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30"/>
  </p:notesMasterIdLst>
  <p:handoutMasterIdLst>
    <p:handoutMasterId r:id="rId31"/>
  </p:handoutMasterIdLst>
  <p:sldIdLst>
    <p:sldId id="316" r:id="rId2"/>
    <p:sldId id="336" r:id="rId3"/>
    <p:sldId id="337" r:id="rId4"/>
    <p:sldId id="338" r:id="rId5"/>
    <p:sldId id="369" r:id="rId6"/>
    <p:sldId id="370" r:id="rId7"/>
    <p:sldId id="339" r:id="rId8"/>
    <p:sldId id="371" r:id="rId9"/>
    <p:sldId id="340" r:id="rId10"/>
    <p:sldId id="341" r:id="rId11"/>
    <p:sldId id="342" r:id="rId12"/>
    <p:sldId id="344" r:id="rId13"/>
    <p:sldId id="346" r:id="rId14"/>
    <p:sldId id="345" r:id="rId15"/>
    <p:sldId id="347" r:id="rId16"/>
    <p:sldId id="348" r:id="rId17"/>
    <p:sldId id="372" r:id="rId18"/>
    <p:sldId id="349" r:id="rId19"/>
    <p:sldId id="350" r:id="rId20"/>
    <p:sldId id="351" r:id="rId21"/>
    <p:sldId id="352" r:id="rId22"/>
    <p:sldId id="353" r:id="rId23"/>
    <p:sldId id="355" r:id="rId24"/>
    <p:sldId id="356" r:id="rId25"/>
    <p:sldId id="373" r:id="rId26"/>
    <p:sldId id="374" r:id="rId27"/>
    <p:sldId id="357" r:id="rId28"/>
    <p:sldId id="375" r:id="rId29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48" autoAdjust="0"/>
    <p:restoredTop sz="86383" autoAdjust="0"/>
  </p:normalViewPr>
  <p:slideViewPr>
    <p:cSldViewPr>
      <p:cViewPr varScale="1">
        <p:scale>
          <a:sx n="101" d="100"/>
          <a:sy n="101" d="100"/>
        </p:scale>
        <p:origin x="1404" y="72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EDACC4-00E1-4877-A02D-05BB219F4E3F}" type="slidenum">
              <a:rPr lang="de-DE" altLang="en-US" sz="1300">
                <a:latin typeface="Times New Roman" panose="02020603050405020304" pitchFamily="18" charset="0"/>
              </a:rPr>
              <a:pPr/>
              <a:t>16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6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EDACC4-00E1-4877-A02D-05BB219F4E3F}" type="slidenum">
              <a:rPr lang="de-DE" altLang="en-US" sz="1300">
                <a:latin typeface="Times New Roman" panose="02020603050405020304" pitchFamily="18" charset="0"/>
              </a:rPr>
              <a:pPr/>
              <a:t>17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7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686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645A5C-E4F5-4496-A0C4-45E041A94461}" type="slidenum">
              <a:rPr lang="de-DE" altLang="en-US" sz="1300">
                <a:latin typeface="Times New Roman" panose="02020603050405020304" pitchFamily="18" charset="0"/>
              </a:rPr>
              <a:pPr/>
              <a:t>20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41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891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73A33D-B415-4E8C-A204-26EB18B4AEE6}" type="slidenum">
              <a:rPr lang="de-DE" altLang="en-US" sz="1300">
                <a:latin typeface="Times New Roman" panose="02020603050405020304" pitchFamily="18" charset="0"/>
              </a:rPr>
              <a:pPr/>
              <a:t>21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71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4096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BE19E6-72A5-43FD-8434-1A3F0E58C42D}" type="slidenum">
              <a:rPr lang="de-DE" altLang="en-US" sz="1300">
                <a:latin typeface="Times New Roman" panose="02020603050405020304" pitchFamily="18" charset="0"/>
              </a:rPr>
              <a:pPr/>
              <a:t>22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36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4505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466313-2614-42E4-8B91-D7445EDF086F}" type="slidenum">
              <a:rPr lang="de-DE" altLang="en-US" sz="1300">
                <a:latin typeface="Times New Roman" panose="02020603050405020304" pitchFamily="18" charset="0"/>
              </a:rPr>
              <a:pPr/>
              <a:t>23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69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setze-im-internet.de/ao_1977/__3.html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Sommersemester 2021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Steuern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„Digitaler Wandel in Energiesystemen“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/ TU Berlin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E-Mail: </a:t>
            </a: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WiGr.Team@ensys.tu-berlin.de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Ertragskompetenz der Steuern nach Gebietskörperschaften </a:t>
            </a:r>
            <a:r>
              <a:rPr lang="de-DE" altLang="en-US" sz="2400" dirty="0" smtClean="0"/>
              <a:t>2016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45" name="Line 1078"/>
          <p:cNvSpPr>
            <a:spLocks noChangeShapeType="1"/>
          </p:cNvSpPr>
          <p:nvPr/>
        </p:nvSpPr>
        <p:spPr bwMode="auto">
          <a:xfrm flipH="1">
            <a:off x="4760913" y="3597275"/>
            <a:ext cx="9525" cy="769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Line 1073"/>
          <p:cNvSpPr>
            <a:spLocks noChangeShapeType="1"/>
          </p:cNvSpPr>
          <p:nvPr/>
        </p:nvSpPr>
        <p:spPr bwMode="auto">
          <a:xfrm flipV="1">
            <a:off x="1747838" y="2409825"/>
            <a:ext cx="6194425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Line 1074"/>
          <p:cNvSpPr>
            <a:spLocks noChangeShapeType="1"/>
          </p:cNvSpPr>
          <p:nvPr/>
        </p:nvSpPr>
        <p:spPr bwMode="auto">
          <a:xfrm flipV="1">
            <a:off x="2093913" y="2697163"/>
            <a:ext cx="5541962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Line 1075"/>
          <p:cNvSpPr>
            <a:spLocks noChangeShapeType="1"/>
          </p:cNvSpPr>
          <p:nvPr/>
        </p:nvSpPr>
        <p:spPr bwMode="auto">
          <a:xfrm flipV="1">
            <a:off x="2359025" y="3044825"/>
            <a:ext cx="4965700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Line 1076"/>
          <p:cNvSpPr>
            <a:spLocks noChangeShapeType="1"/>
          </p:cNvSpPr>
          <p:nvPr/>
        </p:nvSpPr>
        <p:spPr bwMode="auto">
          <a:xfrm flipV="1">
            <a:off x="2622550" y="3400425"/>
            <a:ext cx="4438650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Line 1077"/>
          <p:cNvSpPr>
            <a:spLocks noChangeShapeType="1"/>
          </p:cNvSpPr>
          <p:nvPr/>
        </p:nvSpPr>
        <p:spPr bwMode="auto">
          <a:xfrm flipV="1">
            <a:off x="2990850" y="5943600"/>
            <a:ext cx="3482975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Text Box 1029"/>
          <p:cNvSpPr txBox="1">
            <a:spLocks noChangeArrowheads="1"/>
          </p:cNvSpPr>
          <p:nvPr/>
        </p:nvSpPr>
        <p:spPr bwMode="auto">
          <a:xfrm>
            <a:off x="3397250" y="1847850"/>
            <a:ext cx="2733675" cy="1758950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>
                <a:latin typeface="Arial" panose="020B0604020202020204" pitchFamily="34" charset="0"/>
              </a:rPr>
              <a:t>Gemeinschaftssteuern</a:t>
            </a:r>
            <a:br>
              <a:rPr lang="de-DE" altLang="en-US" sz="1800" b="1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Umsatzsteuer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Körperschaftsteuer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 smtClean="0">
                <a:latin typeface="Arial" panose="020B0604020202020204" pitchFamily="34" charset="0"/>
              </a:rPr>
              <a:t>Kapitalertragsteuer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Einkommensteuer</a:t>
            </a:r>
          </a:p>
        </p:txBody>
      </p:sp>
      <p:sp>
        <p:nvSpPr>
          <p:cNvPr id="52" name="Text Box 1030"/>
          <p:cNvSpPr txBox="1">
            <a:spLocks noChangeArrowheads="1"/>
          </p:cNvSpPr>
          <p:nvPr/>
        </p:nvSpPr>
        <p:spPr bwMode="auto">
          <a:xfrm>
            <a:off x="914400" y="4114800"/>
            <a:ext cx="2362200" cy="148113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Bund</a:t>
            </a:r>
            <a:br>
              <a:rPr lang="de-DE" altLang="en-US" sz="1800" b="1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Mineralölsteuer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Stromsteuer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Tabaksteuer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Solidaritätszuschlag</a:t>
            </a:r>
          </a:p>
        </p:txBody>
      </p:sp>
      <p:sp>
        <p:nvSpPr>
          <p:cNvPr id="53" name="Text Box 1031"/>
          <p:cNvSpPr txBox="1">
            <a:spLocks noChangeArrowheads="1"/>
          </p:cNvSpPr>
          <p:nvPr/>
        </p:nvSpPr>
        <p:spPr bwMode="auto">
          <a:xfrm>
            <a:off x="3581400" y="4389438"/>
            <a:ext cx="2362200" cy="1344612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Gemeinden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Hundesteuer</a:t>
            </a:r>
            <a:br>
              <a:rPr lang="de-DE" altLang="en-US" sz="1800">
                <a:latin typeface="Arial" panose="020B0604020202020204" pitchFamily="34" charset="0"/>
              </a:rPr>
            </a:b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54" name="Text Box 1032"/>
          <p:cNvSpPr txBox="1">
            <a:spLocks noChangeArrowheads="1"/>
          </p:cNvSpPr>
          <p:nvPr/>
        </p:nvSpPr>
        <p:spPr bwMode="auto">
          <a:xfrm>
            <a:off x="6237288" y="4111625"/>
            <a:ext cx="2438400" cy="148113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Länder</a:t>
            </a:r>
            <a:r>
              <a:rPr lang="de-DE" altLang="en-US" sz="1800">
                <a:latin typeface="Arial" panose="020B0604020202020204" pitchFamily="34" charset="0"/>
              </a:rPr>
              <a:t/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Kfz-Steuer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Grunderwerbsteuer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Lotteriesteuer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Erbschaftsteuer</a:t>
            </a:r>
          </a:p>
        </p:txBody>
      </p:sp>
      <p:sp>
        <p:nvSpPr>
          <p:cNvPr id="55" name="Text Box 1033"/>
          <p:cNvSpPr txBox="1">
            <a:spLocks noChangeArrowheads="1"/>
          </p:cNvSpPr>
          <p:nvPr/>
        </p:nvSpPr>
        <p:spPr bwMode="auto">
          <a:xfrm>
            <a:off x="3581400" y="5715000"/>
            <a:ext cx="2362200" cy="38258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Gewerbesteuer</a:t>
            </a:r>
          </a:p>
        </p:txBody>
      </p:sp>
      <p:sp>
        <p:nvSpPr>
          <p:cNvPr id="56" name="Text Box 1039"/>
          <p:cNvSpPr txBox="1">
            <a:spLocks noChangeArrowheads="1"/>
          </p:cNvSpPr>
          <p:nvPr/>
        </p:nvSpPr>
        <p:spPr bwMode="auto">
          <a:xfrm>
            <a:off x="6824663" y="2132013"/>
            <a:ext cx="944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 dirty="0" smtClean="0">
                <a:latin typeface="Arial" panose="020B0604020202020204" pitchFamily="34" charset="0"/>
              </a:rPr>
              <a:t>46,3%</a:t>
            </a:r>
            <a:endParaRPr lang="de-DE" alt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57" name="Text Box 1040"/>
          <p:cNvSpPr txBox="1">
            <a:spLocks noChangeArrowheads="1"/>
          </p:cNvSpPr>
          <p:nvPr/>
        </p:nvSpPr>
        <p:spPr bwMode="auto">
          <a:xfrm>
            <a:off x="6688138" y="2565400"/>
            <a:ext cx="6223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50 %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58" name="Text Box 1041"/>
          <p:cNvSpPr txBox="1">
            <a:spLocks noChangeArrowheads="1"/>
          </p:cNvSpPr>
          <p:nvPr/>
        </p:nvSpPr>
        <p:spPr bwMode="auto">
          <a:xfrm>
            <a:off x="6354763" y="33528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42,5 %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59" name="Text Box 1042"/>
          <p:cNvSpPr txBox="1">
            <a:spLocks noChangeArrowheads="1"/>
          </p:cNvSpPr>
          <p:nvPr/>
        </p:nvSpPr>
        <p:spPr bwMode="auto">
          <a:xfrm>
            <a:off x="6096000" y="5943600"/>
            <a:ext cx="944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~20 %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0" name="Text Box 1052"/>
          <p:cNvSpPr txBox="1">
            <a:spLocks noChangeArrowheads="1"/>
          </p:cNvSpPr>
          <p:nvPr/>
        </p:nvSpPr>
        <p:spPr bwMode="auto">
          <a:xfrm flipH="1">
            <a:off x="1908175" y="2103438"/>
            <a:ext cx="981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 dirty="0" smtClean="0">
                <a:latin typeface="Arial" panose="020B0604020202020204" pitchFamily="34" charset="0"/>
              </a:rPr>
              <a:t>51,5 </a:t>
            </a:r>
            <a:r>
              <a:rPr lang="de-DE" altLang="en-US" sz="1400" b="1" dirty="0">
                <a:latin typeface="Arial" panose="020B0604020202020204" pitchFamily="34" charset="0"/>
              </a:rPr>
              <a:t>%</a:t>
            </a:r>
            <a:endParaRPr lang="de-DE" alt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61" name="Text Box 1053"/>
          <p:cNvSpPr txBox="1">
            <a:spLocks noChangeArrowheads="1"/>
          </p:cNvSpPr>
          <p:nvPr/>
        </p:nvSpPr>
        <p:spPr bwMode="auto">
          <a:xfrm flipH="1">
            <a:off x="2319338" y="2574925"/>
            <a:ext cx="61753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50 %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2" name="Text Box 1054"/>
          <p:cNvSpPr txBox="1">
            <a:spLocks noChangeArrowheads="1"/>
          </p:cNvSpPr>
          <p:nvPr/>
        </p:nvSpPr>
        <p:spPr bwMode="auto">
          <a:xfrm flipH="1">
            <a:off x="2620963" y="3425825"/>
            <a:ext cx="927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42,5 %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3" name="Text Box 1056"/>
          <p:cNvSpPr txBox="1">
            <a:spLocks noChangeArrowheads="1"/>
          </p:cNvSpPr>
          <p:nvPr/>
        </p:nvSpPr>
        <p:spPr bwMode="auto">
          <a:xfrm>
            <a:off x="4859338" y="397668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15 %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4" name="Text Box 1057"/>
          <p:cNvSpPr txBox="1">
            <a:spLocks noChangeArrowheads="1"/>
          </p:cNvSpPr>
          <p:nvPr/>
        </p:nvSpPr>
        <p:spPr bwMode="auto">
          <a:xfrm>
            <a:off x="2895600" y="59436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~9 %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5" name="Line 1058"/>
          <p:cNvSpPr>
            <a:spLocks noChangeShapeType="1"/>
          </p:cNvSpPr>
          <p:nvPr/>
        </p:nvSpPr>
        <p:spPr bwMode="auto">
          <a:xfrm>
            <a:off x="3463925" y="3246438"/>
            <a:ext cx="25796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Text Box 1061"/>
          <p:cNvSpPr txBox="1">
            <a:spLocks noChangeArrowheads="1"/>
          </p:cNvSpPr>
          <p:nvPr/>
        </p:nvSpPr>
        <p:spPr bwMode="auto">
          <a:xfrm>
            <a:off x="6530975" y="29940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44 %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7" name="Text Box 1062"/>
          <p:cNvSpPr txBox="1">
            <a:spLocks noChangeArrowheads="1"/>
          </p:cNvSpPr>
          <p:nvPr/>
        </p:nvSpPr>
        <p:spPr bwMode="auto">
          <a:xfrm>
            <a:off x="2468563" y="302577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44 %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8" name="Line 1063"/>
          <p:cNvSpPr>
            <a:spLocks noChangeShapeType="1"/>
          </p:cNvSpPr>
          <p:nvPr/>
        </p:nvSpPr>
        <p:spPr bwMode="auto">
          <a:xfrm>
            <a:off x="1755775" y="2422525"/>
            <a:ext cx="1588" cy="1662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1064"/>
          <p:cNvSpPr>
            <a:spLocks noChangeShapeType="1"/>
          </p:cNvSpPr>
          <p:nvPr/>
        </p:nvSpPr>
        <p:spPr bwMode="auto">
          <a:xfrm>
            <a:off x="2093913" y="2706688"/>
            <a:ext cx="0" cy="1381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1065"/>
          <p:cNvSpPr>
            <a:spLocks noChangeShapeType="1"/>
          </p:cNvSpPr>
          <p:nvPr/>
        </p:nvSpPr>
        <p:spPr bwMode="auto">
          <a:xfrm>
            <a:off x="2368550" y="3055938"/>
            <a:ext cx="1588" cy="1027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1066"/>
          <p:cNvSpPr>
            <a:spLocks noChangeShapeType="1"/>
          </p:cNvSpPr>
          <p:nvPr/>
        </p:nvSpPr>
        <p:spPr bwMode="auto">
          <a:xfrm>
            <a:off x="2633663" y="3409950"/>
            <a:ext cx="3175" cy="679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Line 1067"/>
          <p:cNvSpPr>
            <a:spLocks noChangeShapeType="1"/>
          </p:cNvSpPr>
          <p:nvPr/>
        </p:nvSpPr>
        <p:spPr bwMode="auto">
          <a:xfrm flipH="1">
            <a:off x="7048500" y="3409950"/>
            <a:ext cx="1588" cy="6746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1068"/>
          <p:cNvSpPr>
            <a:spLocks noChangeShapeType="1"/>
          </p:cNvSpPr>
          <p:nvPr/>
        </p:nvSpPr>
        <p:spPr bwMode="auto">
          <a:xfrm>
            <a:off x="7332663" y="3035300"/>
            <a:ext cx="0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Line 1069"/>
          <p:cNvSpPr>
            <a:spLocks noChangeShapeType="1"/>
          </p:cNvSpPr>
          <p:nvPr/>
        </p:nvSpPr>
        <p:spPr bwMode="auto">
          <a:xfrm>
            <a:off x="7624763" y="2684463"/>
            <a:ext cx="4762" cy="1400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1070"/>
          <p:cNvSpPr>
            <a:spLocks noChangeShapeType="1"/>
          </p:cNvSpPr>
          <p:nvPr/>
        </p:nvSpPr>
        <p:spPr bwMode="auto">
          <a:xfrm flipH="1">
            <a:off x="7927975" y="2419350"/>
            <a:ext cx="1588" cy="167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1071"/>
          <p:cNvSpPr>
            <a:spLocks noChangeShapeType="1"/>
          </p:cNvSpPr>
          <p:nvPr/>
        </p:nvSpPr>
        <p:spPr bwMode="auto">
          <a:xfrm flipV="1">
            <a:off x="2987675" y="5614988"/>
            <a:ext cx="3175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1072"/>
          <p:cNvSpPr>
            <a:spLocks noChangeShapeType="1"/>
          </p:cNvSpPr>
          <p:nvPr/>
        </p:nvSpPr>
        <p:spPr bwMode="auto">
          <a:xfrm flipV="1">
            <a:off x="6472238" y="5614988"/>
            <a:ext cx="1587" cy="336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442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Einnahmen und Ausgaben des Staates </a:t>
            </a:r>
            <a:br>
              <a:rPr lang="de-DE" altLang="en-US" sz="2400" dirty="0"/>
            </a:br>
            <a:r>
              <a:rPr lang="de-DE" altLang="en-US" sz="2400" dirty="0"/>
              <a:t>inkl. Sozialversicherungen 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97" y="1772816"/>
            <a:ext cx="7133803" cy="439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35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Grp="1" noChangeArrowheads="1"/>
          </p:cNvSpPr>
          <p:nvPr>
            <p:ph type="title"/>
          </p:nvPr>
        </p:nvSpPr>
        <p:spPr>
          <a:xfrm>
            <a:off x="1908175" y="427038"/>
            <a:ext cx="6767513" cy="889000"/>
          </a:xfrm>
        </p:spPr>
        <p:txBody>
          <a:bodyPr/>
          <a:lstStyle/>
          <a:p>
            <a:r>
              <a:rPr lang="de-DE" altLang="en-US" dirty="0" smtClean="0"/>
              <a:t>Steuereinnahmen 2020</a:t>
            </a:r>
            <a:r>
              <a:rPr lang="de-DE" altLang="en-US" sz="1800" dirty="0" smtClean="0"/>
              <a:t> [Quelle: </a:t>
            </a:r>
            <a:r>
              <a:rPr lang="de-DE" altLang="en-US" sz="1800" dirty="0" err="1" smtClean="0"/>
              <a:t>Bundesm</a:t>
            </a:r>
            <a:r>
              <a:rPr lang="de-DE" altLang="en-US" sz="1800" dirty="0" smtClean="0"/>
              <a:t>. </a:t>
            </a:r>
            <a:r>
              <a:rPr lang="de-DE" altLang="en-US" sz="1800" dirty="0"/>
              <a:t>d</a:t>
            </a:r>
            <a:r>
              <a:rPr lang="de-DE" altLang="en-US" sz="1800" dirty="0" smtClean="0"/>
              <a:t>er Finanzen]</a:t>
            </a:r>
          </a:p>
        </p:txBody>
      </p:sp>
      <p:sp>
        <p:nvSpPr>
          <p:cNvPr id="27650" name="AutoShape 12"/>
          <p:cNvSpPr>
            <a:spLocks noChangeAspect="1" noChangeArrowheads="1" noTextEdit="1"/>
          </p:cNvSpPr>
          <p:nvPr/>
        </p:nvSpPr>
        <p:spPr bwMode="auto">
          <a:xfrm>
            <a:off x="374650" y="584200"/>
            <a:ext cx="8769350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1" name="Rectangle 459"/>
          <p:cNvSpPr>
            <a:spLocks noChangeArrowheads="1"/>
          </p:cNvSpPr>
          <p:nvPr/>
        </p:nvSpPr>
        <p:spPr bwMode="auto">
          <a:xfrm>
            <a:off x="5838825" y="1027113"/>
            <a:ext cx="100013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27113"/>
            <a:ext cx="5375777" cy="577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50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Steueraufkommen in Deutschland in Mrd. Euro</a:t>
            </a:r>
          </a:p>
        </p:txBody>
      </p:sp>
      <p:sp>
        <p:nvSpPr>
          <p:cNvPr id="29698" name="Text Box 8"/>
          <p:cNvSpPr txBox="1">
            <a:spLocks noChangeArrowheads="1"/>
          </p:cNvSpPr>
          <p:nvPr/>
        </p:nvSpPr>
        <p:spPr bwMode="auto">
          <a:xfrm>
            <a:off x="6194425" y="5957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969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7"/>
          <a:stretch>
            <a:fillRect/>
          </a:stretch>
        </p:blipFill>
        <p:spPr bwMode="auto">
          <a:xfrm>
            <a:off x="0" y="1633538"/>
            <a:ext cx="9144000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587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Umsatzsteuern </a:t>
            </a:r>
            <a:br>
              <a:rPr lang="de-DE" altLang="en-US" sz="2400" dirty="0" smtClean="0"/>
            </a:br>
            <a:r>
              <a:rPr lang="de-DE" altLang="en-US" sz="2400" dirty="0" smtClean="0"/>
              <a:t>in Europa 2019</a:t>
            </a:r>
          </a:p>
        </p:txBody>
      </p:sp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6194425" y="5957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77" y="642381"/>
            <a:ext cx="4918298" cy="602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10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 noChangeArrowheads="1"/>
          </p:cNvSpPr>
          <p:nvPr>
            <p:ph type="title"/>
          </p:nvPr>
        </p:nvSpPr>
        <p:spPr>
          <a:xfrm>
            <a:off x="1908175" y="427038"/>
            <a:ext cx="6767513" cy="1116012"/>
          </a:xfrm>
        </p:spPr>
        <p:txBody>
          <a:bodyPr/>
          <a:lstStyle/>
          <a:p>
            <a:r>
              <a:rPr lang="de-DE" altLang="en-US" dirty="0" smtClean="0"/>
              <a:t>Einkommensteuersätze in Deutschland</a:t>
            </a:r>
            <a:r>
              <a:rPr lang="de-DE" altLang="en-US" sz="1800" dirty="0" smtClean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772815"/>
            <a:ext cx="8089247" cy="43789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83" y="2204864"/>
            <a:ext cx="430887" cy="25922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Grenzsteuersatz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TextBox 2"/>
          <p:cNvSpPr txBox="1">
            <a:spLocks noChangeArrowheads="1"/>
          </p:cNvSpPr>
          <p:nvPr/>
        </p:nvSpPr>
        <p:spPr bwMode="auto">
          <a:xfrm>
            <a:off x="1331640" y="5229200"/>
            <a:ext cx="27526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GB" sz="1200" dirty="0" smtClean="0">
                <a:latin typeface="Arial" panose="020B0604020202020204" pitchFamily="34" charset="0"/>
              </a:rPr>
              <a:t>2019: </a:t>
            </a:r>
            <a:r>
              <a:rPr lang="en-GB" altLang="en-GB" sz="1200" dirty="0" err="1" smtClean="0">
                <a:latin typeface="Arial" panose="020B0604020202020204" pitchFamily="34" charset="0"/>
              </a:rPr>
              <a:t>Freibetrag</a:t>
            </a:r>
            <a:r>
              <a:rPr lang="en-GB" altLang="en-GB" sz="1200" dirty="0" smtClean="0">
                <a:latin typeface="Arial" panose="020B0604020202020204" pitchFamily="34" charset="0"/>
              </a:rPr>
              <a:t> (0%): </a:t>
            </a:r>
            <a:r>
              <a:rPr lang="en-GB" altLang="en-GB" sz="1200" dirty="0" err="1" smtClean="0">
                <a:latin typeface="Arial" panose="020B0604020202020204" pitchFamily="34" charset="0"/>
              </a:rPr>
              <a:t>bis</a:t>
            </a:r>
            <a:r>
              <a:rPr lang="en-GB" altLang="en-GB" sz="1200" dirty="0" smtClean="0">
                <a:latin typeface="Arial" panose="020B0604020202020204" pitchFamily="34" charset="0"/>
              </a:rPr>
              <a:t> 9.169 Euro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GB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2020: </a:t>
            </a:r>
            <a:r>
              <a:rPr lang="en-GB" altLang="en-GB" sz="1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Freibetrag</a:t>
            </a:r>
            <a:r>
              <a:rPr lang="en-GB" altLang="en-GB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(0%): </a:t>
            </a:r>
            <a:r>
              <a:rPr lang="en-GB" altLang="en-GB" sz="1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bis</a:t>
            </a:r>
            <a:r>
              <a:rPr lang="en-GB" altLang="en-GB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9.409 Euro</a:t>
            </a:r>
            <a:endParaRPr lang="en-GB" altLang="en-GB" sz="1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4023" y="6260715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Einkommen [€]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356992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Grenzsteuersatz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steigt mit steigendem Einkommen</a:t>
            </a:r>
          </a:p>
          <a:p>
            <a:r>
              <a:rPr 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Progression</a:t>
            </a:r>
            <a:endParaRPr lang="de-DE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513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03313"/>
          </a:xfrm>
        </p:spPr>
        <p:txBody>
          <a:bodyPr/>
          <a:lstStyle/>
          <a:p>
            <a:r>
              <a:rPr lang="de-DE" altLang="en-US" dirty="0" smtClean="0"/>
              <a:t>Einkommensteuer: Grenzsteuersatz und Durchschnittssteuersatz</a:t>
            </a:r>
          </a:p>
        </p:txBody>
      </p:sp>
      <p:pic>
        <p:nvPicPr>
          <p:cNvPr id="188" name="Grafik 197"/>
          <p:cNvPicPr/>
          <p:nvPr/>
        </p:nvPicPr>
        <p:blipFill>
          <a:blip r:embed="rId3"/>
          <a:stretch/>
        </p:blipFill>
        <p:spPr bwMode="auto">
          <a:xfrm>
            <a:off x="899592" y="1484313"/>
            <a:ext cx="7632848" cy="5113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0734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03313"/>
          </a:xfrm>
        </p:spPr>
        <p:txBody>
          <a:bodyPr/>
          <a:lstStyle/>
          <a:p>
            <a:r>
              <a:rPr lang="de-DE" altLang="en-US" dirty="0" smtClean="0"/>
              <a:t>Steuer in Investitionsrechnungen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843930" y="4624768"/>
            <a:ext cx="7616502" cy="64558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Steuern können aber einen großen Einfluss auf Investitionsentscheidungen haben. Wenn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wir Steuern berücksichtigen, kann es vorteilhaft sein, Investitionen früher abzuschreiben: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587627" y="2564904"/>
            <a:ext cx="3419872" cy="20162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NPV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= Kapitalwert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I</a:t>
            </a:r>
            <a:r>
              <a:rPr lang="de-DE" altLang="en-US" sz="1400" i="1" kern="0" baseline="-25000" dirty="0" smtClean="0">
                <a:latin typeface="Arial" panose="020B0604020202020204" pitchFamily="34" charset="0"/>
              </a:rPr>
              <a:t>0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   = Investition in Periode 0</a:t>
            </a:r>
            <a:endParaRPr lang="de-DE" altLang="en-US" sz="1400" i="1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</a:t>
            </a:r>
            <a:r>
              <a:rPr lang="de-DE" altLang="en-US" sz="1400" kern="0" dirty="0">
                <a:latin typeface="Arial" panose="020B0604020202020204" pitchFamily="34" charset="0"/>
              </a:rPr>
              <a:t>Erwarteter Cash-Flow in Periode </a:t>
            </a: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i 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Kalkulationszins</a:t>
            </a:r>
            <a:r>
              <a:rPr lang="de-DE" altLang="en-US" sz="1400" kern="0" dirty="0">
                <a:latin typeface="Arial" panose="020B0604020202020204" pitchFamily="34" charset="0"/>
              </a:rPr>
              <a:t/>
            </a:r>
            <a:br>
              <a:rPr lang="de-DE" altLang="en-US" sz="1400" kern="0" dirty="0">
                <a:latin typeface="Arial" panose="020B0604020202020204" pitchFamily="34" charset="0"/>
              </a:rPr>
            </a:b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Kalkulatorische Projektlaufzeit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err="1" smtClean="0">
                <a:latin typeface="Arial" panose="020B0604020202020204" pitchFamily="34" charset="0"/>
              </a:rPr>
              <a:t>AfA</a:t>
            </a:r>
            <a:r>
              <a:rPr lang="de-DE" altLang="en-US" sz="1400" i="1" kern="0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Abschreibung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s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     = Steuersatz</a:t>
            </a:r>
            <a:endParaRPr lang="de-DE" altLang="en-US" sz="1400" kern="0" dirty="0"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842392" y="1863835"/>
            <a:ext cx="7258000" cy="64558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Bei unseren Investitionsrechnungen hatten wir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Steuern nicht berücksichtigt,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z.B. bei der Kapitalwertmethode: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91680" y="2758390"/>
                <a:ext cx="2746714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758390"/>
                <a:ext cx="2746714" cy="871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273474" y="5433837"/>
                <a:ext cx="4329840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474" y="5433837"/>
                <a:ext cx="4329840" cy="871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673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2771775" y="3121025"/>
            <a:ext cx="3097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sonstige betriebliche Aufwendungen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>
          <a:xfrm>
            <a:off x="1619250" y="381000"/>
            <a:ext cx="7200900" cy="1103313"/>
          </a:xfrm>
        </p:spPr>
        <p:txBody>
          <a:bodyPr/>
          <a:lstStyle/>
          <a:p>
            <a:r>
              <a:rPr lang="de-DE" altLang="en-US" dirty="0" smtClean="0"/>
              <a:t/>
            </a:r>
            <a:br>
              <a:rPr lang="de-DE" altLang="en-US" dirty="0" smtClean="0"/>
            </a:br>
            <a:r>
              <a:rPr lang="de-DE" altLang="en-US" sz="2400" dirty="0" smtClean="0"/>
              <a:t>Gewinn und Verlustrechnung (Erfolgsrechnung)</a:t>
            </a:r>
            <a:br>
              <a:rPr lang="de-DE" altLang="en-US" sz="2400" dirty="0" smtClean="0"/>
            </a:br>
            <a:r>
              <a:rPr lang="de-DE" altLang="en-US" sz="1800" dirty="0" smtClean="0"/>
              <a:t>Gesamtkostenverfahren gemäß § 275 Abs. 2 und 3 HGB</a:t>
            </a:r>
            <a:endParaRPr lang="de-DE" altLang="en-US" dirty="0" smtClean="0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2752725" y="3452813"/>
            <a:ext cx="2995613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2573338" y="1773238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2782888" y="1773238"/>
            <a:ext cx="11541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Umsatzerlöse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2782888" y="1985963"/>
            <a:ext cx="27273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Veränderung der Lagerbestände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2573338" y="2198688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2782888" y="2198688"/>
            <a:ext cx="24415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sonstige betriebliche Erträge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2627313" y="2406650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2771775" y="2406650"/>
            <a:ext cx="53609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Materialaufwand (Betriebsertrag - Materialaufwand = Rohertrag)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13"/>
          <p:cNvSpPr>
            <a:spLocks noChangeArrowheads="1"/>
          </p:cNvSpPr>
          <p:nvPr/>
        </p:nvSpPr>
        <p:spPr bwMode="auto">
          <a:xfrm>
            <a:off x="2627313" y="261937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4" name="Rectangle 14"/>
          <p:cNvSpPr>
            <a:spLocks noChangeArrowheads="1"/>
          </p:cNvSpPr>
          <p:nvPr/>
        </p:nvSpPr>
        <p:spPr bwMode="auto">
          <a:xfrm>
            <a:off x="2771775" y="2619375"/>
            <a:ext cx="146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Personalaufwand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5" name="Rectangle 15"/>
          <p:cNvSpPr>
            <a:spLocks noChangeArrowheads="1"/>
          </p:cNvSpPr>
          <p:nvPr/>
        </p:nvSpPr>
        <p:spPr bwMode="auto">
          <a:xfrm>
            <a:off x="2627313" y="2832100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6" name="Rectangle 16"/>
          <p:cNvSpPr>
            <a:spLocks noChangeArrowheads="1"/>
          </p:cNvSpPr>
          <p:nvPr/>
        </p:nvSpPr>
        <p:spPr bwMode="auto">
          <a:xfrm>
            <a:off x="2771775" y="2832100"/>
            <a:ext cx="200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Abschreibungen</a:t>
            </a:r>
            <a:endParaRPr lang="de-DE" altLang="en-US" sz="3600" b="1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07" name="Rectangle 17"/>
          <p:cNvSpPr>
            <a:spLocks noChangeArrowheads="1"/>
          </p:cNvSpPr>
          <p:nvPr/>
        </p:nvSpPr>
        <p:spPr bwMode="auto">
          <a:xfrm>
            <a:off x="2627313" y="309562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18"/>
          <p:cNvSpPr>
            <a:spLocks noChangeArrowheads="1"/>
          </p:cNvSpPr>
          <p:nvPr/>
        </p:nvSpPr>
        <p:spPr bwMode="auto">
          <a:xfrm>
            <a:off x="2916238" y="3433763"/>
            <a:ext cx="1447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Betriebsergebnis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20"/>
          <p:cNvSpPr>
            <a:spLocks noChangeArrowheads="1"/>
          </p:cNvSpPr>
          <p:nvPr/>
        </p:nvSpPr>
        <p:spPr bwMode="auto">
          <a:xfrm>
            <a:off x="2527300" y="4443413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0" name="Rectangle 21"/>
          <p:cNvSpPr>
            <a:spLocks noChangeArrowheads="1"/>
          </p:cNvSpPr>
          <p:nvPr/>
        </p:nvSpPr>
        <p:spPr bwMode="auto">
          <a:xfrm>
            <a:off x="2676525" y="4443413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22"/>
          <p:cNvSpPr>
            <a:spLocks noChangeArrowheads="1"/>
          </p:cNvSpPr>
          <p:nvPr/>
        </p:nvSpPr>
        <p:spPr bwMode="auto">
          <a:xfrm>
            <a:off x="2724150" y="4443413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23"/>
          <p:cNvSpPr>
            <a:spLocks noChangeArrowheads="1"/>
          </p:cNvSpPr>
          <p:nvPr/>
        </p:nvSpPr>
        <p:spPr bwMode="auto">
          <a:xfrm>
            <a:off x="2843213" y="4443413"/>
            <a:ext cx="23431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außerordentliches Ergebnis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3" name="Rectangle 24"/>
          <p:cNvSpPr>
            <a:spLocks noChangeArrowheads="1"/>
          </p:cNvSpPr>
          <p:nvPr/>
        </p:nvSpPr>
        <p:spPr bwMode="auto">
          <a:xfrm>
            <a:off x="2676525" y="4719638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4" name="Rectangle 25"/>
          <p:cNvSpPr>
            <a:spLocks noChangeArrowheads="1"/>
          </p:cNvSpPr>
          <p:nvPr/>
        </p:nvSpPr>
        <p:spPr bwMode="auto">
          <a:xfrm>
            <a:off x="2843213" y="4719638"/>
            <a:ext cx="1820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Steueraufwand</a:t>
            </a:r>
            <a:endParaRPr lang="de-DE" altLang="en-US" sz="200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15" name="Rectangle 26"/>
          <p:cNvSpPr>
            <a:spLocks noChangeArrowheads="1"/>
          </p:cNvSpPr>
          <p:nvPr/>
        </p:nvSpPr>
        <p:spPr bwMode="auto">
          <a:xfrm>
            <a:off x="2916238" y="5153025"/>
            <a:ext cx="32385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Jahresüberschuss / Jahresfehlbetrag  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6" name="Line 27"/>
          <p:cNvSpPr>
            <a:spLocks noChangeShapeType="1"/>
          </p:cNvSpPr>
          <p:nvPr/>
        </p:nvSpPr>
        <p:spPr bwMode="auto">
          <a:xfrm>
            <a:off x="2813050" y="5043488"/>
            <a:ext cx="29956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633663" y="5548313"/>
            <a:ext cx="4433887" cy="685800"/>
            <a:chOff x="1659" y="3495"/>
            <a:chExt cx="2793" cy="432"/>
          </a:xfrm>
        </p:grpSpPr>
        <p:sp>
          <p:nvSpPr>
            <p:cNvPr id="33828" name="Rectangle 30"/>
            <p:cNvSpPr>
              <a:spLocks noChangeArrowheads="1"/>
            </p:cNvSpPr>
            <p:nvPr/>
          </p:nvSpPr>
          <p:spPr bwMode="auto">
            <a:xfrm>
              <a:off x="3857" y="3535"/>
              <a:ext cx="59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( =&gt; Bilanz)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9" name="Rectangle 31"/>
            <p:cNvSpPr>
              <a:spLocks noChangeArrowheads="1"/>
            </p:cNvSpPr>
            <p:nvPr/>
          </p:nvSpPr>
          <p:spPr bwMode="auto">
            <a:xfrm>
              <a:off x="1659" y="3495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0" name="Rectangle 32"/>
            <p:cNvSpPr>
              <a:spLocks noChangeArrowheads="1"/>
            </p:cNvSpPr>
            <p:nvPr/>
          </p:nvSpPr>
          <p:spPr bwMode="auto">
            <a:xfrm>
              <a:off x="1791" y="3495"/>
              <a:ext cx="17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Entnahmen aus Gewinnrücklage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1" name="Rectangle 33"/>
            <p:cNvSpPr>
              <a:spLocks noChangeArrowheads="1"/>
            </p:cNvSpPr>
            <p:nvPr/>
          </p:nvSpPr>
          <p:spPr bwMode="auto">
            <a:xfrm>
              <a:off x="1686" y="3629"/>
              <a:ext cx="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 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2" name="Rectangle 34"/>
            <p:cNvSpPr>
              <a:spLocks noChangeArrowheads="1"/>
            </p:cNvSpPr>
            <p:nvPr/>
          </p:nvSpPr>
          <p:spPr bwMode="auto">
            <a:xfrm>
              <a:off x="1791" y="3629"/>
              <a:ext cx="182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Einstellungen in Gewinnrücklagen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3" name="Rectangle 35"/>
            <p:cNvSpPr>
              <a:spLocks noChangeArrowheads="1"/>
            </p:cNvSpPr>
            <p:nvPr/>
          </p:nvSpPr>
          <p:spPr bwMode="auto">
            <a:xfrm>
              <a:off x="1837" y="3793"/>
              <a:ext cx="150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>
                  <a:solidFill>
                    <a:srgbClr val="000000"/>
                  </a:solidFill>
                  <a:latin typeface="Arial" panose="020B0604020202020204" pitchFamily="34" charset="0"/>
                </a:rPr>
                <a:t>Bilanzgewinn / Bilanzverlust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4" name="Line 36"/>
            <p:cNvSpPr>
              <a:spLocks noChangeShapeType="1"/>
            </p:cNvSpPr>
            <p:nvPr/>
          </p:nvSpPr>
          <p:spPr bwMode="auto">
            <a:xfrm>
              <a:off x="1772" y="3753"/>
              <a:ext cx="18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35" name="Rectangle 37"/>
            <p:cNvSpPr>
              <a:spLocks noChangeArrowheads="1"/>
            </p:cNvSpPr>
            <p:nvPr/>
          </p:nvSpPr>
          <p:spPr bwMode="auto">
            <a:xfrm>
              <a:off x="1772" y="3753"/>
              <a:ext cx="188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484438" y="3716338"/>
            <a:ext cx="4495800" cy="573087"/>
            <a:chOff x="1565" y="2341"/>
            <a:chExt cx="2832" cy="361"/>
          </a:xfrm>
        </p:grpSpPr>
        <p:sp>
          <p:nvSpPr>
            <p:cNvPr id="33821" name="Rectangle 39"/>
            <p:cNvSpPr>
              <a:spLocks noChangeArrowheads="1"/>
            </p:cNvSpPr>
            <p:nvPr/>
          </p:nvSpPr>
          <p:spPr bwMode="auto">
            <a:xfrm>
              <a:off x="1565" y="2341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2" name="Rectangle 40"/>
            <p:cNvSpPr>
              <a:spLocks noChangeArrowheads="1"/>
            </p:cNvSpPr>
            <p:nvPr/>
          </p:nvSpPr>
          <p:spPr bwMode="auto">
            <a:xfrm>
              <a:off x="1655" y="2341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3" name="Rectangle 41"/>
            <p:cNvSpPr>
              <a:spLocks noChangeArrowheads="1"/>
            </p:cNvSpPr>
            <p:nvPr/>
          </p:nvSpPr>
          <p:spPr bwMode="auto">
            <a:xfrm>
              <a:off x="1701" y="234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4" name="Rectangle 42"/>
            <p:cNvSpPr>
              <a:spLocks noChangeArrowheads="1"/>
            </p:cNvSpPr>
            <p:nvPr/>
          </p:nvSpPr>
          <p:spPr bwMode="auto">
            <a:xfrm>
              <a:off x="1791" y="2341"/>
              <a:ext cx="81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Finanzergebnis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5" name="Rectangle 43"/>
            <p:cNvSpPr>
              <a:spLocks noChangeArrowheads="1"/>
            </p:cNvSpPr>
            <p:nvPr/>
          </p:nvSpPr>
          <p:spPr bwMode="auto">
            <a:xfrm>
              <a:off x="1746" y="2513"/>
              <a:ext cx="188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3826" name="Rectangle 44"/>
            <p:cNvSpPr>
              <a:spLocks noChangeArrowheads="1"/>
            </p:cNvSpPr>
            <p:nvPr/>
          </p:nvSpPr>
          <p:spPr bwMode="auto">
            <a:xfrm>
              <a:off x="1701" y="234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7" name="Rectangle 45"/>
            <p:cNvSpPr>
              <a:spLocks noChangeArrowheads="1"/>
            </p:cNvSpPr>
            <p:nvPr/>
          </p:nvSpPr>
          <p:spPr bwMode="auto">
            <a:xfrm>
              <a:off x="1837" y="2568"/>
              <a:ext cx="256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>
                  <a:solidFill>
                    <a:srgbClr val="000000"/>
                  </a:solidFill>
                  <a:latin typeface="Arial" panose="020B0604020202020204" pitchFamily="34" charset="0"/>
                </a:rPr>
                <a:t>Ergebnis gewöhnlicher Geschäftstätigkeit (EGT)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33819" name="Rectangle 20"/>
          <p:cNvSpPr>
            <a:spLocks noChangeArrowheads="1"/>
          </p:cNvSpPr>
          <p:nvPr/>
        </p:nvSpPr>
        <p:spPr bwMode="auto">
          <a:xfrm>
            <a:off x="2511425" y="1981200"/>
            <a:ext cx="203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r>
              <a:rPr lang="de-DE" altLang="en-US" sz="1400" b="1">
                <a:latin typeface="Arial" panose="020B0604020202020204" pitchFamily="34" charset="0"/>
              </a:rPr>
              <a:t>/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0" name="Rectangle 22"/>
          <p:cNvSpPr>
            <a:spLocks noChangeArrowheads="1"/>
          </p:cNvSpPr>
          <p:nvPr/>
        </p:nvSpPr>
        <p:spPr bwMode="auto">
          <a:xfrm>
            <a:off x="2708275" y="1981200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de-DE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30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Einige Nutzungsdauern in den amtlichen Abschreibungstabellen [Jahre]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752600"/>
            <a:ext cx="6172200" cy="4419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latin typeface="Arial" panose="020B0604020202020204" pitchFamily="34" charset="0"/>
              </a:rPr>
              <a:t>Betriebsgebäude bisher 3%; neu 2% 			50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Brennstofftanks					25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Pumpenhäuser, Trafostationshäuser und Schalthäuser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Uferbefestigungen				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Photovoltaikanlagen				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Anlagen zu Stromerzeugung (Gleichrichter,                  Notstromaggregate, Stromgeneratoren, Umformer usw.)	19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Windkraftanlagen					16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Dampferzeugung (Dampfkessel mit Zubehör)		15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Kessel einschl. Druckkessel				15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Heißluft-, Kälteanlagen, Kompressoren, Ventilatoren 		14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Büromöbel					13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Akkumulatoren			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Kraft-Wärmekopplungsanlagen (Blockheizkraftwerke)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Solaranlagen			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Vervielfältigungsgeräte				7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Personenkraftwagen und Kombiwagen			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Mobilfunkendgeräte					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Workstations, Personalcomputer, Notebooks u.ä.		3</a:t>
            </a:r>
            <a:endParaRPr lang="de-DE" altLang="en-US" sz="1400" b="1" smtClean="0">
              <a:solidFill>
                <a:srgbClr val="000000"/>
              </a:solidFill>
              <a:latin typeface="MS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665144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Steuern: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259632" y="170080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erhebt der Staat Steuern?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unterscheiden sich Steuern von Gebühren?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Arten von Steuern gibt es überhaupt?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verknüpft Steuern mit den Leistungen des Staats?</a:t>
            </a:r>
          </a:p>
          <a:p>
            <a:pPr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Welchen Einfluss haben Steuern auf das Investitionsverhalten von Firmen?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reeform 1026"/>
          <p:cNvSpPr>
            <a:spLocks/>
          </p:cNvSpPr>
          <p:nvPr/>
        </p:nvSpPr>
        <p:spPr bwMode="auto">
          <a:xfrm>
            <a:off x="5608638" y="5357813"/>
            <a:ext cx="2011362" cy="762000"/>
          </a:xfrm>
          <a:custGeom>
            <a:avLst/>
            <a:gdLst>
              <a:gd name="T0" fmla="*/ 0 w 1267"/>
              <a:gd name="T1" fmla="*/ 0 h 480"/>
              <a:gd name="T2" fmla="*/ 2147483646 w 1267"/>
              <a:gd name="T3" fmla="*/ 2147483646 h 480"/>
              <a:gd name="T4" fmla="*/ 2147483646 w 1267"/>
              <a:gd name="T5" fmla="*/ 2147483646 h 480"/>
              <a:gd name="T6" fmla="*/ 2147483646 w 1267"/>
              <a:gd name="T7" fmla="*/ 0 h 480"/>
              <a:gd name="T8" fmla="*/ 0 w 1267"/>
              <a:gd name="T9" fmla="*/ 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7"/>
              <a:gd name="T16" fmla="*/ 0 h 480"/>
              <a:gd name="T17" fmla="*/ 1267 w 1267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7" h="480">
                <a:moveTo>
                  <a:pt x="0" y="0"/>
                </a:moveTo>
                <a:lnTo>
                  <a:pt x="90" y="473"/>
                </a:lnTo>
                <a:lnTo>
                  <a:pt x="1267" y="480"/>
                </a:lnTo>
                <a:lnTo>
                  <a:pt x="115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2" name="Freeform 1027"/>
          <p:cNvSpPr>
            <a:spLocks/>
          </p:cNvSpPr>
          <p:nvPr/>
        </p:nvSpPr>
        <p:spPr bwMode="auto">
          <a:xfrm>
            <a:off x="1905000" y="4953000"/>
            <a:ext cx="3714750" cy="381000"/>
          </a:xfrm>
          <a:custGeom>
            <a:avLst/>
            <a:gdLst>
              <a:gd name="T0" fmla="*/ 0 w 2340"/>
              <a:gd name="T1" fmla="*/ 0 h 240"/>
              <a:gd name="T2" fmla="*/ 0 w 2340"/>
              <a:gd name="T3" fmla="*/ 2147483646 h 240"/>
              <a:gd name="T4" fmla="*/ 2147483646 w 2340"/>
              <a:gd name="T5" fmla="*/ 2147483646 h 240"/>
              <a:gd name="T6" fmla="*/ 2147483646 w 2340"/>
              <a:gd name="T7" fmla="*/ 0 h 240"/>
              <a:gd name="T8" fmla="*/ 0 w 2340"/>
              <a:gd name="T9" fmla="*/ 0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40"/>
              <a:gd name="T16" fmla="*/ 0 h 240"/>
              <a:gd name="T17" fmla="*/ 2340 w 2340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40" h="240">
                <a:moveTo>
                  <a:pt x="0" y="0"/>
                </a:moveTo>
                <a:lnTo>
                  <a:pt x="0" y="240"/>
                </a:lnTo>
                <a:lnTo>
                  <a:pt x="2340" y="240"/>
                </a:lnTo>
                <a:lnTo>
                  <a:pt x="230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843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Abschreibungen und stille Reserven</a:t>
            </a:r>
          </a:p>
        </p:txBody>
      </p:sp>
      <p:sp>
        <p:nvSpPr>
          <p:cNvPr id="35844" name="Text Box 1031"/>
          <p:cNvSpPr txBox="1">
            <a:spLocks noChangeArrowheads="1"/>
          </p:cNvSpPr>
          <p:nvPr/>
        </p:nvSpPr>
        <p:spPr bwMode="auto">
          <a:xfrm>
            <a:off x="2362200" y="26670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lineare Abschreibung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35845" name="Text Box 1032"/>
          <p:cNvSpPr txBox="1">
            <a:spLocks noChangeArrowheads="1"/>
          </p:cNvSpPr>
          <p:nvPr/>
        </p:nvSpPr>
        <p:spPr bwMode="auto">
          <a:xfrm>
            <a:off x="3810000" y="2133600"/>
            <a:ext cx="3733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Wertminderung durch Abnutzung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35846" name="Text Box 1033"/>
          <p:cNvSpPr txBox="1">
            <a:spLocks noChangeArrowheads="1"/>
          </p:cNvSpPr>
          <p:nvPr/>
        </p:nvSpPr>
        <p:spPr bwMode="auto">
          <a:xfrm>
            <a:off x="6245224" y="1442054"/>
            <a:ext cx="2625725" cy="7571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86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86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86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86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86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 dirty="0">
                <a:latin typeface="Arial" panose="020B0604020202020204" pitchFamily="34" charset="0"/>
              </a:rPr>
              <a:t>Stille </a:t>
            </a:r>
            <a:r>
              <a:rPr lang="de-DE" altLang="en-US" sz="1200" b="1" dirty="0" smtClean="0">
                <a:latin typeface="Arial" panose="020B0604020202020204" pitchFamily="34" charset="0"/>
              </a:rPr>
              <a:t>Reserven vom Jahr 20 bis zum Jahr 30 (hat einen Marktwert, aber keinen Buchwert in der Bilanz)</a:t>
            </a:r>
            <a:endParaRPr lang="de-DE" altLang="en-US" sz="1200" b="1" dirty="0">
              <a:latin typeface="Book Antiqua" panose="02040602050305030304" pitchFamily="18" charset="0"/>
            </a:endParaRPr>
          </a:p>
        </p:txBody>
      </p:sp>
      <p:sp>
        <p:nvSpPr>
          <p:cNvPr id="35847" name="Text Box 1229"/>
          <p:cNvSpPr txBox="1">
            <a:spLocks noChangeArrowheads="1"/>
          </p:cNvSpPr>
          <p:nvPr/>
        </p:nvSpPr>
        <p:spPr bwMode="auto">
          <a:xfrm>
            <a:off x="2362200" y="4495800"/>
            <a:ext cx="2514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Abschreibungsbetrag bei 20-jähriger Abschreibungsdauer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35848" name="Text Box 1230"/>
          <p:cNvSpPr txBox="1">
            <a:spLocks noChangeArrowheads="1"/>
          </p:cNvSpPr>
          <p:nvPr/>
        </p:nvSpPr>
        <p:spPr bwMode="auto">
          <a:xfrm>
            <a:off x="5715000" y="4876800"/>
            <a:ext cx="2514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Abschreibungsbetrag bei 30-jähriger Abschreibungsdauer</a:t>
            </a:r>
          </a:p>
        </p:txBody>
      </p:sp>
      <p:sp>
        <p:nvSpPr>
          <p:cNvPr id="35849" name="Line 1233"/>
          <p:cNvSpPr>
            <a:spLocks noChangeShapeType="1"/>
          </p:cNvSpPr>
          <p:nvPr/>
        </p:nvSpPr>
        <p:spPr bwMode="auto">
          <a:xfrm>
            <a:off x="1919288" y="5737225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0" name="Line 1234"/>
          <p:cNvSpPr>
            <a:spLocks noChangeShapeType="1"/>
          </p:cNvSpPr>
          <p:nvPr/>
        </p:nvSpPr>
        <p:spPr bwMode="auto">
          <a:xfrm>
            <a:off x="1919288" y="5340350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1" name="Line 1235"/>
          <p:cNvSpPr>
            <a:spLocks noChangeShapeType="1"/>
          </p:cNvSpPr>
          <p:nvPr/>
        </p:nvSpPr>
        <p:spPr bwMode="auto">
          <a:xfrm>
            <a:off x="1919288" y="4945063"/>
            <a:ext cx="6681787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2" name="Line 1236"/>
          <p:cNvSpPr>
            <a:spLocks noChangeShapeType="1"/>
          </p:cNvSpPr>
          <p:nvPr/>
        </p:nvSpPr>
        <p:spPr bwMode="auto">
          <a:xfrm>
            <a:off x="1919288" y="4548188"/>
            <a:ext cx="6681787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3" name="Line 1237"/>
          <p:cNvSpPr>
            <a:spLocks noChangeShapeType="1"/>
          </p:cNvSpPr>
          <p:nvPr/>
        </p:nvSpPr>
        <p:spPr bwMode="auto">
          <a:xfrm>
            <a:off x="1919288" y="4152900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4" name="Line 1238"/>
          <p:cNvSpPr>
            <a:spLocks noChangeShapeType="1"/>
          </p:cNvSpPr>
          <p:nvPr/>
        </p:nvSpPr>
        <p:spPr bwMode="auto">
          <a:xfrm>
            <a:off x="1919288" y="4152900"/>
            <a:ext cx="1587" cy="19812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5" name="Line 1239"/>
          <p:cNvSpPr>
            <a:spLocks noChangeShapeType="1"/>
          </p:cNvSpPr>
          <p:nvPr/>
        </p:nvSpPr>
        <p:spPr bwMode="auto">
          <a:xfrm>
            <a:off x="1874838" y="61341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6" name="Line 1240"/>
          <p:cNvSpPr>
            <a:spLocks noChangeShapeType="1"/>
          </p:cNvSpPr>
          <p:nvPr/>
        </p:nvSpPr>
        <p:spPr bwMode="auto">
          <a:xfrm>
            <a:off x="1874838" y="573722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7" name="Line 1241"/>
          <p:cNvSpPr>
            <a:spLocks noChangeShapeType="1"/>
          </p:cNvSpPr>
          <p:nvPr/>
        </p:nvSpPr>
        <p:spPr bwMode="auto">
          <a:xfrm>
            <a:off x="1874838" y="534035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8" name="Line 1242"/>
          <p:cNvSpPr>
            <a:spLocks noChangeShapeType="1"/>
          </p:cNvSpPr>
          <p:nvPr/>
        </p:nvSpPr>
        <p:spPr bwMode="auto">
          <a:xfrm>
            <a:off x="1874838" y="494506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9" name="Line 1243"/>
          <p:cNvSpPr>
            <a:spLocks noChangeShapeType="1"/>
          </p:cNvSpPr>
          <p:nvPr/>
        </p:nvSpPr>
        <p:spPr bwMode="auto">
          <a:xfrm>
            <a:off x="1874838" y="454818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0" name="Line 1244"/>
          <p:cNvSpPr>
            <a:spLocks noChangeShapeType="1"/>
          </p:cNvSpPr>
          <p:nvPr/>
        </p:nvSpPr>
        <p:spPr bwMode="auto">
          <a:xfrm>
            <a:off x="1874838" y="41529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1" name="Line 1245"/>
          <p:cNvSpPr>
            <a:spLocks noChangeShapeType="1"/>
          </p:cNvSpPr>
          <p:nvPr/>
        </p:nvSpPr>
        <p:spPr bwMode="auto">
          <a:xfrm>
            <a:off x="1919288" y="6134100"/>
            <a:ext cx="6681787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2" name="Line 1246"/>
          <p:cNvSpPr>
            <a:spLocks noChangeShapeType="1"/>
          </p:cNvSpPr>
          <p:nvPr/>
        </p:nvSpPr>
        <p:spPr bwMode="auto">
          <a:xfrm flipV="1">
            <a:off x="191928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3" name="Line 1247"/>
          <p:cNvSpPr>
            <a:spLocks noChangeShapeType="1"/>
          </p:cNvSpPr>
          <p:nvPr/>
        </p:nvSpPr>
        <p:spPr bwMode="auto">
          <a:xfrm flipV="1">
            <a:off x="287337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4" name="Line 1248"/>
          <p:cNvSpPr>
            <a:spLocks noChangeShapeType="1"/>
          </p:cNvSpPr>
          <p:nvPr/>
        </p:nvSpPr>
        <p:spPr bwMode="auto">
          <a:xfrm flipV="1">
            <a:off x="3827463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5" name="Line 1249"/>
          <p:cNvSpPr>
            <a:spLocks noChangeShapeType="1"/>
          </p:cNvSpPr>
          <p:nvPr/>
        </p:nvSpPr>
        <p:spPr bwMode="auto">
          <a:xfrm flipV="1">
            <a:off x="478313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6" name="Line 1250"/>
          <p:cNvSpPr>
            <a:spLocks noChangeShapeType="1"/>
          </p:cNvSpPr>
          <p:nvPr/>
        </p:nvSpPr>
        <p:spPr bwMode="auto">
          <a:xfrm flipV="1">
            <a:off x="573722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7" name="Line 1251"/>
          <p:cNvSpPr>
            <a:spLocks noChangeShapeType="1"/>
          </p:cNvSpPr>
          <p:nvPr/>
        </p:nvSpPr>
        <p:spPr bwMode="auto">
          <a:xfrm flipV="1">
            <a:off x="6692900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8" name="Line 1252"/>
          <p:cNvSpPr>
            <a:spLocks noChangeShapeType="1"/>
          </p:cNvSpPr>
          <p:nvPr/>
        </p:nvSpPr>
        <p:spPr bwMode="auto">
          <a:xfrm flipV="1">
            <a:off x="764698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9" name="Line 1253"/>
          <p:cNvSpPr>
            <a:spLocks noChangeShapeType="1"/>
          </p:cNvSpPr>
          <p:nvPr/>
        </p:nvSpPr>
        <p:spPr bwMode="auto">
          <a:xfrm flipV="1">
            <a:off x="860107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0" name="Line 1254"/>
          <p:cNvSpPr>
            <a:spLocks noChangeShapeType="1"/>
          </p:cNvSpPr>
          <p:nvPr/>
        </p:nvSpPr>
        <p:spPr bwMode="auto">
          <a:xfrm>
            <a:off x="19192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1" name="Line 1255"/>
          <p:cNvSpPr>
            <a:spLocks noChangeShapeType="1"/>
          </p:cNvSpPr>
          <p:nvPr/>
        </p:nvSpPr>
        <p:spPr bwMode="auto">
          <a:xfrm>
            <a:off x="21097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2" name="Line 1256"/>
          <p:cNvSpPr>
            <a:spLocks noChangeShapeType="1"/>
          </p:cNvSpPr>
          <p:nvPr/>
        </p:nvSpPr>
        <p:spPr bwMode="auto">
          <a:xfrm>
            <a:off x="23002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3" name="Line 1257"/>
          <p:cNvSpPr>
            <a:spLocks noChangeShapeType="1"/>
          </p:cNvSpPr>
          <p:nvPr/>
        </p:nvSpPr>
        <p:spPr bwMode="auto">
          <a:xfrm>
            <a:off x="2490788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4" name="Line 1258"/>
          <p:cNvSpPr>
            <a:spLocks noChangeShapeType="1"/>
          </p:cNvSpPr>
          <p:nvPr/>
        </p:nvSpPr>
        <p:spPr bwMode="auto">
          <a:xfrm>
            <a:off x="268287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5" name="Line 1259"/>
          <p:cNvSpPr>
            <a:spLocks noChangeShapeType="1"/>
          </p:cNvSpPr>
          <p:nvPr/>
        </p:nvSpPr>
        <p:spPr bwMode="auto">
          <a:xfrm>
            <a:off x="287337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6" name="Line 1260"/>
          <p:cNvSpPr>
            <a:spLocks noChangeShapeType="1"/>
          </p:cNvSpPr>
          <p:nvPr/>
        </p:nvSpPr>
        <p:spPr bwMode="auto">
          <a:xfrm>
            <a:off x="3063875" y="4945063"/>
            <a:ext cx="192088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7" name="Line 1261"/>
          <p:cNvSpPr>
            <a:spLocks noChangeShapeType="1"/>
          </p:cNvSpPr>
          <p:nvPr/>
        </p:nvSpPr>
        <p:spPr bwMode="auto">
          <a:xfrm>
            <a:off x="32559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8" name="Line 1262"/>
          <p:cNvSpPr>
            <a:spLocks noChangeShapeType="1"/>
          </p:cNvSpPr>
          <p:nvPr/>
        </p:nvSpPr>
        <p:spPr bwMode="auto">
          <a:xfrm>
            <a:off x="34464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9" name="Line 1263"/>
          <p:cNvSpPr>
            <a:spLocks noChangeShapeType="1"/>
          </p:cNvSpPr>
          <p:nvPr/>
        </p:nvSpPr>
        <p:spPr bwMode="auto">
          <a:xfrm>
            <a:off x="36369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0" name="Line 1264"/>
          <p:cNvSpPr>
            <a:spLocks noChangeShapeType="1"/>
          </p:cNvSpPr>
          <p:nvPr/>
        </p:nvSpPr>
        <p:spPr bwMode="auto">
          <a:xfrm>
            <a:off x="38274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1" name="Line 1265"/>
          <p:cNvSpPr>
            <a:spLocks noChangeShapeType="1"/>
          </p:cNvSpPr>
          <p:nvPr/>
        </p:nvSpPr>
        <p:spPr bwMode="auto">
          <a:xfrm>
            <a:off x="4017963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2" name="Line 1266"/>
          <p:cNvSpPr>
            <a:spLocks noChangeShapeType="1"/>
          </p:cNvSpPr>
          <p:nvPr/>
        </p:nvSpPr>
        <p:spPr bwMode="auto">
          <a:xfrm>
            <a:off x="4210050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3" name="Line 1267"/>
          <p:cNvSpPr>
            <a:spLocks noChangeShapeType="1"/>
          </p:cNvSpPr>
          <p:nvPr/>
        </p:nvSpPr>
        <p:spPr bwMode="auto">
          <a:xfrm>
            <a:off x="4400550" y="4945063"/>
            <a:ext cx="192088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4" name="Line 1268"/>
          <p:cNvSpPr>
            <a:spLocks noChangeShapeType="1"/>
          </p:cNvSpPr>
          <p:nvPr/>
        </p:nvSpPr>
        <p:spPr bwMode="auto">
          <a:xfrm>
            <a:off x="459263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5" name="Line 1269"/>
          <p:cNvSpPr>
            <a:spLocks noChangeShapeType="1"/>
          </p:cNvSpPr>
          <p:nvPr/>
        </p:nvSpPr>
        <p:spPr bwMode="auto">
          <a:xfrm>
            <a:off x="478313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6" name="Line 1270"/>
          <p:cNvSpPr>
            <a:spLocks noChangeShapeType="1"/>
          </p:cNvSpPr>
          <p:nvPr/>
        </p:nvSpPr>
        <p:spPr bwMode="auto">
          <a:xfrm>
            <a:off x="4973638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7" name="Line 1271"/>
          <p:cNvSpPr>
            <a:spLocks noChangeShapeType="1"/>
          </p:cNvSpPr>
          <p:nvPr/>
        </p:nvSpPr>
        <p:spPr bwMode="auto">
          <a:xfrm>
            <a:off x="516572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8" name="Line 1272"/>
          <p:cNvSpPr>
            <a:spLocks noChangeShapeType="1"/>
          </p:cNvSpPr>
          <p:nvPr/>
        </p:nvSpPr>
        <p:spPr bwMode="auto">
          <a:xfrm>
            <a:off x="535622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9" name="Line 1273"/>
          <p:cNvSpPr>
            <a:spLocks noChangeShapeType="1"/>
          </p:cNvSpPr>
          <p:nvPr/>
        </p:nvSpPr>
        <p:spPr bwMode="auto">
          <a:xfrm>
            <a:off x="5546725" y="4945063"/>
            <a:ext cx="190500" cy="11890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0" name="Line 1274"/>
          <p:cNvSpPr>
            <a:spLocks noChangeShapeType="1"/>
          </p:cNvSpPr>
          <p:nvPr/>
        </p:nvSpPr>
        <p:spPr bwMode="auto">
          <a:xfrm>
            <a:off x="5737225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1" name="Line 1275"/>
          <p:cNvSpPr>
            <a:spLocks noChangeShapeType="1"/>
          </p:cNvSpPr>
          <p:nvPr/>
        </p:nvSpPr>
        <p:spPr bwMode="auto">
          <a:xfrm>
            <a:off x="5927725" y="6134100"/>
            <a:ext cx="192088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2" name="Line 1276"/>
          <p:cNvSpPr>
            <a:spLocks noChangeShapeType="1"/>
          </p:cNvSpPr>
          <p:nvPr/>
        </p:nvSpPr>
        <p:spPr bwMode="auto">
          <a:xfrm>
            <a:off x="6119813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3" name="Line 1277"/>
          <p:cNvSpPr>
            <a:spLocks noChangeShapeType="1"/>
          </p:cNvSpPr>
          <p:nvPr/>
        </p:nvSpPr>
        <p:spPr bwMode="auto">
          <a:xfrm>
            <a:off x="6310313" y="6134100"/>
            <a:ext cx="192087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4" name="Line 1278"/>
          <p:cNvSpPr>
            <a:spLocks noChangeShapeType="1"/>
          </p:cNvSpPr>
          <p:nvPr/>
        </p:nvSpPr>
        <p:spPr bwMode="auto">
          <a:xfrm>
            <a:off x="65024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5" name="Line 1279"/>
          <p:cNvSpPr>
            <a:spLocks noChangeShapeType="1"/>
          </p:cNvSpPr>
          <p:nvPr/>
        </p:nvSpPr>
        <p:spPr bwMode="auto">
          <a:xfrm>
            <a:off x="66929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6" name="Line 1280"/>
          <p:cNvSpPr>
            <a:spLocks noChangeShapeType="1"/>
          </p:cNvSpPr>
          <p:nvPr/>
        </p:nvSpPr>
        <p:spPr bwMode="auto">
          <a:xfrm>
            <a:off x="68834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7" name="Line 1281"/>
          <p:cNvSpPr>
            <a:spLocks noChangeShapeType="1"/>
          </p:cNvSpPr>
          <p:nvPr/>
        </p:nvSpPr>
        <p:spPr bwMode="auto">
          <a:xfrm>
            <a:off x="70739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8" name="Line 1282"/>
          <p:cNvSpPr>
            <a:spLocks noChangeShapeType="1"/>
          </p:cNvSpPr>
          <p:nvPr/>
        </p:nvSpPr>
        <p:spPr bwMode="auto">
          <a:xfrm>
            <a:off x="7264400" y="6134100"/>
            <a:ext cx="192088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9" name="Line 1283"/>
          <p:cNvSpPr>
            <a:spLocks noChangeShapeType="1"/>
          </p:cNvSpPr>
          <p:nvPr/>
        </p:nvSpPr>
        <p:spPr bwMode="auto">
          <a:xfrm>
            <a:off x="7456488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0" name="Line 1284"/>
          <p:cNvSpPr>
            <a:spLocks noChangeShapeType="1"/>
          </p:cNvSpPr>
          <p:nvPr/>
        </p:nvSpPr>
        <p:spPr bwMode="auto">
          <a:xfrm>
            <a:off x="19192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1" name="Line 1285"/>
          <p:cNvSpPr>
            <a:spLocks noChangeShapeType="1"/>
          </p:cNvSpPr>
          <p:nvPr/>
        </p:nvSpPr>
        <p:spPr bwMode="auto">
          <a:xfrm>
            <a:off x="21097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2" name="Line 1286"/>
          <p:cNvSpPr>
            <a:spLocks noChangeShapeType="1"/>
          </p:cNvSpPr>
          <p:nvPr/>
        </p:nvSpPr>
        <p:spPr bwMode="auto">
          <a:xfrm>
            <a:off x="23002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3" name="Line 1287"/>
          <p:cNvSpPr>
            <a:spLocks noChangeShapeType="1"/>
          </p:cNvSpPr>
          <p:nvPr/>
        </p:nvSpPr>
        <p:spPr bwMode="auto">
          <a:xfrm>
            <a:off x="2490788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4" name="Line 1288"/>
          <p:cNvSpPr>
            <a:spLocks noChangeShapeType="1"/>
          </p:cNvSpPr>
          <p:nvPr/>
        </p:nvSpPr>
        <p:spPr bwMode="auto">
          <a:xfrm>
            <a:off x="268287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5" name="Line 1289"/>
          <p:cNvSpPr>
            <a:spLocks noChangeShapeType="1"/>
          </p:cNvSpPr>
          <p:nvPr/>
        </p:nvSpPr>
        <p:spPr bwMode="auto">
          <a:xfrm>
            <a:off x="287337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6" name="Line 1290"/>
          <p:cNvSpPr>
            <a:spLocks noChangeShapeType="1"/>
          </p:cNvSpPr>
          <p:nvPr/>
        </p:nvSpPr>
        <p:spPr bwMode="auto">
          <a:xfrm>
            <a:off x="3063875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7" name="Line 1291"/>
          <p:cNvSpPr>
            <a:spLocks noChangeShapeType="1"/>
          </p:cNvSpPr>
          <p:nvPr/>
        </p:nvSpPr>
        <p:spPr bwMode="auto">
          <a:xfrm>
            <a:off x="32559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8" name="Line 1292"/>
          <p:cNvSpPr>
            <a:spLocks noChangeShapeType="1"/>
          </p:cNvSpPr>
          <p:nvPr/>
        </p:nvSpPr>
        <p:spPr bwMode="auto">
          <a:xfrm>
            <a:off x="34464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9" name="Line 1293"/>
          <p:cNvSpPr>
            <a:spLocks noChangeShapeType="1"/>
          </p:cNvSpPr>
          <p:nvPr/>
        </p:nvSpPr>
        <p:spPr bwMode="auto">
          <a:xfrm>
            <a:off x="36369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0" name="Line 1294"/>
          <p:cNvSpPr>
            <a:spLocks noChangeShapeType="1"/>
          </p:cNvSpPr>
          <p:nvPr/>
        </p:nvSpPr>
        <p:spPr bwMode="auto">
          <a:xfrm>
            <a:off x="38274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1" name="Line 1295"/>
          <p:cNvSpPr>
            <a:spLocks noChangeShapeType="1"/>
          </p:cNvSpPr>
          <p:nvPr/>
        </p:nvSpPr>
        <p:spPr bwMode="auto">
          <a:xfrm>
            <a:off x="4017963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2" name="Line 1296"/>
          <p:cNvSpPr>
            <a:spLocks noChangeShapeType="1"/>
          </p:cNvSpPr>
          <p:nvPr/>
        </p:nvSpPr>
        <p:spPr bwMode="auto">
          <a:xfrm>
            <a:off x="421005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3" name="Line 1297"/>
          <p:cNvSpPr>
            <a:spLocks noChangeShapeType="1"/>
          </p:cNvSpPr>
          <p:nvPr/>
        </p:nvSpPr>
        <p:spPr bwMode="auto">
          <a:xfrm>
            <a:off x="4400550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4" name="Line 1298"/>
          <p:cNvSpPr>
            <a:spLocks noChangeShapeType="1"/>
          </p:cNvSpPr>
          <p:nvPr/>
        </p:nvSpPr>
        <p:spPr bwMode="auto">
          <a:xfrm>
            <a:off x="459263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5" name="Line 1299"/>
          <p:cNvSpPr>
            <a:spLocks noChangeShapeType="1"/>
          </p:cNvSpPr>
          <p:nvPr/>
        </p:nvSpPr>
        <p:spPr bwMode="auto">
          <a:xfrm>
            <a:off x="478313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6" name="Line 1300"/>
          <p:cNvSpPr>
            <a:spLocks noChangeShapeType="1"/>
          </p:cNvSpPr>
          <p:nvPr/>
        </p:nvSpPr>
        <p:spPr bwMode="auto">
          <a:xfrm>
            <a:off x="4973638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7" name="Line 1301"/>
          <p:cNvSpPr>
            <a:spLocks noChangeShapeType="1"/>
          </p:cNvSpPr>
          <p:nvPr/>
        </p:nvSpPr>
        <p:spPr bwMode="auto">
          <a:xfrm>
            <a:off x="51657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8" name="Line 1302"/>
          <p:cNvSpPr>
            <a:spLocks noChangeShapeType="1"/>
          </p:cNvSpPr>
          <p:nvPr/>
        </p:nvSpPr>
        <p:spPr bwMode="auto">
          <a:xfrm>
            <a:off x="53562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9" name="Line 1303"/>
          <p:cNvSpPr>
            <a:spLocks noChangeShapeType="1"/>
          </p:cNvSpPr>
          <p:nvPr/>
        </p:nvSpPr>
        <p:spPr bwMode="auto">
          <a:xfrm>
            <a:off x="55467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0" name="Line 1304"/>
          <p:cNvSpPr>
            <a:spLocks noChangeShapeType="1"/>
          </p:cNvSpPr>
          <p:nvPr/>
        </p:nvSpPr>
        <p:spPr bwMode="auto">
          <a:xfrm>
            <a:off x="57372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1" name="Line 1305"/>
          <p:cNvSpPr>
            <a:spLocks noChangeShapeType="1"/>
          </p:cNvSpPr>
          <p:nvPr/>
        </p:nvSpPr>
        <p:spPr bwMode="auto">
          <a:xfrm>
            <a:off x="5927725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2" name="Line 1306"/>
          <p:cNvSpPr>
            <a:spLocks noChangeShapeType="1"/>
          </p:cNvSpPr>
          <p:nvPr/>
        </p:nvSpPr>
        <p:spPr bwMode="auto">
          <a:xfrm>
            <a:off x="611981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3" name="Line 1307"/>
          <p:cNvSpPr>
            <a:spLocks noChangeShapeType="1"/>
          </p:cNvSpPr>
          <p:nvPr/>
        </p:nvSpPr>
        <p:spPr bwMode="auto">
          <a:xfrm>
            <a:off x="6310313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4" name="Line 1308"/>
          <p:cNvSpPr>
            <a:spLocks noChangeShapeType="1"/>
          </p:cNvSpPr>
          <p:nvPr/>
        </p:nvSpPr>
        <p:spPr bwMode="auto">
          <a:xfrm>
            <a:off x="65024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5" name="Line 1309"/>
          <p:cNvSpPr>
            <a:spLocks noChangeShapeType="1"/>
          </p:cNvSpPr>
          <p:nvPr/>
        </p:nvSpPr>
        <p:spPr bwMode="auto">
          <a:xfrm>
            <a:off x="66929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6" name="Line 1310"/>
          <p:cNvSpPr>
            <a:spLocks noChangeShapeType="1"/>
          </p:cNvSpPr>
          <p:nvPr/>
        </p:nvSpPr>
        <p:spPr bwMode="auto">
          <a:xfrm>
            <a:off x="68834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7" name="Line 1311"/>
          <p:cNvSpPr>
            <a:spLocks noChangeShapeType="1"/>
          </p:cNvSpPr>
          <p:nvPr/>
        </p:nvSpPr>
        <p:spPr bwMode="auto">
          <a:xfrm>
            <a:off x="70739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8" name="Line 1312"/>
          <p:cNvSpPr>
            <a:spLocks noChangeShapeType="1"/>
          </p:cNvSpPr>
          <p:nvPr/>
        </p:nvSpPr>
        <p:spPr bwMode="auto">
          <a:xfrm>
            <a:off x="7264400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9" name="Line 1313"/>
          <p:cNvSpPr>
            <a:spLocks noChangeShapeType="1"/>
          </p:cNvSpPr>
          <p:nvPr/>
        </p:nvSpPr>
        <p:spPr bwMode="auto">
          <a:xfrm>
            <a:off x="7456488" y="5340350"/>
            <a:ext cx="190500" cy="793750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30" name="Rectangle 1314"/>
          <p:cNvSpPr>
            <a:spLocks noChangeArrowheads="1"/>
          </p:cNvSpPr>
          <p:nvPr/>
        </p:nvSpPr>
        <p:spPr bwMode="auto">
          <a:xfrm>
            <a:off x="1725613" y="607060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1" name="Rectangle 1315"/>
          <p:cNvSpPr>
            <a:spLocks noChangeArrowheads="1"/>
          </p:cNvSpPr>
          <p:nvPr/>
        </p:nvSpPr>
        <p:spPr bwMode="auto">
          <a:xfrm>
            <a:off x="1643063" y="567372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2" name="Rectangle 1316"/>
          <p:cNvSpPr>
            <a:spLocks noChangeArrowheads="1"/>
          </p:cNvSpPr>
          <p:nvPr/>
        </p:nvSpPr>
        <p:spPr bwMode="auto">
          <a:xfrm>
            <a:off x="1560513" y="527685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3" name="Rectangle 1317"/>
          <p:cNvSpPr>
            <a:spLocks noChangeArrowheads="1"/>
          </p:cNvSpPr>
          <p:nvPr/>
        </p:nvSpPr>
        <p:spPr bwMode="auto">
          <a:xfrm>
            <a:off x="1560513" y="4881563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4" name="Rectangle 1318"/>
          <p:cNvSpPr>
            <a:spLocks noChangeArrowheads="1"/>
          </p:cNvSpPr>
          <p:nvPr/>
        </p:nvSpPr>
        <p:spPr bwMode="auto">
          <a:xfrm>
            <a:off x="1560513" y="4484688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5" name="Rectangle 1319"/>
          <p:cNvSpPr>
            <a:spLocks noChangeArrowheads="1"/>
          </p:cNvSpPr>
          <p:nvPr/>
        </p:nvSpPr>
        <p:spPr bwMode="auto">
          <a:xfrm>
            <a:off x="1560513" y="408940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6" name="Rectangle 1320"/>
          <p:cNvSpPr>
            <a:spLocks noChangeArrowheads="1"/>
          </p:cNvSpPr>
          <p:nvPr/>
        </p:nvSpPr>
        <p:spPr bwMode="auto">
          <a:xfrm>
            <a:off x="1878013" y="6289675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7" name="Rectangle 1321"/>
          <p:cNvSpPr>
            <a:spLocks noChangeArrowheads="1"/>
          </p:cNvSpPr>
          <p:nvPr/>
        </p:nvSpPr>
        <p:spPr bwMode="auto">
          <a:xfrm>
            <a:off x="2832100" y="6289675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8" name="Rectangle 1322"/>
          <p:cNvSpPr>
            <a:spLocks noChangeArrowheads="1"/>
          </p:cNvSpPr>
          <p:nvPr/>
        </p:nvSpPr>
        <p:spPr bwMode="auto">
          <a:xfrm>
            <a:off x="3744913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9" name="Rectangle 1323"/>
          <p:cNvSpPr>
            <a:spLocks noChangeArrowheads="1"/>
          </p:cNvSpPr>
          <p:nvPr/>
        </p:nvSpPr>
        <p:spPr bwMode="auto">
          <a:xfrm>
            <a:off x="4700588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0" name="Rectangle 1324"/>
          <p:cNvSpPr>
            <a:spLocks noChangeArrowheads="1"/>
          </p:cNvSpPr>
          <p:nvPr/>
        </p:nvSpPr>
        <p:spPr bwMode="auto">
          <a:xfrm>
            <a:off x="5654675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1" name="Rectangle 1325"/>
          <p:cNvSpPr>
            <a:spLocks noChangeArrowheads="1"/>
          </p:cNvSpPr>
          <p:nvPr/>
        </p:nvSpPr>
        <p:spPr bwMode="auto">
          <a:xfrm>
            <a:off x="6610350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2" name="Rectangle 1326"/>
          <p:cNvSpPr>
            <a:spLocks noChangeArrowheads="1"/>
          </p:cNvSpPr>
          <p:nvPr/>
        </p:nvSpPr>
        <p:spPr bwMode="auto">
          <a:xfrm>
            <a:off x="7564438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3" name="Rectangle 1327"/>
          <p:cNvSpPr>
            <a:spLocks noChangeArrowheads="1"/>
          </p:cNvSpPr>
          <p:nvPr/>
        </p:nvSpPr>
        <p:spPr bwMode="auto">
          <a:xfrm>
            <a:off x="8518525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4" name="Rectangle 1328"/>
          <p:cNvSpPr>
            <a:spLocks noChangeArrowheads="1"/>
          </p:cNvSpPr>
          <p:nvPr/>
        </p:nvSpPr>
        <p:spPr bwMode="auto">
          <a:xfrm>
            <a:off x="7970838" y="6294438"/>
            <a:ext cx="295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Jahr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5" name="Rectangle 1329"/>
          <p:cNvSpPr>
            <a:spLocks noChangeArrowheads="1"/>
          </p:cNvSpPr>
          <p:nvPr/>
        </p:nvSpPr>
        <p:spPr bwMode="auto">
          <a:xfrm rot="-5400000">
            <a:off x="1002507" y="5056981"/>
            <a:ext cx="7540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 EURO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6" name="Rectangle 1330"/>
          <p:cNvSpPr>
            <a:spLocks noChangeArrowheads="1"/>
          </p:cNvSpPr>
          <p:nvPr/>
        </p:nvSpPr>
        <p:spPr bwMode="auto">
          <a:xfrm>
            <a:off x="2679700" y="4967288"/>
            <a:ext cx="192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947" name="Rectangle 1331"/>
          <p:cNvSpPr>
            <a:spLocks noChangeArrowheads="1"/>
          </p:cNvSpPr>
          <p:nvPr/>
        </p:nvSpPr>
        <p:spPr bwMode="auto">
          <a:xfrm>
            <a:off x="2992438" y="5087938"/>
            <a:ext cx="12255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Gewinnminderung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8" name="Rectangle 1332"/>
          <p:cNvSpPr>
            <a:spLocks noChangeArrowheads="1"/>
          </p:cNvSpPr>
          <p:nvPr/>
        </p:nvSpPr>
        <p:spPr bwMode="auto">
          <a:xfrm>
            <a:off x="5788025" y="5519738"/>
            <a:ext cx="1671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949" name="Rectangle 1333"/>
          <p:cNvSpPr>
            <a:spLocks noChangeArrowheads="1"/>
          </p:cNvSpPr>
          <p:nvPr/>
        </p:nvSpPr>
        <p:spPr bwMode="auto">
          <a:xfrm>
            <a:off x="6038850" y="5684838"/>
            <a:ext cx="1101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Gewinnmehrung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50" name="Line 1336"/>
          <p:cNvSpPr>
            <a:spLocks noChangeShapeType="1"/>
          </p:cNvSpPr>
          <p:nvPr/>
        </p:nvSpPr>
        <p:spPr bwMode="auto">
          <a:xfrm>
            <a:off x="2027238" y="3221038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1" name="Line 1337"/>
          <p:cNvSpPr>
            <a:spLocks noChangeShapeType="1"/>
          </p:cNvSpPr>
          <p:nvPr/>
        </p:nvSpPr>
        <p:spPr bwMode="auto">
          <a:xfrm>
            <a:off x="2027238" y="2946400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2" name="Line 1338"/>
          <p:cNvSpPr>
            <a:spLocks noChangeShapeType="1"/>
          </p:cNvSpPr>
          <p:nvPr/>
        </p:nvSpPr>
        <p:spPr bwMode="auto">
          <a:xfrm>
            <a:off x="2027238" y="2673350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3" name="Line 1339"/>
          <p:cNvSpPr>
            <a:spLocks noChangeShapeType="1"/>
          </p:cNvSpPr>
          <p:nvPr/>
        </p:nvSpPr>
        <p:spPr bwMode="auto">
          <a:xfrm>
            <a:off x="2027238" y="2398713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4" name="Line 1340"/>
          <p:cNvSpPr>
            <a:spLocks noChangeShapeType="1"/>
          </p:cNvSpPr>
          <p:nvPr/>
        </p:nvSpPr>
        <p:spPr bwMode="auto">
          <a:xfrm>
            <a:off x="2027238" y="2125663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5" name="Line 1341"/>
          <p:cNvSpPr>
            <a:spLocks noChangeShapeType="1"/>
          </p:cNvSpPr>
          <p:nvPr/>
        </p:nvSpPr>
        <p:spPr bwMode="auto">
          <a:xfrm>
            <a:off x="2027238" y="1851025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6" name="Line 1342"/>
          <p:cNvSpPr>
            <a:spLocks noChangeShapeType="1"/>
          </p:cNvSpPr>
          <p:nvPr/>
        </p:nvSpPr>
        <p:spPr bwMode="auto">
          <a:xfrm>
            <a:off x="2027238" y="1576388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7" name="Line 1343"/>
          <p:cNvSpPr>
            <a:spLocks noChangeShapeType="1"/>
          </p:cNvSpPr>
          <p:nvPr/>
        </p:nvSpPr>
        <p:spPr bwMode="auto">
          <a:xfrm>
            <a:off x="2027238" y="1576388"/>
            <a:ext cx="1587" cy="19192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8" name="Line 1344"/>
          <p:cNvSpPr>
            <a:spLocks noChangeShapeType="1"/>
          </p:cNvSpPr>
          <p:nvPr/>
        </p:nvSpPr>
        <p:spPr bwMode="auto">
          <a:xfrm>
            <a:off x="1982788" y="349567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9" name="Line 1345"/>
          <p:cNvSpPr>
            <a:spLocks noChangeShapeType="1"/>
          </p:cNvSpPr>
          <p:nvPr/>
        </p:nvSpPr>
        <p:spPr bwMode="auto">
          <a:xfrm>
            <a:off x="1982788" y="322103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0" name="Line 1346"/>
          <p:cNvSpPr>
            <a:spLocks noChangeShapeType="1"/>
          </p:cNvSpPr>
          <p:nvPr/>
        </p:nvSpPr>
        <p:spPr bwMode="auto">
          <a:xfrm>
            <a:off x="1982788" y="29464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1" name="Line 1347"/>
          <p:cNvSpPr>
            <a:spLocks noChangeShapeType="1"/>
          </p:cNvSpPr>
          <p:nvPr/>
        </p:nvSpPr>
        <p:spPr bwMode="auto">
          <a:xfrm>
            <a:off x="1982788" y="267335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2" name="Line 1348"/>
          <p:cNvSpPr>
            <a:spLocks noChangeShapeType="1"/>
          </p:cNvSpPr>
          <p:nvPr/>
        </p:nvSpPr>
        <p:spPr bwMode="auto">
          <a:xfrm>
            <a:off x="1982788" y="239871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3" name="Line 1349"/>
          <p:cNvSpPr>
            <a:spLocks noChangeShapeType="1"/>
          </p:cNvSpPr>
          <p:nvPr/>
        </p:nvSpPr>
        <p:spPr bwMode="auto">
          <a:xfrm>
            <a:off x="1982788" y="212566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4" name="Line 1350"/>
          <p:cNvSpPr>
            <a:spLocks noChangeShapeType="1"/>
          </p:cNvSpPr>
          <p:nvPr/>
        </p:nvSpPr>
        <p:spPr bwMode="auto">
          <a:xfrm>
            <a:off x="1982788" y="185102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5" name="Line 1351"/>
          <p:cNvSpPr>
            <a:spLocks noChangeShapeType="1"/>
          </p:cNvSpPr>
          <p:nvPr/>
        </p:nvSpPr>
        <p:spPr bwMode="auto">
          <a:xfrm>
            <a:off x="1982788" y="157638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6" name="Line 1352"/>
          <p:cNvSpPr>
            <a:spLocks noChangeShapeType="1"/>
          </p:cNvSpPr>
          <p:nvPr/>
        </p:nvSpPr>
        <p:spPr bwMode="auto">
          <a:xfrm>
            <a:off x="2027238" y="3495675"/>
            <a:ext cx="65595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7" name="Line 1353"/>
          <p:cNvSpPr>
            <a:spLocks noChangeShapeType="1"/>
          </p:cNvSpPr>
          <p:nvPr/>
        </p:nvSpPr>
        <p:spPr bwMode="auto">
          <a:xfrm flipV="1">
            <a:off x="202723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8" name="Line 1354"/>
          <p:cNvSpPr>
            <a:spLocks noChangeShapeType="1"/>
          </p:cNvSpPr>
          <p:nvPr/>
        </p:nvSpPr>
        <p:spPr bwMode="auto">
          <a:xfrm flipV="1">
            <a:off x="2963863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9" name="Line 1355"/>
          <p:cNvSpPr>
            <a:spLocks noChangeShapeType="1"/>
          </p:cNvSpPr>
          <p:nvPr/>
        </p:nvSpPr>
        <p:spPr bwMode="auto">
          <a:xfrm flipV="1">
            <a:off x="390048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0" name="Line 1356"/>
          <p:cNvSpPr>
            <a:spLocks noChangeShapeType="1"/>
          </p:cNvSpPr>
          <p:nvPr/>
        </p:nvSpPr>
        <p:spPr bwMode="auto">
          <a:xfrm flipV="1">
            <a:off x="4838700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1" name="Line 1357"/>
          <p:cNvSpPr>
            <a:spLocks noChangeShapeType="1"/>
          </p:cNvSpPr>
          <p:nvPr/>
        </p:nvSpPr>
        <p:spPr bwMode="auto">
          <a:xfrm flipV="1">
            <a:off x="5775325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2" name="Line 1358"/>
          <p:cNvSpPr>
            <a:spLocks noChangeShapeType="1"/>
          </p:cNvSpPr>
          <p:nvPr/>
        </p:nvSpPr>
        <p:spPr bwMode="auto">
          <a:xfrm flipV="1">
            <a:off x="671353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3" name="Line 1359"/>
          <p:cNvSpPr>
            <a:spLocks noChangeShapeType="1"/>
          </p:cNvSpPr>
          <p:nvPr/>
        </p:nvSpPr>
        <p:spPr bwMode="auto">
          <a:xfrm flipV="1">
            <a:off x="7648575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4" name="Line 1360"/>
          <p:cNvSpPr>
            <a:spLocks noChangeShapeType="1"/>
          </p:cNvSpPr>
          <p:nvPr/>
        </p:nvSpPr>
        <p:spPr bwMode="auto">
          <a:xfrm flipV="1">
            <a:off x="858678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5" name="Line 1361"/>
          <p:cNvSpPr>
            <a:spLocks noChangeShapeType="1"/>
          </p:cNvSpPr>
          <p:nvPr/>
        </p:nvSpPr>
        <p:spPr bwMode="auto">
          <a:xfrm>
            <a:off x="2027238" y="185102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6" name="Line 1362"/>
          <p:cNvSpPr>
            <a:spLocks noChangeShapeType="1"/>
          </p:cNvSpPr>
          <p:nvPr/>
        </p:nvSpPr>
        <p:spPr bwMode="auto">
          <a:xfrm>
            <a:off x="2214563" y="1933575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7" name="Line 1363"/>
          <p:cNvSpPr>
            <a:spLocks noChangeShapeType="1"/>
          </p:cNvSpPr>
          <p:nvPr/>
        </p:nvSpPr>
        <p:spPr bwMode="auto">
          <a:xfrm>
            <a:off x="2401888" y="2014538"/>
            <a:ext cx="187325" cy="8413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8" name="Line 1364"/>
          <p:cNvSpPr>
            <a:spLocks noChangeShapeType="1"/>
          </p:cNvSpPr>
          <p:nvPr/>
        </p:nvSpPr>
        <p:spPr bwMode="auto">
          <a:xfrm>
            <a:off x="2589213" y="2098675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9" name="Line 1365"/>
          <p:cNvSpPr>
            <a:spLocks noChangeShapeType="1"/>
          </p:cNvSpPr>
          <p:nvPr/>
        </p:nvSpPr>
        <p:spPr bwMode="auto">
          <a:xfrm>
            <a:off x="2776538" y="217963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0" name="Line 1366"/>
          <p:cNvSpPr>
            <a:spLocks noChangeShapeType="1"/>
          </p:cNvSpPr>
          <p:nvPr/>
        </p:nvSpPr>
        <p:spPr bwMode="auto">
          <a:xfrm>
            <a:off x="2963863" y="226218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1" name="Line 1367"/>
          <p:cNvSpPr>
            <a:spLocks noChangeShapeType="1"/>
          </p:cNvSpPr>
          <p:nvPr/>
        </p:nvSpPr>
        <p:spPr bwMode="auto">
          <a:xfrm>
            <a:off x="3151188" y="234473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2" name="Line 1368"/>
          <p:cNvSpPr>
            <a:spLocks noChangeShapeType="1"/>
          </p:cNvSpPr>
          <p:nvPr/>
        </p:nvSpPr>
        <p:spPr bwMode="auto">
          <a:xfrm>
            <a:off x="3338513" y="2427288"/>
            <a:ext cx="187325" cy="8096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3" name="Line 1369"/>
          <p:cNvSpPr>
            <a:spLocks noChangeShapeType="1"/>
          </p:cNvSpPr>
          <p:nvPr/>
        </p:nvSpPr>
        <p:spPr bwMode="auto">
          <a:xfrm>
            <a:off x="3525838" y="250825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4" name="Line 1370"/>
          <p:cNvSpPr>
            <a:spLocks noChangeShapeType="1"/>
          </p:cNvSpPr>
          <p:nvPr/>
        </p:nvSpPr>
        <p:spPr bwMode="auto">
          <a:xfrm>
            <a:off x="3713163" y="259080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5" name="Line 1371"/>
          <p:cNvSpPr>
            <a:spLocks noChangeShapeType="1"/>
          </p:cNvSpPr>
          <p:nvPr/>
        </p:nvSpPr>
        <p:spPr bwMode="auto">
          <a:xfrm>
            <a:off x="3900488" y="267335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6" name="Line 1372"/>
          <p:cNvSpPr>
            <a:spLocks noChangeShapeType="1"/>
          </p:cNvSpPr>
          <p:nvPr/>
        </p:nvSpPr>
        <p:spPr bwMode="auto">
          <a:xfrm>
            <a:off x="4087813" y="2755900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7" name="Line 1373"/>
          <p:cNvSpPr>
            <a:spLocks noChangeShapeType="1"/>
          </p:cNvSpPr>
          <p:nvPr/>
        </p:nvSpPr>
        <p:spPr bwMode="auto">
          <a:xfrm>
            <a:off x="4275138" y="2836863"/>
            <a:ext cx="187325" cy="8413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8" name="Line 1374"/>
          <p:cNvSpPr>
            <a:spLocks noChangeShapeType="1"/>
          </p:cNvSpPr>
          <p:nvPr/>
        </p:nvSpPr>
        <p:spPr bwMode="auto">
          <a:xfrm>
            <a:off x="4462463" y="2921000"/>
            <a:ext cx="188912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9" name="Line 1375"/>
          <p:cNvSpPr>
            <a:spLocks noChangeShapeType="1"/>
          </p:cNvSpPr>
          <p:nvPr/>
        </p:nvSpPr>
        <p:spPr bwMode="auto">
          <a:xfrm>
            <a:off x="4651375" y="300196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0" name="Line 1376"/>
          <p:cNvSpPr>
            <a:spLocks noChangeShapeType="1"/>
          </p:cNvSpPr>
          <p:nvPr/>
        </p:nvSpPr>
        <p:spPr bwMode="auto">
          <a:xfrm>
            <a:off x="4838700" y="308451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1" name="Line 1377"/>
          <p:cNvSpPr>
            <a:spLocks noChangeShapeType="1"/>
          </p:cNvSpPr>
          <p:nvPr/>
        </p:nvSpPr>
        <p:spPr bwMode="auto">
          <a:xfrm>
            <a:off x="5026025" y="316706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2" name="Line 1378"/>
          <p:cNvSpPr>
            <a:spLocks noChangeShapeType="1"/>
          </p:cNvSpPr>
          <p:nvPr/>
        </p:nvSpPr>
        <p:spPr bwMode="auto">
          <a:xfrm>
            <a:off x="5213350" y="3249613"/>
            <a:ext cx="187325" cy="8096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3" name="Line 1379"/>
          <p:cNvSpPr>
            <a:spLocks noChangeShapeType="1"/>
          </p:cNvSpPr>
          <p:nvPr/>
        </p:nvSpPr>
        <p:spPr bwMode="auto">
          <a:xfrm>
            <a:off x="5400675" y="333057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4" name="Line 1380"/>
          <p:cNvSpPr>
            <a:spLocks noChangeShapeType="1"/>
          </p:cNvSpPr>
          <p:nvPr/>
        </p:nvSpPr>
        <p:spPr bwMode="auto">
          <a:xfrm>
            <a:off x="5588000" y="341312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5" name="Line 1381"/>
          <p:cNvSpPr>
            <a:spLocks noChangeShapeType="1"/>
          </p:cNvSpPr>
          <p:nvPr/>
        </p:nvSpPr>
        <p:spPr bwMode="auto">
          <a:xfrm>
            <a:off x="2027238" y="1851025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6" name="Line 1382"/>
          <p:cNvSpPr>
            <a:spLocks noChangeShapeType="1"/>
          </p:cNvSpPr>
          <p:nvPr/>
        </p:nvSpPr>
        <p:spPr bwMode="auto">
          <a:xfrm>
            <a:off x="2214563" y="190658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7" name="Line 1383"/>
          <p:cNvSpPr>
            <a:spLocks noChangeShapeType="1"/>
          </p:cNvSpPr>
          <p:nvPr/>
        </p:nvSpPr>
        <p:spPr bwMode="auto">
          <a:xfrm>
            <a:off x="2401888" y="19605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8" name="Line 1384"/>
          <p:cNvSpPr>
            <a:spLocks noChangeShapeType="1"/>
          </p:cNvSpPr>
          <p:nvPr/>
        </p:nvSpPr>
        <p:spPr bwMode="auto">
          <a:xfrm>
            <a:off x="2589213" y="201453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9" name="Line 1385"/>
          <p:cNvSpPr>
            <a:spLocks noChangeShapeType="1"/>
          </p:cNvSpPr>
          <p:nvPr/>
        </p:nvSpPr>
        <p:spPr bwMode="auto">
          <a:xfrm>
            <a:off x="2776538" y="20701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0" name="Line 1386"/>
          <p:cNvSpPr>
            <a:spLocks noChangeShapeType="1"/>
          </p:cNvSpPr>
          <p:nvPr/>
        </p:nvSpPr>
        <p:spPr bwMode="auto">
          <a:xfrm>
            <a:off x="2963863" y="21256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1" name="Line 1387"/>
          <p:cNvSpPr>
            <a:spLocks noChangeShapeType="1"/>
          </p:cNvSpPr>
          <p:nvPr/>
        </p:nvSpPr>
        <p:spPr bwMode="auto">
          <a:xfrm>
            <a:off x="3151188" y="217963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2" name="Line 1388"/>
          <p:cNvSpPr>
            <a:spLocks noChangeShapeType="1"/>
          </p:cNvSpPr>
          <p:nvPr/>
        </p:nvSpPr>
        <p:spPr bwMode="auto">
          <a:xfrm>
            <a:off x="3338513" y="22352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3" name="Line 1389"/>
          <p:cNvSpPr>
            <a:spLocks noChangeShapeType="1"/>
          </p:cNvSpPr>
          <p:nvPr/>
        </p:nvSpPr>
        <p:spPr bwMode="auto">
          <a:xfrm>
            <a:off x="3525838" y="22907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4" name="Line 1390"/>
          <p:cNvSpPr>
            <a:spLocks noChangeShapeType="1"/>
          </p:cNvSpPr>
          <p:nvPr/>
        </p:nvSpPr>
        <p:spPr bwMode="auto">
          <a:xfrm>
            <a:off x="3713163" y="23447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5" name="Line 1391"/>
          <p:cNvSpPr>
            <a:spLocks noChangeShapeType="1"/>
          </p:cNvSpPr>
          <p:nvPr/>
        </p:nvSpPr>
        <p:spPr bwMode="auto">
          <a:xfrm>
            <a:off x="3900488" y="23987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6" name="Line 1392"/>
          <p:cNvSpPr>
            <a:spLocks noChangeShapeType="1"/>
          </p:cNvSpPr>
          <p:nvPr/>
        </p:nvSpPr>
        <p:spPr bwMode="auto">
          <a:xfrm>
            <a:off x="4087813" y="245427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7" name="Line 1393"/>
          <p:cNvSpPr>
            <a:spLocks noChangeShapeType="1"/>
          </p:cNvSpPr>
          <p:nvPr/>
        </p:nvSpPr>
        <p:spPr bwMode="auto">
          <a:xfrm>
            <a:off x="4275138" y="250825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8" name="Line 1394"/>
          <p:cNvSpPr>
            <a:spLocks noChangeShapeType="1"/>
          </p:cNvSpPr>
          <p:nvPr/>
        </p:nvSpPr>
        <p:spPr bwMode="auto">
          <a:xfrm>
            <a:off x="4462463" y="2563813"/>
            <a:ext cx="188912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9" name="Line 1395"/>
          <p:cNvSpPr>
            <a:spLocks noChangeShapeType="1"/>
          </p:cNvSpPr>
          <p:nvPr/>
        </p:nvSpPr>
        <p:spPr bwMode="auto">
          <a:xfrm>
            <a:off x="4651375" y="261778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0" name="Line 1396"/>
          <p:cNvSpPr>
            <a:spLocks noChangeShapeType="1"/>
          </p:cNvSpPr>
          <p:nvPr/>
        </p:nvSpPr>
        <p:spPr bwMode="auto">
          <a:xfrm>
            <a:off x="4838700" y="267335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1" name="Line 1397"/>
          <p:cNvSpPr>
            <a:spLocks noChangeShapeType="1"/>
          </p:cNvSpPr>
          <p:nvPr/>
        </p:nvSpPr>
        <p:spPr bwMode="auto">
          <a:xfrm>
            <a:off x="5026025" y="272891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2" name="Line 1398"/>
          <p:cNvSpPr>
            <a:spLocks noChangeShapeType="1"/>
          </p:cNvSpPr>
          <p:nvPr/>
        </p:nvSpPr>
        <p:spPr bwMode="auto">
          <a:xfrm>
            <a:off x="5213350" y="278288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3" name="Line 1399"/>
          <p:cNvSpPr>
            <a:spLocks noChangeShapeType="1"/>
          </p:cNvSpPr>
          <p:nvPr/>
        </p:nvSpPr>
        <p:spPr bwMode="auto">
          <a:xfrm>
            <a:off x="5400675" y="283686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4" name="Line 1400"/>
          <p:cNvSpPr>
            <a:spLocks noChangeShapeType="1"/>
          </p:cNvSpPr>
          <p:nvPr/>
        </p:nvSpPr>
        <p:spPr bwMode="auto">
          <a:xfrm>
            <a:off x="5588000" y="289242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5" name="Line 1401"/>
          <p:cNvSpPr>
            <a:spLocks noChangeShapeType="1"/>
          </p:cNvSpPr>
          <p:nvPr/>
        </p:nvSpPr>
        <p:spPr bwMode="auto">
          <a:xfrm>
            <a:off x="5775325" y="29464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6" name="Line 1402"/>
          <p:cNvSpPr>
            <a:spLocks noChangeShapeType="1"/>
          </p:cNvSpPr>
          <p:nvPr/>
        </p:nvSpPr>
        <p:spPr bwMode="auto">
          <a:xfrm>
            <a:off x="5962650" y="3001963"/>
            <a:ext cx="188913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7" name="Line 1403"/>
          <p:cNvSpPr>
            <a:spLocks noChangeShapeType="1"/>
          </p:cNvSpPr>
          <p:nvPr/>
        </p:nvSpPr>
        <p:spPr bwMode="auto">
          <a:xfrm>
            <a:off x="6151563" y="305752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8" name="Line 1404"/>
          <p:cNvSpPr>
            <a:spLocks noChangeShapeType="1"/>
          </p:cNvSpPr>
          <p:nvPr/>
        </p:nvSpPr>
        <p:spPr bwMode="auto">
          <a:xfrm>
            <a:off x="6338888" y="31115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9" name="Line 1405"/>
          <p:cNvSpPr>
            <a:spLocks noChangeShapeType="1"/>
          </p:cNvSpPr>
          <p:nvPr/>
        </p:nvSpPr>
        <p:spPr bwMode="auto">
          <a:xfrm>
            <a:off x="6526213" y="31670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0" name="Line 1406"/>
          <p:cNvSpPr>
            <a:spLocks noChangeShapeType="1"/>
          </p:cNvSpPr>
          <p:nvPr/>
        </p:nvSpPr>
        <p:spPr bwMode="auto">
          <a:xfrm>
            <a:off x="6713538" y="32210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1" name="Line 1407"/>
          <p:cNvSpPr>
            <a:spLocks noChangeShapeType="1"/>
          </p:cNvSpPr>
          <p:nvPr/>
        </p:nvSpPr>
        <p:spPr bwMode="auto">
          <a:xfrm>
            <a:off x="6900863" y="32750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2" name="Line 1408"/>
          <p:cNvSpPr>
            <a:spLocks noChangeShapeType="1"/>
          </p:cNvSpPr>
          <p:nvPr/>
        </p:nvSpPr>
        <p:spPr bwMode="auto">
          <a:xfrm>
            <a:off x="7088188" y="3330575"/>
            <a:ext cx="185737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3" name="Line 1409"/>
          <p:cNvSpPr>
            <a:spLocks noChangeShapeType="1"/>
          </p:cNvSpPr>
          <p:nvPr/>
        </p:nvSpPr>
        <p:spPr bwMode="auto">
          <a:xfrm>
            <a:off x="7273925" y="33861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4" name="Line 1410"/>
          <p:cNvSpPr>
            <a:spLocks noChangeShapeType="1"/>
          </p:cNvSpPr>
          <p:nvPr/>
        </p:nvSpPr>
        <p:spPr bwMode="auto">
          <a:xfrm>
            <a:off x="7461250" y="34401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5" name="Rectangle 1411"/>
          <p:cNvSpPr>
            <a:spLocks noChangeArrowheads="1"/>
          </p:cNvSpPr>
          <p:nvPr/>
        </p:nvSpPr>
        <p:spPr bwMode="auto">
          <a:xfrm>
            <a:off x="1835150" y="3432175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6" name="Rectangle 1412"/>
          <p:cNvSpPr>
            <a:spLocks noChangeArrowheads="1"/>
          </p:cNvSpPr>
          <p:nvPr/>
        </p:nvSpPr>
        <p:spPr bwMode="auto">
          <a:xfrm>
            <a:off x="1671638" y="3157538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7" name="Rectangle 1413"/>
          <p:cNvSpPr>
            <a:spLocks noChangeArrowheads="1"/>
          </p:cNvSpPr>
          <p:nvPr/>
        </p:nvSpPr>
        <p:spPr bwMode="auto">
          <a:xfrm>
            <a:off x="1590675" y="2882900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8" name="Rectangle 1414"/>
          <p:cNvSpPr>
            <a:spLocks noChangeArrowheads="1"/>
          </p:cNvSpPr>
          <p:nvPr/>
        </p:nvSpPr>
        <p:spPr bwMode="auto">
          <a:xfrm>
            <a:off x="1590675" y="2609850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9" name="Rectangle 1415"/>
          <p:cNvSpPr>
            <a:spLocks noChangeArrowheads="1"/>
          </p:cNvSpPr>
          <p:nvPr/>
        </p:nvSpPr>
        <p:spPr bwMode="auto">
          <a:xfrm>
            <a:off x="1590675" y="2335213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0" name="Rectangle 1416"/>
          <p:cNvSpPr>
            <a:spLocks noChangeArrowheads="1"/>
          </p:cNvSpPr>
          <p:nvPr/>
        </p:nvSpPr>
        <p:spPr bwMode="auto">
          <a:xfrm>
            <a:off x="1590675" y="2062163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1" name="Rectangle 1417"/>
          <p:cNvSpPr>
            <a:spLocks noChangeArrowheads="1"/>
          </p:cNvSpPr>
          <p:nvPr/>
        </p:nvSpPr>
        <p:spPr bwMode="auto">
          <a:xfrm>
            <a:off x="1590675" y="1787525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2" name="Rectangle 1418"/>
          <p:cNvSpPr>
            <a:spLocks noChangeArrowheads="1"/>
          </p:cNvSpPr>
          <p:nvPr/>
        </p:nvSpPr>
        <p:spPr bwMode="auto">
          <a:xfrm>
            <a:off x="1590675" y="1512888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3" name="Rectangle 1419"/>
          <p:cNvSpPr>
            <a:spLocks noChangeArrowheads="1"/>
          </p:cNvSpPr>
          <p:nvPr/>
        </p:nvSpPr>
        <p:spPr bwMode="auto">
          <a:xfrm>
            <a:off x="1985963" y="36512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4" name="Rectangle 1420"/>
          <p:cNvSpPr>
            <a:spLocks noChangeArrowheads="1"/>
          </p:cNvSpPr>
          <p:nvPr/>
        </p:nvSpPr>
        <p:spPr bwMode="auto">
          <a:xfrm>
            <a:off x="2924175" y="3651250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5" name="Rectangle 1421"/>
          <p:cNvSpPr>
            <a:spLocks noChangeArrowheads="1"/>
          </p:cNvSpPr>
          <p:nvPr/>
        </p:nvSpPr>
        <p:spPr bwMode="auto">
          <a:xfrm>
            <a:off x="381952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6" name="Rectangle 1422"/>
          <p:cNvSpPr>
            <a:spLocks noChangeArrowheads="1"/>
          </p:cNvSpPr>
          <p:nvPr/>
        </p:nvSpPr>
        <p:spPr bwMode="auto">
          <a:xfrm>
            <a:off x="4756150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7" name="Rectangle 1423"/>
          <p:cNvSpPr>
            <a:spLocks noChangeArrowheads="1"/>
          </p:cNvSpPr>
          <p:nvPr/>
        </p:nvSpPr>
        <p:spPr bwMode="auto">
          <a:xfrm>
            <a:off x="569277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8" name="Rectangle 1424"/>
          <p:cNvSpPr>
            <a:spLocks noChangeArrowheads="1"/>
          </p:cNvSpPr>
          <p:nvPr/>
        </p:nvSpPr>
        <p:spPr bwMode="auto">
          <a:xfrm>
            <a:off x="6630988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9" name="Rectangle 1425"/>
          <p:cNvSpPr>
            <a:spLocks noChangeArrowheads="1"/>
          </p:cNvSpPr>
          <p:nvPr/>
        </p:nvSpPr>
        <p:spPr bwMode="auto">
          <a:xfrm>
            <a:off x="7567613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0" name="Rectangle 1426"/>
          <p:cNvSpPr>
            <a:spLocks noChangeArrowheads="1"/>
          </p:cNvSpPr>
          <p:nvPr/>
        </p:nvSpPr>
        <p:spPr bwMode="auto">
          <a:xfrm>
            <a:off x="850582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1" name="Rectangle 1427"/>
          <p:cNvSpPr>
            <a:spLocks noChangeArrowheads="1"/>
          </p:cNvSpPr>
          <p:nvPr/>
        </p:nvSpPr>
        <p:spPr bwMode="auto">
          <a:xfrm>
            <a:off x="8024813" y="3689350"/>
            <a:ext cx="295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Jahr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2" name="Rectangle 1428"/>
          <p:cNvSpPr>
            <a:spLocks noChangeArrowheads="1"/>
          </p:cNvSpPr>
          <p:nvPr/>
        </p:nvSpPr>
        <p:spPr bwMode="auto">
          <a:xfrm rot="-5400000">
            <a:off x="1040606" y="2451894"/>
            <a:ext cx="7540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 EURO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3" name="Freeform 1429"/>
          <p:cNvSpPr>
            <a:spLocks/>
          </p:cNvSpPr>
          <p:nvPr/>
        </p:nvSpPr>
        <p:spPr bwMode="auto">
          <a:xfrm>
            <a:off x="5322888" y="2865438"/>
            <a:ext cx="117475" cy="449262"/>
          </a:xfrm>
          <a:custGeom>
            <a:avLst/>
            <a:gdLst>
              <a:gd name="T0" fmla="*/ 2147483646 w 148"/>
              <a:gd name="T1" fmla="*/ 0 h 566"/>
              <a:gd name="T2" fmla="*/ 2147483646 w 148"/>
              <a:gd name="T3" fmla="*/ 2147483646 h 566"/>
              <a:gd name="T4" fmla="*/ 2147483646 w 148"/>
              <a:gd name="T5" fmla="*/ 2147483646 h 566"/>
              <a:gd name="T6" fmla="*/ 2147483646 w 148"/>
              <a:gd name="T7" fmla="*/ 2147483646 h 566"/>
              <a:gd name="T8" fmla="*/ 2147483646 w 148"/>
              <a:gd name="T9" fmla="*/ 2147483646 h 566"/>
              <a:gd name="T10" fmla="*/ 2147483646 w 148"/>
              <a:gd name="T11" fmla="*/ 2147483646 h 566"/>
              <a:gd name="T12" fmla="*/ 0 w 148"/>
              <a:gd name="T13" fmla="*/ 2147483646 h 566"/>
              <a:gd name="T14" fmla="*/ 2147483646 w 148"/>
              <a:gd name="T15" fmla="*/ 2147483646 h 566"/>
              <a:gd name="T16" fmla="*/ 2147483646 w 148"/>
              <a:gd name="T17" fmla="*/ 2147483646 h 566"/>
              <a:gd name="T18" fmla="*/ 0 w 148"/>
              <a:gd name="T19" fmla="*/ 2147483646 h 566"/>
              <a:gd name="T20" fmla="*/ 2147483646 w 148"/>
              <a:gd name="T21" fmla="*/ 0 h 5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8"/>
              <a:gd name="T34" fmla="*/ 0 h 566"/>
              <a:gd name="T35" fmla="*/ 148 w 148"/>
              <a:gd name="T36" fmla="*/ 566 h 5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8" h="566">
                <a:moveTo>
                  <a:pt x="74" y="0"/>
                </a:moveTo>
                <a:lnTo>
                  <a:pt x="148" y="114"/>
                </a:lnTo>
                <a:lnTo>
                  <a:pt x="110" y="114"/>
                </a:lnTo>
                <a:lnTo>
                  <a:pt x="110" y="453"/>
                </a:lnTo>
                <a:lnTo>
                  <a:pt x="148" y="453"/>
                </a:lnTo>
                <a:lnTo>
                  <a:pt x="74" y="566"/>
                </a:lnTo>
                <a:lnTo>
                  <a:pt x="0" y="453"/>
                </a:lnTo>
                <a:lnTo>
                  <a:pt x="36" y="453"/>
                </a:lnTo>
                <a:lnTo>
                  <a:pt x="36" y="114"/>
                </a:lnTo>
                <a:lnTo>
                  <a:pt x="0" y="114"/>
                </a:lnTo>
                <a:lnTo>
                  <a:pt x="74" y="0"/>
                </a:lnTo>
                <a:close/>
              </a:path>
            </a:pathLst>
          </a:custGeom>
          <a:solidFill>
            <a:srgbClr val="9933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991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Steuerkredit vorzeitiger Abschreibungen</a:t>
            </a:r>
          </a:p>
        </p:txBody>
      </p:sp>
      <p:sp>
        <p:nvSpPr>
          <p:cNvPr id="37890" name="Freeform 1027"/>
          <p:cNvSpPr>
            <a:spLocks/>
          </p:cNvSpPr>
          <p:nvPr/>
        </p:nvSpPr>
        <p:spPr bwMode="auto">
          <a:xfrm>
            <a:off x="1322388" y="2227263"/>
            <a:ext cx="4667250" cy="1071562"/>
          </a:xfrm>
          <a:custGeom>
            <a:avLst/>
            <a:gdLst>
              <a:gd name="T0" fmla="*/ 0 w 2940"/>
              <a:gd name="T1" fmla="*/ 0 h 675"/>
              <a:gd name="T2" fmla="*/ 2147483646 w 2940"/>
              <a:gd name="T3" fmla="*/ 2147483646 h 675"/>
              <a:gd name="T4" fmla="*/ 2147483646 w 2940"/>
              <a:gd name="T5" fmla="*/ 2147483646 h 675"/>
              <a:gd name="T6" fmla="*/ 2147483646 w 2940"/>
              <a:gd name="T7" fmla="*/ 2147483646 h 675"/>
              <a:gd name="T8" fmla="*/ 2147483646 w 2940"/>
              <a:gd name="T9" fmla="*/ 2147483646 h 675"/>
              <a:gd name="T10" fmla="*/ 2147483646 w 2940"/>
              <a:gd name="T11" fmla="*/ 2147483646 h 675"/>
              <a:gd name="T12" fmla="*/ 2147483646 w 2940"/>
              <a:gd name="T13" fmla="*/ 2147483646 h 675"/>
              <a:gd name="T14" fmla="*/ 0 w 2940"/>
              <a:gd name="T15" fmla="*/ 0 h 6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40"/>
              <a:gd name="T25" fmla="*/ 0 h 675"/>
              <a:gd name="T26" fmla="*/ 2940 w 2940"/>
              <a:gd name="T27" fmla="*/ 675 h 6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40" h="675">
                <a:moveTo>
                  <a:pt x="0" y="0"/>
                </a:moveTo>
                <a:lnTo>
                  <a:pt x="622" y="187"/>
                </a:lnTo>
                <a:lnTo>
                  <a:pt x="1385" y="316"/>
                </a:lnTo>
                <a:lnTo>
                  <a:pt x="2175" y="427"/>
                </a:lnTo>
                <a:lnTo>
                  <a:pt x="2872" y="510"/>
                </a:lnTo>
                <a:lnTo>
                  <a:pt x="2940" y="675"/>
                </a:lnTo>
                <a:lnTo>
                  <a:pt x="7" y="675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91" name="Freeform 1028"/>
          <p:cNvSpPr>
            <a:spLocks/>
          </p:cNvSpPr>
          <p:nvPr/>
        </p:nvSpPr>
        <p:spPr bwMode="auto">
          <a:xfrm>
            <a:off x="6024563" y="3322638"/>
            <a:ext cx="2536825" cy="547687"/>
          </a:xfrm>
          <a:custGeom>
            <a:avLst/>
            <a:gdLst>
              <a:gd name="T0" fmla="*/ 0 w 1598"/>
              <a:gd name="T1" fmla="*/ 2147483646 h 345"/>
              <a:gd name="T2" fmla="*/ 2147483646 w 1598"/>
              <a:gd name="T3" fmla="*/ 0 h 345"/>
              <a:gd name="T4" fmla="*/ 2147483646 w 1598"/>
              <a:gd name="T5" fmla="*/ 2147483646 h 345"/>
              <a:gd name="T6" fmla="*/ 2147483646 w 1598"/>
              <a:gd name="T7" fmla="*/ 2147483646 h 345"/>
              <a:gd name="T8" fmla="*/ 2147483646 w 1598"/>
              <a:gd name="T9" fmla="*/ 2147483646 h 345"/>
              <a:gd name="T10" fmla="*/ 0 w 1598"/>
              <a:gd name="T11" fmla="*/ 2147483646 h 3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98"/>
              <a:gd name="T19" fmla="*/ 0 h 345"/>
              <a:gd name="T20" fmla="*/ 1598 w 1598"/>
              <a:gd name="T21" fmla="*/ 345 h 3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98" h="345">
                <a:moveTo>
                  <a:pt x="0" y="7"/>
                </a:moveTo>
                <a:lnTo>
                  <a:pt x="1598" y="0"/>
                </a:lnTo>
                <a:lnTo>
                  <a:pt x="1463" y="180"/>
                </a:lnTo>
                <a:lnTo>
                  <a:pt x="698" y="270"/>
                </a:lnTo>
                <a:lnTo>
                  <a:pt x="113" y="345"/>
                </a:lnTo>
                <a:lnTo>
                  <a:pt x="0" y="7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7892" name="Picture 10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1534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7893" name="Text Box 1030"/>
          <p:cNvSpPr txBox="1">
            <a:spLocks noChangeArrowheads="1"/>
          </p:cNvSpPr>
          <p:nvPr/>
        </p:nvSpPr>
        <p:spPr bwMode="auto">
          <a:xfrm>
            <a:off x="1600200" y="28194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Barwert Steuerkredit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4" name="Text Box 1031"/>
          <p:cNvSpPr txBox="1">
            <a:spLocks noChangeArrowheads="1"/>
          </p:cNvSpPr>
          <p:nvPr/>
        </p:nvSpPr>
        <p:spPr bwMode="auto">
          <a:xfrm>
            <a:off x="6629400" y="3810000"/>
            <a:ext cx="1905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Barwert Steuer-</a:t>
            </a:r>
            <a:br>
              <a:rPr lang="de-DE" altLang="en-US" sz="1600" b="1">
                <a:latin typeface="Arial" panose="020B0604020202020204" pitchFamily="34" charset="0"/>
              </a:rPr>
            </a:br>
            <a:r>
              <a:rPr lang="de-DE" altLang="en-US" sz="1600" b="1">
                <a:latin typeface="Arial" panose="020B0604020202020204" pitchFamily="34" charset="0"/>
              </a:rPr>
              <a:t>nachzahlung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5" name="Text Box 1032"/>
          <p:cNvSpPr txBox="1">
            <a:spLocks noChangeArrowheads="1"/>
          </p:cNvSpPr>
          <p:nvPr/>
        </p:nvSpPr>
        <p:spPr bwMode="auto">
          <a:xfrm>
            <a:off x="2590800" y="19050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„Steuerkredit“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6" name="Text Box 1033"/>
          <p:cNvSpPr txBox="1">
            <a:spLocks noChangeArrowheads="1"/>
          </p:cNvSpPr>
          <p:nvPr/>
        </p:nvSpPr>
        <p:spPr bwMode="auto">
          <a:xfrm>
            <a:off x="6172200" y="5562600"/>
            <a:ext cx="243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„Steuernachzahlung“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7" name="Text Box 1034"/>
          <p:cNvSpPr txBox="1">
            <a:spLocks noChangeArrowheads="1"/>
          </p:cNvSpPr>
          <p:nvPr/>
        </p:nvSpPr>
        <p:spPr bwMode="auto">
          <a:xfrm>
            <a:off x="1828800" y="4648200"/>
            <a:ext cx="2362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Annahmen: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Grenzsteuersatz 40 %</a:t>
            </a:r>
            <a:br>
              <a:rPr lang="de-DE" altLang="en-US" sz="1600" b="1">
                <a:latin typeface="Arial" panose="020B0604020202020204" pitchFamily="34" charset="0"/>
              </a:rPr>
            </a:br>
            <a:r>
              <a:rPr lang="de-DE" altLang="en-US" sz="1600" b="1">
                <a:latin typeface="Arial" panose="020B0604020202020204" pitchFamily="34" charset="0"/>
              </a:rPr>
              <a:t>Kalkulationszins 7 %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 i="1">
                <a:latin typeface="Arial" panose="020B0604020202020204" pitchFamily="34" charset="0"/>
              </a:rPr>
              <a:t>NPV</a:t>
            </a:r>
            <a:r>
              <a:rPr lang="de-DE" altLang="en-US" sz="1600" b="1">
                <a:latin typeface="Arial" panose="020B0604020202020204" pitchFamily="34" charset="0"/>
              </a:rPr>
              <a:t>=149‘000 EURO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aphicFrame>
        <p:nvGraphicFramePr>
          <p:cNvPr id="37898" name="Object 1035"/>
          <p:cNvGraphicFramePr>
            <a:graphicFrameLocks noChangeAspect="1"/>
          </p:cNvGraphicFramePr>
          <p:nvPr/>
        </p:nvGraphicFramePr>
        <p:xfrm>
          <a:off x="6343650" y="1682750"/>
          <a:ext cx="177641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5" imgW="0" imgH="0" progId="Equation.3">
                  <p:embed/>
                </p:oleObj>
              </mc:Choice>
              <mc:Fallback>
                <p:oleObj name="Equation" r:id="rId5" imgW="0" imgH="0" progId="Equation.3">
                  <p:embed/>
                  <p:pic>
                    <p:nvPicPr>
                      <p:cNvPr id="37898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1682750"/>
                        <a:ext cx="1776413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6817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Aspekte und Ziele der Bilanzpolitik 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628775"/>
            <a:ext cx="6550025" cy="4467225"/>
          </a:xfrm>
        </p:spPr>
        <p:txBody>
          <a:bodyPr/>
          <a:lstStyle/>
          <a:p>
            <a:r>
              <a:rPr lang="de-DE" altLang="en-US" sz="1800" smtClean="0">
                <a:latin typeface="Arial" panose="020B0604020202020204" pitchFamily="34" charset="0"/>
              </a:rPr>
              <a:t>Steuerwirkung (durch eine zeitliche Verschiebung der ausgewiesenen Gewinne in zukünftige Perioden wird die Fälligkeit von Gewinnbesteuerung in die Zukunft verschoben  - zinsloser Steuerkredit)</a:t>
            </a:r>
          </a:p>
          <a:p>
            <a:endParaRPr lang="de-DE" altLang="en-US" sz="1800" smtClean="0">
              <a:latin typeface="Arial" panose="020B0604020202020204" pitchFamily="34" charset="0"/>
            </a:endParaRPr>
          </a:p>
          <a:p>
            <a:r>
              <a:rPr lang="de-DE" altLang="en-US" sz="1800" smtClean="0">
                <a:latin typeface="Arial" panose="020B0604020202020204" pitchFamily="34" charset="0"/>
              </a:rPr>
              <a:t>Finanzierungswirkung (kein Kapitalgeber erhebt Anspruch auf die Ausschüttung nicht ausgewiesener Gewinne bzw. stiller Reserven)</a:t>
            </a:r>
          </a:p>
          <a:p>
            <a:endParaRPr lang="de-DE" altLang="en-US" sz="1800" smtClean="0">
              <a:latin typeface="Arial" panose="020B0604020202020204" pitchFamily="34" charset="0"/>
            </a:endParaRPr>
          </a:p>
          <a:p>
            <a:r>
              <a:rPr lang="de-DE" altLang="en-US" sz="1800" smtClean="0">
                <a:latin typeface="Arial" panose="020B0604020202020204" pitchFamily="34" charset="0"/>
              </a:rPr>
              <a:t>Verstetigung des Gewinnausweises (damit kann das Management den Eindruck erwecken, die unternehmerischen Risiken im Griff zu haben)</a:t>
            </a:r>
          </a:p>
          <a:p>
            <a:endParaRPr lang="de-DE" altLang="en-US" sz="1800" smtClean="0">
              <a:latin typeface="Arial" panose="020B0604020202020204" pitchFamily="34" charset="0"/>
            </a:endParaRPr>
          </a:p>
          <a:p>
            <a:r>
              <a:rPr lang="de-DE" altLang="en-US" sz="1800" smtClean="0">
                <a:latin typeface="Arial" panose="020B0604020202020204" pitchFamily="34" charset="0"/>
              </a:rPr>
              <a:t>Dividendenpolitik</a:t>
            </a:r>
          </a:p>
        </p:txBody>
      </p:sp>
    </p:spTree>
    <p:extLst>
      <p:ext uri="{BB962C8B-B14F-4D97-AF65-F5344CB8AC3E}">
        <p14:creationId xmlns:p14="http://schemas.microsoft.com/office/powerpoint/2010/main" val="3989757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Cash-Flow und Steuern</a:t>
            </a:r>
          </a:p>
        </p:txBody>
      </p:sp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3657600" y="1752600"/>
            <a:ext cx="502920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err="1">
                <a:latin typeface="Arial" panose="020B0604020202020204" pitchFamily="34" charset="0"/>
              </a:rPr>
              <a:t>Periodenüberschuß</a:t>
            </a:r>
            <a:r>
              <a:rPr lang="de-DE" altLang="en-US" sz="1800" dirty="0">
                <a:latin typeface="Arial" panose="020B0604020202020204" pitchFamily="34" charset="0"/>
              </a:rPr>
              <a:t> </a:t>
            </a:r>
            <a:r>
              <a:rPr lang="de-DE" altLang="en-US" sz="1800" i="1" dirty="0" err="1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./. Abschreibungen </a:t>
            </a:r>
            <a:r>
              <a:rPr lang="de-DE" altLang="en-US" sz="1800" i="1" dirty="0" err="1">
                <a:latin typeface="Arial" panose="020B0604020202020204" pitchFamily="34" charset="0"/>
              </a:rPr>
              <a:t>AfA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u="sng" dirty="0">
                <a:latin typeface="Arial" panose="020B0604020202020204" pitchFamily="34" charset="0"/>
                <a:sym typeface="Symbol" panose="05050102010706020507" pitchFamily="18" charset="2"/>
              </a:rPr>
              <a:t> Zinsertrag / Zinsaufwand </a:t>
            </a:r>
            <a:r>
              <a:rPr lang="de-DE" altLang="en-US" sz="1800" i="1" u="sng" dirty="0" err="1">
                <a:latin typeface="Arial" panose="020B0604020202020204" pitchFamily="34" charset="0"/>
                <a:sym typeface="Symbol" panose="05050102010706020507" pitchFamily="18" charset="2"/>
              </a:rPr>
              <a:t>Z</a:t>
            </a:r>
            <a:r>
              <a:rPr lang="de-DE" altLang="en-US" sz="1800" i="1" u="sng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t</a:t>
            </a: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zu versteuernder Gewinn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Standardmodell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Zinsmodell (</a:t>
            </a:r>
            <a:r>
              <a:rPr lang="de-DE" altLang="en-US" sz="1800" b="1" i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EBIT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854075" y="3938588"/>
            <a:ext cx="2624138" cy="336550"/>
          </a:xfrm>
          <a:prstGeom prst="rect">
            <a:avLst/>
          </a:prstGeom>
          <a:solidFill>
            <a:srgbClr val="FF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Zinsersparnis-Effekt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854075" y="3557588"/>
            <a:ext cx="2624138" cy="336550"/>
          </a:xfrm>
          <a:prstGeom prst="rect">
            <a:avLst/>
          </a:prstGeom>
          <a:solidFill>
            <a:srgbClr val="FF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Steuerbelastungs-Effekt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854075" y="4471988"/>
            <a:ext cx="27019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666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66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66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66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66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</a:t>
            </a:r>
            <a:r>
              <a:rPr lang="de-DE" altLang="en-US" sz="1400" i="1" dirty="0">
                <a:latin typeface="Arial" panose="020B0604020202020204" pitchFamily="34" charset="0"/>
              </a:rPr>
              <a:t>Cash Flow</a:t>
            </a:r>
            <a:r>
              <a:rPr lang="de-DE" altLang="en-US" sz="1400" dirty="0">
                <a:latin typeface="Arial" panose="020B0604020202020204" pitchFamily="34" charset="0"/>
              </a:rPr>
              <a:t> in Periode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/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 err="1">
                <a:latin typeface="Arial" panose="020B0604020202020204" pitchFamily="34" charset="0"/>
              </a:rPr>
              <a:t>AFA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Abschreibungen in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/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 err="1">
                <a:latin typeface="Arial" panose="020B0604020202020204" pitchFamily="34" charset="0"/>
              </a:rPr>
              <a:t>Z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zusätzlicher </a:t>
            </a:r>
            <a:r>
              <a:rPr lang="de-DE" altLang="en-US" sz="1400" dirty="0" err="1">
                <a:latin typeface="Arial" panose="020B0604020202020204" pitchFamily="34" charset="0"/>
              </a:rPr>
              <a:t>Zinsauf</a:t>
            </a:r>
            <a:r>
              <a:rPr lang="de-DE" altLang="en-US" sz="1400" dirty="0">
                <a:latin typeface="Arial" panose="020B0604020202020204" pitchFamily="34" charset="0"/>
              </a:rPr>
              <a:t>-	wand in Periode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br>
              <a:rPr lang="de-DE" altLang="en-US" sz="1400" i="1" dirty="0">
                <a:latin typeface="Arial" panose="020B0604020202020204" pitchFamily="34" charset="0"/>
              </a:rPr>
            </a:br>
            <a:r>
              <a:rPr lang="de-DE" altLang="en-US" sz="1400" i="1" dirty="0" smtClean="0">
                <a:latin typeface="Arial" panose="020B0604020202020204" pitchFamily="34" charset="0"/>
              </a:rPr>
              <a:t>i</a:t>
            </a:r>
            <a:r>
              <a:rPr lang="de-DE" altLang="en-US" sz="1400" dirty="0">
                <a:latin typeface="Arial" panose="020B0604020202020204" pitchFamily="34" charset="0"/>
              </a:rPr>
              <a:t>	Kalkulationszins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>
                <a:latin typeface="Arial" panose="020B0604020202020204" pitchFamily="34" charset="0"/>
              </a:rPr>
              <a:t>s</a:t>
            </a:r>
            <a:r>
              <a:rPr lang="de-DE" altLang="en-US" sz="1400" dirty="0">
                <a:latin typeface="Arial" panose="020B0604020202020204" pitchFamily="34" charset="0"/>
              </a:rPr>
              <a:t>	Grenzsteuersatz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Nutzungsdauer der 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dirty="0">
                <a:latin typeface="Arial" panose="020B0604020202020204" pitchFamily="34" charset="0"/>
              </a:rPr>
              <a:t>	Investition</a:t>
            </a:r>
            <a:endParaRPr lang="de-DE" altLang="en-US" sz="1400" dirty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959969" y="3839537"/>
                <a:ext cx="4329840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69" y="3839537"/>
                <a:ext cx="4329840" cy="871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57600" y="5338763"/>
                <a:ext cx="5052409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338763"/>
                <a:ext cx="5052409" cy="871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983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858963" y="-225425"/>
            <a:ext cx="6702425" cy="960438"/>
          </a:xfrm>
        </p:spPr>
        <p:txBody>
          <a:bodyPr/>
          <a:lstStyle/>
          <a:p>
            <a:r>
              <a:rPr lang="de-DE" altLang="en-US" smtClean="0"/>
              <a:t>Beispielaufgabe</a:t>
            </a:r>
          </a:p>
        </p:txBody>
      </p:sp>
      <p:pic>
        <p:nvPicPr>
          <p:cNvPr id="4608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1355725"/>
            <a:ext cx="7183438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32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927361" y="442826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Beispielaufgabe 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75656" y="1628800"/>
                <a:ext cx="6912768" cy="1443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Barwert: </a:t>
                </a:r>
                <a:r>
                  <a:rPr lang="pt-B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pt-BR" sz="1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pt-B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12.000 €, T = 4a, i = 10%, s = </a:t>
                </a:r>
                <a:r>
                  <a:rPr lang="pt-BR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40%</a:t>
                </a:r>
              </a:p>
              <a:p>
                <a:endParaRPr lang="pt-BR" sz="180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𝐴𝑓𝐴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12.000 €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4 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=3000 €/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pt-B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628800"/>
                <a:ext cx="6912768" cy="1443729"/>
              </a:xfrm>
              <a:prstGeom prst="rect">
                <a:avLst/>
              </a:prstGeom>
              <a:blipFill>
                <a:blip r:embed="rId2"/>
                <a:stretch>
                  <a:fillRect l="-529" t="-21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80692" y="2996952"/>
                <a:ext cx="6795764" cy="2804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𝐶𝐹</m:t>
                                      </m:r>
                                    </m:e>
                                    <m:sub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sSub>
                                    <m:sSubPr>
                                      <m:ctrlP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𝐴𝑓𝐴</m:t>
                                      </m:r>
                                    </m:e>
                                    <m:sub>
                                      <m: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de-DE" altLang="en-US" sz="1800" i="1" kern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d>
                                        <m:dPr>
                                          <m:ctrlP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1800" kern="0" dirty="0" smtClean="0"/>
              </a:p>
              <a:p>
                <a:endParaRPr lang="de-DE" sz="18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=−12.000+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3.500 −0,4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3.500 −3.000</m:t>
                              </m:r>
                            </m:e>
                          </m:d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1+0,1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1−0,4</m:t>
                              </m:r>
                            </m:e>
                          </m:d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3.700 −280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4.000 −400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4.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00 −4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=126,21</m:t>
                      </m:r>
                    </m:oMath>
                  </m:oMathPara>
                </a14:m>
                <a:endParaRPr lang="de-DE" sz="1800" b="0" dirty="0" smtClean="0"/>
              </a:p>
              <a:p>
                <a:endParaRPr lang="de-DE" sz="1800" b="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692" y="2996952"/>
                <a:ext cx="6795764" cy="2804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892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927361" y="260648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Beispielaufgabe b)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632" y="1765687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b) Steuervorteil T = 4a   →   T = 3a</a:t>
            </a:r>
            <a:endParaRPr lang="pt-BR" sz="1800" i="1" dirty="0" smtClean="0">
              <a:latin typeface="Cambria Math" panose="02040503050406030204" pitchFamily="18" charset="0"/>
              <a:cs typeface="Arial" panose="020B0604020202020204" pitchFamily="34" charset="0"/>
            </a:endParaRP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085861"/>
              </p:ext>
            </p:extLst>
          </p:nvPr>
        </p:nvGraphicFramePr>
        <p:xfrm>
          <a:off x="1835696" y="2377787"/>
          <a:ext cx="6096000" cy="212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405892763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0545228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000015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502779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4656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201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AfA</a:t>
                      </a:r>
                      <a:r>
                        <a:rPr lang="de-DE" baseline="-25000" dirty="0" smtClean="0"/>
                        <a:t>4a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13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AfA</a:t>
                      </a:r>
                      <a:r>
                        <a:rPr lang="de-DE" baseline="-25000" dirty="0" smtClean="0"/>
                        <a:t>3a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-4000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-4000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607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Diff.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29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Diff. mit</a:t>
                      </a:r>
                      <a:r>
                        <a:rPr lang="de-DE" baseline="0" dirty="0" smtClean="0"/>
                        <a:t> Steuer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-1200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8835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87624" y="4790161"/>
                <a:ext cx="6912768" cy="1720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Nettobarwert der veränderten Zahlungsreihe: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NPV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de-DE" sz="1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8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=118,7€</m:t>
                      </m:r>
                    </m:oMath>
                  </m:oMathPara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Vorteil des Unternehmens durch vorzeitige Abschreibungen. 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790161"/>
                <a:ext cx="6912768" cy="1720727"/>
              </a:xfrm>
              <a:prstGeom prst="rect">
                <a:avLst/>
              </a:prstGeom>
              <a:blipFill>
                <a:blip r:embed="rId2"/>
                <a:stretch>
                  <a:fillRect l="-794" t="-2128" b="-49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94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Externe Kosten: Beispiel von CO</a:t>
            </a:r>
            <a:r>
              <a:rPr lang="de-DE" altLang="en-US" baseline="-25000" dirty="0" smtClean="0"/>
              <a:t>2</a:t>
            </a:r>
            <a:endParaRPr lang="de-DE" altLang="en-US" dirty="0" smtClean="0"/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539552" y="1676400"/>
            <a:ext cx="829964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Energiebedingte Emissionen können mit Schädigungen verbunden sein, die </a:t>
            </a:r>
            <a:r>
              <a:rPr lang="de-DE" altLang="en-US" sz="1800" dirty="0" smtClean="0">
                <a:latin typeface="Arial" panose="020B0604020202020204" pitchFamily="34" charset="0"/>
              </a:rPr>
              <a:t>nicht </a:t>
            </a:r>
            <a:r>
              <a:rPr lang="de-DE" altLang="en-US" sz="1800" dirty="0">
                <a:latin typeface="Arial" panose="020B0604020202020204" pitchFamily="34" charset="0"/>
              </a:rPr>
              <a:t>in den Energiepreisen enthalten sind und damit nicht vom Verursacher getragen werden</a:t>
            </a:r>
            <a:r>
              <a:rPr lang="de-DE" altLang="en-US" sz="1800" dirty="0" smtClean="0">
                <a:latin typeface="Arial" panose="020B0604020202020204" pitchFamily="34" charset="0"/>
              </a:rPr>
              <a:t>. Die Schäden betreffen hauptsächlich künftige Generationen.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Lösung: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>
                <a:latin typeface="Arial" panose="020B0604020202020204" pitchFamily="34" charset="0"/>
              </a:rPr>
              <a:t> </a:t>
            </a:r>
            <a:r>
              <a:rPr lang="de-DE" altLang="en-US" sz="1800" dirty="0" smtClean="0">
                <a:latin typeface="Arial" panose="020B0604020202020204" pitchFamily="34" charset="0"/>
              </a:rPr>
              <a:t>besteuern / 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bepreisen</a:t>
            </a:r>
            <a:r>
              <a:rPr lang="de-DE" altLang="en-US" sz="1800" dirty="0" smtClean="0">
                <a:latin typeface="Arial" panose="020B0604020202020204" pitchFamily="34" charset="0"/>
              </a:rPr>
              <a:t>. Soziale Kosten werden von den Verursachern getragen. Umstieg auf klimafreundliche Lösungen.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2021: Einführung von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-Steuer für Verkehr und Wärme: große Diskussion!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45024"/>
            <a:ext cx="6372200" cy="307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17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Problem: Unterschiedliche Auswirkungen auf Gruppen = Wähler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884368" cy="451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86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Arten von Gütern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1700808"/>
            <a:ext cx="7438405" cy="8640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Erste Vorlesung: </a:t>
            </a:r>
            <a:r>
              <a:rPr lang="de-DE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bei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ausschließbaren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gesellschaftlichen Gütern, die wegen des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Trittbrettfahrerproblems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auf einem freien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Markt nicht existieren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würden. Alle können darauf zugreifen, warum sollte ich dafür zahlen?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445172"/>
              </p:ext>
            </p:extLst>
          </p:nvPr>
        </p:nvGraphicFramePr>
        <p:xfrm>
          <a:off x="714822" y="2852936"/>
          <a:ext cx="8003232" cy="3355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744">
                  <a:extLst>
                    <a:ext uri="{9D8B030D-6E8A-4147-A177-3AD203B41FA5}">
                      <a16:colId xmlns:a16="http://schemas.microsoft.com/office/drawing/2014/main" val="1198526599"/>
                    </a:ext>
                  </a:extLst>
                </a:gridCol>
                <a:gridCol w="2667744">
                  <a:extLst>
                    <a:ext uri="{9D8B030D-6E8A-4147-A177-3AD203B41FA5}">
                      <a16:colId xmlns:a16="http://schemas.microsoft.com/office/drawing/2014/main" val="2569971547"/>
                    </a:ext>
                  </a:extLst>
                </a:gridCol>
                <a:gridCol w="2667744">
                  <a:extLst>
                    <a:ext uri="{9D8B030D-6E8A-4147-A177-3AD203B41FA5}">
                      <a16:colId xmlns:a16="http://schemas.microsoft.com/office/drawing/2014/main" val="2550967148"/>
                    </a:ext>
                  </a:extLst>
                </a:gridCol>
              </a:tblGrid>
              <a:tr h="452752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Nicht-Rivalität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Rivalität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922101"/>
                  </a:ext>
                </a:extLst>
              </a:tr>
              <a:tr h="178620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Nicht-Ausschließbar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Öffentliches Gut</a:t>
                      </a:r>
                      <a:endParaRPr lang="de-DE" b="1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</a:t>
                      </a: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Straßenbeleuchtung, saubere Luft, Verteidigung, Deiche)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Allmendengut</a:t>
                      </a:r>
                      <a:endParaRPr lang="de-DE" b="1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 überfüllte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Straße, Überfischung von Fischbeständen)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262646"/>
                  </a:ext>
                </a:extLst>
              </a:tr>
              <a:tr h="1116375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Ausschließbar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Klubgut</a:t>
                      </a:r>
                      <a:endParaRPr lang="de-DE" b="1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 Pay-TV, </a:t>
                      </a:r>
                      <a:r>
                        <a:rPr lang="de-DE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Netflix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Privates Gut</a:t>
                      </a:r>
                    </a:p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Auto, Sandwich, Haus)</a:t>
                      </a:r>
                      <a:endParaRPr lang="de-DE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354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573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Wozu benötigt der Staat Steuern?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1772816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Bereitstellung von Gütern:</a:t>
            </a: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Bereitstellung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öffentlichen Gütern und </a:t>
            </a:r>
            <a:r>
              <a:rPr lang="de-DE" altLang="en-US" sz="18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Allmendengütern</a:t>
            </a:r>
            <a:endParaRPr lang="de-DE" altLang="en-US" sz="1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lvl="1"/>
            <a:r>
              <a:rPr lang="de-DE" altLang="en-US" sz="1800" dirty="0" err="1">
                <a:latin typeface="Arial" panose="020B0604020202020204" pitchFamily="34" charset="0"/>
              </a:rPr>
              <a:t>Ausschlußprinzip</a:t>
            </a:r>
            <a:r>
              <a:rPr lang="de-DE" altLang="en-US" sz="1800" dirty="0">
                <a:latin typeface="Arial" panose="020B0604020202020204" pitchFamily="34" charset="0"/>
              </a:rPr>
              <a:t> versagt</a:t>
            </a:r>
          </a:p>
          <a:p>
            <a:pPr lvl="1"/>
            <a:r>
              <a:rPr lang="de-DE" altLang="en-US" sz="1800" dirty="0" smtClean="0">
                <a:latin typeface="Arial" panose="020B0604020202020204" pitchFamily="34" charset="0"/>
              </a:rPr>
              <a:t>wird vom Markt nicht bereitstellt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 lvl="1"/>
            <a:r>
              <a:rPr lang="de-DE" altLang="en-US" sz="1800" dirty="0">
                <a:latin typeface="Arial" panose="020B0604020202020204" pitchFamily="34" charset="0"/>
              </a:rPr>
              <a:t>hohe </a:t>
            </a:r>
            <a:r>
              <a:rPr lang="de-DE" altLang="en-US" sz="1800" dirty="0" smtClean="0">
                <a:latin typeface="Arial" panose="020B0604020202020204" pitchFamily="34" charset="0"/>
              </a:rPr>
              <a:t>Transaktionskosten</a:t>
            </a:r>
            <a:endParaRPr lang="de-DE" altLang="en-US" sz="1800" dirty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Sozialhilfe für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private Güter </a:t>
            </a:r>
            <a:r>
              <a:rPr lang="de-DE" altLang="en-US" sz="1800" dirty="0">
                <a:latin typeface="Arial" panose="020B0604020202020204" pitchFamily="34" charset="0"/>
              </a:rPr>
              <a:t>(z.B. Lebensmittel, Bekleidung, Wohnungen, </a:t>
            </a:r>
            <a:r>
              <a:rPr lang="de-DE" altLang="en-US" sz="1800" dirty="0" smtClean="0">
                <a:latin typeface="Arial" panose="020B0604020202020204" pitchFamily="34" charset="0"/>
              </a:rPr>
              <a:t>...) Problem</a:t>
            </a:r>
            <a:r>
              <a:rPr lang="de-DE" altLang="en-US" sz="1800" dirty="0">
                <a:latin typeface="Arial" panose="020B0604020202020204" pitchFamily="34" charset="0"/>
              </a:rPr>
              <a:t>: unzureichende Zahlungsfähigkeit </a:t>
            </a:r>
            <a:r>
              <a:rPr lang="de-DE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de-DE" altLang="en-US" sz="1800" dirty="0">
                <a:latin typeface="Arial" panose="020B0604020202020204" pitchFamily="34" charset="0"/>
              </a:rPr>
              <a:t>Transferzahlungen oder Subventionen</a:t>
            </a:r>
          </a:p>
          <a:p>
            <a:pPr marL="0" indent="0">
              <a:buNone/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Lenkung der Nachfrage:</a:t>
            </a:r>
            <a:endParaRPr lang="de-DE" altLang="en-US" sz="1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Förderung von </a:t>
            </a: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meritorischen Gütern </a:t>
            </a:r>
            <a:r>
              <a:rPr lang="de-DE" altLang="en-US" sz="1800" dirty="0" smtClean="0">
                <a:latin typeface="Arial" panose="020B0604020202020204" pitchFamily="34" charset="0"/>
              </a:rPr>
              <a:t>(die der Staat für wertvoll erachtet, z.B. Oper und Theater, Elektroautos)</a:t>
            </a:r>
            <a:endParaRPr lang="de-DE" altLang="en-US" sz="1800" dirty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Verteuerung von </a:t>
            </a:r>
            <a:r>
              <a:rPr lang="de-DE" alt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demeritorischen</a:t>
            </a: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Gütern</a:t>
            </a:r>
            <a:r>
              <a:rPr lang="de-DE" altLang="en-US" sz="1800" dirty="0" smtClean="0">
                <a:latin typeface="Arial" panose="020B0604020202020204" pitchFamily="34" charset="0"/>
              </a:rPr>
              <a:t> (z.B. Alkohol, Zigaretten, Glücksspiele, Umweltverschmutzung)</a:t>
            </a:r>
          </a:p>
          <a:p>
            <a:endParaRPr lang="de-DE" altLang="en-US" sz="1800" dirty="0">
              <a:latin typeface="Arial" panose="020B0604020202020204" pitchFamily="34" charset="0"/>
            </a:endParaRPr>
          </a:p>
          <a:p>
            <a:endParaRPr lang="de-DE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58511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Wie definiert man eine Steuer?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1772816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Steuern </a:t>
            </a:r>
            <a:r>
              <a:rPr lang="de-DE" altLang="en-US" sz="1800" i="1" dirty="0">
                <a:latin typeface="Arial" panose="020B0604020202020204" pitchFamily="34" charset="0"/>
              </a:rPr>
              <a:t>sind Geldleistungen, die nicht eine Gegenleistung für eine besondere Leistung darstellen und von einem öffentlich-rechtlichen Gemeinwesen zur Erzielung von Einnahmen allen auferlegt werden, bei denen der Tatbestand zutrifft, an den das Gesetz die Leistungspflicht knüpft; die Erzielung von Einnahmen kann Nebenzweck sein.</a:t>
            </a:r>
            <a:endParaRPr lang="de-DE" altLang="en-US" sz="1800" i="1" dirty="0" smtClean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§3(1) Abgabenordnung</a:t>
            </a: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Steuern sind Geldleistungen an den Staat ohne konkrete Gegenleistung.</a:t>
            </a:r>
          </a:p>
          <a:p>
            <a:pPr marL="0" indent="0">
              <a:buNone/>
            </a:pPr>
            <a:endParaRPr lang="de-DE" altLang="en-US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Gegenbeispiel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Zahlung für einen neuen Reisepass ist mit einer konkreten Gegenleistung verbunden =&gt; keine Steuer, sondern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Gebühr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2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Steuern in der Geschichte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45121" y="1772816"/>
            <a:ext cx="36004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Steuern gab es schon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 Jahren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Alten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Ägypten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 Anlässe für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Kriege und Revolutionen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Russland gab es eine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Bartsteuer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Frankreich und Großbritannien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Fenster- und Türsteuern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Deutschland eine Salzsteuer, eine Zuckersteuer, eine Teesteuer, eine Kernbrennstoffsteuer,…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63" y="4509120"/>
            <a:ext cx="3080890" cy="20489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99" y="1461652"/>
            <a:ext cx="2486422" cy="292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41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Grundsätze für die </a:t>
            </a:r>
            <a:r>
              <a:rPr lang="de-DE" altLang="en-US" sz="2400" dirty="0" smtClean="0"/>
              <a:t>Steuererhebung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6843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de-DE" altLang="en-US" sz="1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Steuererhebung nach dem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Äquivalenzprinzip</a:t>
            </a:r>
            <a:r>
              <a:rPr lang="de-DE" altLang="en-US" sz="1800" dirty="0">
                <a:latin typeface="Arial" panose="020B0604020202020204" pitchFamily="34" charset="0"/>
              </a:rPr>
              <a:t>: die von Steuer-pflichtigen zu tragende Abgabenlast entspricht den jeweils insgesamt empfangenen staatlichen Leistungen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Indikatoren für die Besteuerung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Personenzahl (Kopfsteuer) 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Umsatz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Konsum von Alkohol, Tabak o.ä.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Mineralölverbrauch, Hubraum</a:t>
            </a:r>
          </a:p>
          <a:p>
            <a:pPr lvl="1"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Steuererhebung nach dem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Leistungsfähigkeitsprinzip </a:t>
            </a: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Einkommenssteuer)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Internalisierung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externer Effekte </a:t>
            </a: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Ökosteuer,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>
                <a:latin typeface="Arial" panose="020B0604020202020204" pitchFamily="34" charset="0"/>
              </a:rPr>
              <a:t>-</a:t>
            </a:r>
            <a:r>
              <a:rPr lang="de-DE" altLang="en-US" sz="1800" dirty="0" smtClean="0">
                <a:latin typeface="Arial" panose="020B0604020202020204" pitchFamily="34" charset="0"/>
              </a:rPr>
              <a:t>Steuer)</a:t>
            </a: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691157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Direkte und indirekte Steuern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475656" y="2449513"/>
            <a:ext cx="2520131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irekte Steuern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 = Steuerschuldner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z.B. Einkommensteuer, Körperschaftsteuer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5148064" y="2452193"/>
            <a:ext cx="3240360" cy="29930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indirekte Steuern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 ≠ Steuerschuldner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z.B. Mehrwertsteuer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Steuerträger: Käufer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Steuerschuldner: Verkäufer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3903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Steuersystematik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8175" y="1700213"/>
            <a:ext cx="304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direkte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Steuern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441575" y="25384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Einkommensteuer*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441575" y="29194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Körperschaftsteuer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441575" y="33147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Vermögensteuer)</a:t>
            </a:r>
            <a:r>
              <a:rPr lang="de-DE" altLang="en-US" sz="1800" baseline="30000" dirty="0" smtClean="0">
                <a:latin typeface="Arial" panose="020B0604020202020204" pitchFamily="34" charset="0"/>
              </a:rPr>
              <a:t>1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441575" y="36814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Erbschaftsteuer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441575" y="40767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Kirchensteuer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365375" y="51292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Gewerbesteuer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365375" y="55102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H="1">
            <a:off x="2060575" y="2538413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2060575" y="52816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2060575" y="3910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2060575" y="3529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>
            <a:off x="2060575" y="3148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2060575" y="2767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2060575" y="4291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Line 29"/>
          <p:cNvSpPr>
            <a:spLocks noChangeShapeType="1"/>
          </p:cNvSpPr>
          <p:nvPr/>
        </p:nvSpPr>
        <p:spPr bwMode="auto">
          <a:xfrm>
            <a:off x="2060575" y="57388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508625" y="17002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indirekte Steuern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127750" y="2538413"/>
            <a:ext cx="2124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118225" y="29956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Mineralölsteuer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6118225" y="34528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Stromsteuer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6118225" y="39100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Tabaksteuer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6194425" y="50784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Zölle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6194425" y="54594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Grunderwerbsteuer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194425" y="59166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Börsenumsatzsteuer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5584825" y="2081213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Verbrauchssteuern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5584825" y="4697415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Verkehrssteuern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5889625" y="2462213"/>
            <a:ext cx="0" cy="20121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5889625" y="5078415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5889625" y="27670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5889625" y="32242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5889625" y="36814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5889625" y="41386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5889625" y="56880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5889625" y="52308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5889625" y="60690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2289175" y="5891213"/>
            <a:ext cx="28956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dirty="0" smtClean="0">
                <a:latin typeface="Arial" panose="020B0604020202020204" pitchFamily="34" charset="0"/>
              </a:rPr>
              <a:t>* Lohnsteuer </a:t>
            </a:r>
            <a:r>
              <a:rPr lang="de-DE" altLang="en-US" sz="1400" dirty="0">
                <a:latin typeface="Arial" panose="020B0604020202020204" pitchFamily="34" charset="0"/>
              </a:rPr>
              <a:t>und veranlagte  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dirty="0">
                <a:latin typeface="Arial" panose="020B0604020202020204" pitchFamily="34" charset="0"/>
              </a:rPr>
              <a:t>  </a:t>
            </a:r>
            <a:r>
              <a:rPr lang="de-DE" altLang="en-US" sz="1400" dirty="0" smtClean="0">
                <a:latin typeface="Arial" panose="020B0604020202020204" pitchFamily="34" charset="0"/>
              </a:rPr>
              <a:t>Einkommensteuer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aseline="30000" dirty="0" smtClean="0">
                <a:latin typeface="Arial" panose="020B0604020202020204" pitchFamily="34" charset="0"/>
              </a:rPr>
              <a:t>1 </a:t>
            </a:r>
            <a:r>
              <a:rPr lang="de-DE" altLang="en-US" sz="1400" dirty="0" smtClean="0">
                <a:latin typeface="Arial" panose="020B0604020202020204" pitchFamily="34" charset="0"/>
              </a:rPr>
              <a:t>Seit 1997 nicht mehr erhoben</a:t>
            </a:r>
            <a:endParaRPr lang="de-DE" altLang="en-US" sz="1400" baseline="30000" dirty="0">
              <a:latin typeface="Arial" panose="020B0604020202020204" pitchFamily="34" charset="0"/>
            </a:endParaRPr>
          </a:p>
        </p:txBody>
      </p:sp>
      <p:sp>
        <p:nvSpPr>
          <p:cNvPr id="42" name="Text Box 46"/>
          <p:cNvSpPr txBox="1">
            <a:spLocks noChangeArrowheads="1"/>
          </p:cNvSpPr>
          <p:nvPr/>
        </p:nvSpPr>
        <p:spPr bwMode="auto">
          <a:xfrm>
            <a:off x="1908175" y="2081213"/>
            <a:ext cx="266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Personensteuern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3" name="Text Box 47"/>
          <p:cNvSpPr txBox="1">
            <a:spLocks noChangeArrowheads="1"/>
          </p:cNvSpPr>
          <p:nvPr/>
        </p:nvSpPr>
        <p:spPr bwMode="auto">
          <a:xfrm>
            <a:off x="1831975" y="4595813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Sachsteuern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4" name="Line 50"/>
          <p:cNvSpPr>
            <a:spLocks noChangeShapeType="1"/>
          </p:cNvSpPr>
          <p:nvPr/>
        </p:nvSpPr>
        <p:spPr bwMode="auto">
          <a:xfrm>
            <a:off x="2060575" y="4976813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6118225" y="42910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-Steuer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46" name="Line 38"/>
          <p:cNvSpPr>
            <a:spLocks noChangeShapeType="1"/>
          </p:cNvSpPr>
          <p:nvPr/>
        </p:nvSpPr>
        <p:spPr bwMode="auto">
          <a:xfrm>
            <a:off x="5889625" y="447436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752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1758</Words>
  <Application>Microsoft Office PowerPoint</Application>
  <PresentationFormat>On-screen Show (4:3)</PresentationFormat>
  <Paragraphs>337</Paragraphs>
  <Slides>28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Book Antiqua</vt:lpstr>
      <vt:lpstr>Cambria Math</vt:lpstr>
      <vt:lpstr>MS Sans Serif</vt:lpstr>
      <vt:lpstr>Symbol</vt:lpstr>
      <vt:lpstr>Times New Roman</vt:lpstr>
      <vt:lpstr>erdmannvorlage</vt:lpstr>
      <vt:lpstr>Equation</vt:lpstr>
      <vt:lpstr>Wirtschaftliche Grundlagen  im Sommersemester 2021  Steuern</vt:lpstr>
      <vt:lpstr>Steuern: Fragen</vt:lpstr>
      <vt:lpstr>Arten von Gütern</vt:lpstr>
      <vt:lpstr>Wozu benötigt der Staat Steuern?</vt:lpstr>
      <vt:lpstr>Wie definiert man eine Steuer?</vt:lpstr>
      <vt:lpstr>Steuern in der Geschichte</vt:lpstr>
      <vt:lpstr>Grundsätze für die Steuererhebung</vt:lpstr>
      <vt:lpstr>Direkte und indirekte Steuern</vt:lpstr>
      <vt:lpstr>Steuersystematik</vt:lpstr>
      <vt:lpstr>Ertragskompetenz der Steuern nach Gebietskörperschaften 2016</vt:lpstr>
      <vt:lpstr>Einnahmen und Ausgaben des Staates  inkl. Sozialversicherungen </vt:lpstr>
      <vt:lpstr>Steuereinnahmen 2020 [Quelle: Bundesm. der Finanzen]</vt:lpstr>
      <vt:lpstr>Steueraufkommen in Deutschland in Mrd. Euro</vt:lpstr>
      <vt:lpstr>Umsatzsteuern  in Europa 2019</vt:lpstr>
      <vt:lpstr>Einkommensteuersätze in Deutschland </vt:lpstr>
      <vt:lpstr>Einkommensteuer: Grenzsteuersatz und Durchschnittssteuersatz</vt:lpstr>
      <vt:lpstr>Steuer in Investitionsrechnungen</vt:lpstr>
      <vt:lpstr> Gewinn und Verlustrechnung (Erfolgsrechnung) Gesamtkostenverfahren gemäß § 275 Abs. 2 und 3 HGB</vt:lpstr>
      <vt:lpstr>Einige Nutzungsdauern in den amtlichen Abschreibungstabellen [Jahre]</vt:lpstr>
      <vt:lpstr>Abschreibungen und stille Reserven</vt:lpstr>
      <vt:lpstr>Steuerkredit vorzeitiger Abschreibungen</vt:lpstr>
      <vt:lpstr>Aspekte und Ziele der Bilanzpolitik </vt:lpstr>
      <vt:lpstr>Cash-Flow und Steuern</vt:lpstr>
      <vt:lpstr>Beispielaufgabe</vt:lpstr>
      <vt:lpstr>Beispielaufgabe a)</vt:lpstr>
      <vt:lpstr>Beispielaufgabe b)</vt:lpstr>
      <vt:lpstr>Externe Kosten: Beispiel von CO2</vt:lpstr>
      <vt:lpstr>Problem: Unterschiedliche Auswirkungen auf Gruppen = Wähler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Lisa Koch</dc:creator>
  <cp:lastModifiedBy>Tom Brown</cp:lastModifiedBy>
  <cp:revision>311</cp:revision>
  <cp:lastPrinted>2020-04-29T06:56:35Z</cp:lastPrinted>
  <dcterms:created xsi:type="dcterms:W3CDTF">1601-01-01T00:00:00Z</dcterms:created>
  <dcterms:modified xsi:type="dcterms:W3CDTF">2021-06-09T07:26:33Z</dcterms:modified>
</cp:coreProperties>
</file>