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41" r:id="rId17"/>
    <p:sldId id="342" r:id="rId18"/>
    <p:sldId id="343" r:id="rId19"/>
    <p:sldId id="344" r:id="rId20"/>
    <p:sldId id="345" r:id="rId21"/>
    <p:sldId id="355" r:id="rId22"/>
    <p:sldId id="359" r:id="rId23"/>
    <p:sldId id="356" r:id="rId24"/>
    <p:sldId id="357" r:id="rId25"/>
    <p:sldId id="358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smtClean="0"/>
              <a:t/>
            </a:r>
            <a:br>
              <a:rPr lang="de-DE" altLang="en-US" sz="2400" smtClean="0"/>
            </a:br>
            <a:r>
              <a:rPr lang="de-DE" altLang="en-US" sz="2400" b="1" smtClean="0"/>
              <a:t>Investitionsrechnung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Rentabilitätsrechnung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Gewinn nicht absolut, sondern im Verhältnis zum eingesetzten Kapital betrachten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.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	Rentabilität = ROI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     = EBIT / durchschnittlich gebundenes Kapital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ROI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= Return on Investment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EBIT =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Earnings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Before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Interest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and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Taxes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Rentabilität kann mit anderen Anlagemöglichkeiten verglichen.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7488634"/>
                  </p:ext>
                </p:extLst>
              </p:nvPr>
            </p:nvGraphicFramePr>
            <p:xfrm>
              <a:off x="1259632" y="4509120"/>
              <a:ext cx="6829706" cy="15975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33537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1562302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1932025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Benziner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Elektroauto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EBIT (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pQ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 – </a:t>
                          </a:r>
                          <a:r>
                            <a:rPr lang="de-DE" i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r>
                            <a:rPr lang="de-DE" altLang="en-US" sz="1800" i="1" baseline="-25000" dirty="0" smtClean="0">
                              <a:latin typeface="Arial" panose="020B0604020202020204" pitchFamily="34" charset="0"/>
                            </a:rPr>
                            <a:t>t 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– 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V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 – 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B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baseline="-25000" dirty="0" smtClean="0">
                              <a:latin typeface="Arial" panose="020B0604020202020204" pitchFamily="34" charset="0"/>
                            </a:rPr>
                            <a:t> </a:t>
                          </a:r>
                          <a:r>
                            <a:rPr lang="de-DE" altLang="en-US" sz="1800" i="1" baseline="0" dirty="0" smtClean="0">
                              <a:latin typeface="Arial" panose="020B0604020202020204" pitchFamily="34" charset="0"/>
                            </a:rPr>
                            <a:t>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6.800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Ø-Kapital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DE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 </m:t>
                                  </m:r>
                                  <m:sSub>
                                    <m:sSubPr>
                                      <m:ctrlPr>
                                        <a:rPr lang="de-DE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𝑻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9299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ROI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(EBIT/</a:t>
                          </a: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Ø-Kapital)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50%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97%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7488634"/>
                  </p:ext>
                </p:extLst>
              </p:nvPr>
            </p:nvGraphicFramePr>
            <p:xfrm>
              <a:off x="1259632" y="4509120"/>
              <a:ext cx="6829706" cy="15975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33537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1562302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1932025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Benziner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Elektroauto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EBIT (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pQ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 – </a:t>
                          </a:r>
                          <a:r>
                            <a:rPr lang="de-DE" i="1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A</a:t>
                          </a:r>
                          <a:r>
                            <a:rPr lang="de-DE" altLang="en-US" sz="1800" i="1" baseline="-25000" dirty="0" smtClean="0">
                              <a:latin typeface="Arial" panose="020B0604020202020204" pitchFamily="34" charset="0"/>
                            </a:rPr>
                            <a:t>t 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– 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V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dirty="0" smtClean="0">
                              <a:latin typeface="Arial" panose="020B0604020202020204" pitchFamily="34" charset="0"/>
                            </a:rPr>
                            <a:t> – </a:t>
                          </a:r>
                          <a:r>
                            <a:rPr lang="de-DE" altLang="en-US" sz="1800" i="1" dirty="0" err="1" smtClean="0">
                              <a:latin typeface="Arial" panose="020B0604020202020204" pitchFamily="34" charset="0"/>
                            </a:rPr>
                            <a:t>B</a:t>
                          </a:r>
                          <a:r>
                            <a:rPr lang="de-DE" altLang="en-US" sz="1800" i="1" baseline="-25000" dirty="0" err="1" smtClean="0">
                              <a:latin typeface="Arial" panose="020B0604020202020204" pitchFamily="34" charset="0"/>
                            </a:rPr>
                            <a:t>t</a:t>
                          </a:r>
                          <a:r>
                            <a:rPr lang="de-DE" altLang="en-US" sz="1800" i="1" baseline="-25000" dirty="0" smtClean="0">
                              <a:latin typeface="Arial" panose="020B0604020202020204" pitchFamily="34" charset="0"/>
                            </a:rPr>
                            <a:t> </a:t>
                          </a:r>
                          <a:r>
                            <a:rPr lang="de-DE" altLang="en-US" sz="1800" i="1" baseline="0" dirty="0" smtClean="0">
                              <a:latin typeface="Arial" panose="020B0604020202020204" pitchFamily="34" charset="0"/>
                            </a:rPr>
                            <a:t>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6.800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48507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83" t="-158750" r="-105850" b="-9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92990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ROI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(EBIT/</a:t>
                          </a: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Ø-Kapital)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50%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97%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978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Amortisationsrechnung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Bestimmung der Amortisationsdauer, in der das investierte Kapital für die Investition wieder zurückerwirtschaftet ist. Es wird der Zeitpunkt berechnet, bei dem die Anfangsinvestition durch die jährlichen Rückflüsse (Cash-Flow) gedeckt ist.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; </m:t>
                          </m:r>
                          <m:nary>
                            <m:naryPr>
                              <m:chr m:val="∑"/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  <a:blipFill>
                <a:blip r:embed="rId2"/>
                <a:stretch>
                  <a:fillRect l="-482" t="-2624" r="-1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61785"/>
              </p:ext>
            </p:extLst>
          </p:nvPr>
        </p:nvGraphicFramePr>
        <p:xfrm>
          <a:off x="1075359" y="3426430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Cash-Flow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i="1" baseline="0" dirty="0" err="1" smtClean="0">
                          <a:latin typeface="Arial" panose="020B0604020202020204" pitchFamily="34" charset="0"/>
                          <a:cs typeface="+mn-cs"/>
                        </a:rPr>
                        <a:t>CF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Amortisationsdauer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T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A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6.25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37593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359" y="6114742"/>
            <a:ext cx="8176444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NB: Nur zahlungswirksame Beiträge zählen zum Cash-Flow; Abschreibungen zählen nicht, weil die nur einen Buchungsvorgang darstellen.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5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Zeitwert des Geldes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€1000 in 3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heute kann man mit einem Zinssatz von 5% bei der Bank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Nach 3 Jahren hätte man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∙ (1 + 0.05)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3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= €1158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Lieber das Geld heute nehmen und die Opportunität nutzen, anzulegen!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„Künftiges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Geld ist weniger wert als heutiges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.“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6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Zeitwert des Geldes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€1300 in 5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Mit €1000 heute hätte man Nach 5 Jahren hätte nur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€1000 ∙ (1 +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5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>
                <a:latin typeface="Arial" panose="020B0604020202020204" pitchFamily="34" charset="0"/>
              </a:rPr>
              <a:t>= €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1276</a:t>
            </a: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</a:t>
            </a:r>
            <a:r>
              <a:rPr lang="de-DE" altLang="en-US" sz="1800" kern="0" dirty="0">
                <a:latin typeface="Arial" panose="020B0604020202020204" pitchFamily="34" charset="0"/>
              </a:rPr>
              <a:t>Lieber </a:t>
            </a:r>
            <a:r>
              <a:rPr lang="de-DE" altLang="en-US" sz="1800" kern="0" dirty="0" err="1">
                <a:latin typeface="Arial" panose="020B0604020202020204" pitchFamily="34" charset="0"/>
              </a:rPr>
              <a:t>auf’s</a:t>
            </a:r>
            <a:r>
              <a:rPr lang="de-DE" altLang="en-US" sz="1800" kern="0" dirty="0">
                <a:latin typeface="Arial" panose="020B0604020202020204" pitchFamily="34" charset="0"/>
              </a:rPr>
              <a:t>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€1300 </a:t>
            </a:r>
            <a:r>
              <a:rPr lang="de-DE" altLang="en-US" sz="1800" kern="0" dirty="0">
                <a:latin typeface="Arial" panose="020B0604020202020204" pitchFamily="34" charset="0"/>
              </a:rPr>
              <a:t>in 5 Jahren warten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!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5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Barwert und Diskontierung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Vergleichbarkeit zwischen Ausgaben und Einnahmen in verschiedenen Jahren zu schaffen, einigen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wir uns auf einen bestimmten Zeitpunkt, um die Geldströme auszuwerten.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Am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einfachsten: der heutige Wert, der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</a:t>
                </a:r>
                <a:r>
                  <a:rPr lang="de-DE" altLang="en-US" sz="1800" b="1" kern="0" dirty="0" err="1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Present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Value“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oder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Unter Berücksichtigung des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Kalkulationszinssatzes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multiplizieren wir die Ausgaben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oder Einnahmen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im Jahr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mit dem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Barwertfaktor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 (auch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Diskontierungsfaktor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genannt)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den Barwert zu berechnen. Wir haben damit den künftigen Geldfluss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Spätere Ausgaben und Einnahmen sind aus heutiger Sicht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weniger 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„Künftiges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Geld ist weniger wert als heutiges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.“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  <a:blipFill>
                <a:blip r:embed="rId2"/>
                <a:stretch>
                  <a:fillRect l="-620" t="-1389" r="-1007" b="-10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79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Barwert und Diskontierung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47981" y="1772816"/>
            <a:ext cx="7870825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unser Beispiel mit Kalkulationszinssatz 5% können wir jetzt die Optionen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einordnen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=863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=1000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1300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=1019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61111" r="-883" b="-200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162617" r="-883" b="-102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260185" r="-883" b="-1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409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Zeitwerts des Geldes </a:t>
            </a:r>
            <a:r>
              <a:rPr lang="de-DE" altLang="en-US" sz="1800" kern="0" dirty="0">
                <a:latin typeface="Arial" panose="020B0604020202020204" pitchFamily="34" charset="0"/>
              </a:rPr>
              <a:t>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Abzinsung/Diskontierung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99566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i="1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Endwert des Kapitals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g</a:t>
            </a:r>
            <a:r>
              <a:rPr lang="de-DE" altLang="en-US" sz="1800" dirty="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   = Kalkulationszins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q   </a:t>
            </a:r>
            <a:r>
              <a:rPr lang="de-DE" altLang="en-US" sz="1800" dirty="0">
                <a:latin typeface="Arial" panose="020B0604020202020204" pitchFamily="34" charset="0"/>
              </a:rPr>
              <a:t>= (1+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) Zinsfaktor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  = Endzeitpunkt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117"/>
              <p:cNvSpPr txBox="1">
                <a:spLocks noChangeArrowheads="1"/>
              </p:cNvSpPr>
              <p:nvPr/>
            </p:nvSpPr>
            <p:spPr bwMode="auto">
              <a:xfrm>
                <a:off x="838199" y="3890963"/>
                <a:ext cx="7788275" cy="316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Wert am Ende der 1. Periode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alt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 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Wert am Ende der 2.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Periode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Wert am Ende der 3. Periode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alt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 </a:t>
                </a: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Wert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am Ende von Periode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T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alt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de-DE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⋯ +</m:t>
                    </m:r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altLang="en-US" sz="1800" i="1" dirty="0" smtClean="0">
                    <a:latin typeface="Arial" panose="020B0604020202020204" pitchFamily="34" charset="0"/>
                  </a:rPr>
                  <a:t> 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/>
                </a:r>
                <a:br>
                  <a:rPr lang="de-DE" altLang="en-US" sz="1800" dirty="0">
                    <a:latin typeface="Arial" panose="020B0604020202020204" pitchFamily="34" charset="0"/>
                  </a:rPr>
                </a:br>
                <a:r>
                  <a:rPr lang="de-DE" altLang="en-US" sz="1800" dirty="0">
                    <a:latin typeface="Arial" panose="020B0604020202020204" pitchFamily="34" charset="0"/>
                  </a:rPr>
                  <a:t>(Geometrische Reihe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)                    </a:t>
                </a:r>
                <a14:m>
                  <m:oMath xmlns:m="http://schemas.openxmlformats.org/officeDocument/2006/math">
                    <m:r>
                      <a:rPr lang="de-DE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alt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alt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alt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num>
                          <m:den>
                            <m: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e>
                    </m:d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de-DE" altLang="en-US" sz="1800" dirty="0" smtClean="0"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None/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	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		             </a:t>
                </a:r>
                <a14:m>
                  <m:oMath xmlns:m="http://schemas.openxmlformats.org/officeDocument/2006/math">
                    <m:r>
                      <a:rPr lang="de-DE" alt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</m:t>
                    </m:r>
                    <m:f>
                      <m:f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alt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de-DE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de-DE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  <a:buClrTx/>
                  <a:buFontTx/>
                  <a:buNone/>
                </a:pP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2" name="Text 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199" y="3890963"/>
                <a:ext cx="7788275" cy="3162982"/>
              </a:xfrm>
              <a:prstGeom prst="rect">
                <a:avLst/>
              </a:prstGeom>
              <a:blipFill>
                <a:blip r:embed="rId2"/>
                <a:stretch>
                  <a:fillRect l="-626" t="-9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70730" y="4633397"/>
                <a:ext cx="4802982" cy="1782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sSup>
                      <m:sSupPr>
                        <m:ctrlP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800" dirty="0" smtClean="0"/>
                  <a:t>…</a:t>
                </a:r>
                <a14:m>
                  <m:oMath xmlns:m="http://schemas.openxmlformats.org/officeDocument/2006/math"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800" b="0" dirty="0" smtClean="0">
                  <a:ea typeface="Cambria Math" panose="02040503050406030204" pitchFamily="18" charset="0"/>
                </a:endParaRPr>
              </a:p>
              <a:p>
                <a:r>
                  <a:rPr lang="de-DE" sz="1800" dirty="0" smtClean="0"/>
                  <a:t>     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num>
                          <m:den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den>
                        </m:f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</m:t>
                        </m:r>
                        <m:f>
                          <m:fPr>
                            <m:ctrlP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num>
                          <m:den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de-DE" sz="1800" dirty="0" smtClean="0"/>
              </a:p>
              <a:p>
                <a:r>
                  <a:rPr lang="de-DE" sz="1800" dirty="0" smtClean="0"/>
                  <a:t>      </a:t>
                </a:r>
                <a14:m>
                  <m:oMath xmlns:m="http://schemas.openxmlformats.org/officeDocument/2006/math">
                    <m:r>
                      <a:rPr lang="de-DE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num>
                          <m:den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den>
                        </m:f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num>
                          <m:den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de-DE" sz="1800" dirty="0" smtClean="0"/>
              </a:p>
              <a:p>
                <a:r>
                  <a:rPr lang="de-DE" sz="1800" dirty="0" smtClean="0"/>
                  <a:t>      </a:t>
                </a:r>
                <a14:m>
                  <m:oMath xmlns:m="http://schemas.openxmlformats.org/officeDocument/2006/math">
                    <m:r>
                      <a:rPr lang="de-DE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de-DE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1 −</m:t>
                        </m:r>
                        <m:sSup>
                          <m:sSupPr>
                            <m:ctrlP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de-DE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de-DE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(1+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</m:den>
                        </m:f>
                        <m:r>
                          <a:rPr lang="de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de-DE" sz="1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730" y="4633397"/>
                <a:ext cx="4802982" cy="1782026"/>
              </a:xfrm>
              <a:prstGeom prst="rect">
                <a:avLst/>
              </a:prstGeom>
              <a:blipFill>
                <a:blip r:embed="rId2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Kapitalwertmethode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(auch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Nettobarwert</a:t>
            </a:r>
            <a:r>
              <a:rPr lang="de-DE" altLang="en-US" sz="1800" kern="0" dirty="0">
                <a:latin typeface="Arial" panose="020B0604020202020204" pitchFamily="34" charset="0"/>
              </a:rPr>
              <a:t> oder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„Net </a:t>
            </a: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Present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Value“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) eines Projekts bildet sich aus der Summe der diskontierten Cashflows aller betroffenen Periode ebenso die Anfangsinvestition: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543351" y="2898626"/>
            <a:ext cx="3419872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 smtClean="0">
                <a:latin typeface="Arial" panose="020B0604020202020204" pitchFamily="34" charset="0"/>
              </a:rPr>
              <a:t>NPV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= Kapitalwert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dirty="0" err="1">
                <a:latin typeface="Arial" panose="020B0604020202020204" pitchFamily="34" charset="0"/>
              </a:rPr>
              <a:t>CF</a:t>
            </a:r>
            <a:r>
              <a:rPr lang="de-DE" altLang="en-US" sz="14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  = </a:t>
            </a:r>
            <a:r>
              <a:rPr lang="de-DE" altLang="en-US" sz="1400" kern="0" dirty="0">
                <a:latin typeface="Arial" panose="020B0604020202020204" pitchFamily="34" charset="0"/>
              </a:rPr>
              <a:t>Erwarteter Cash-Flow in Periode </a:t>
            </a: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>
                <a:latin typeface="Arial" panose="020B0604020202020204" pitchFamily="34" charset="0"/>
              </a:rPr>
              <a:t>i 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Kalkulationszins</a:t>
            </a:r>
            <a:r>
              <a:rPr lang="de-DE" altLang="en-US" sz="1400" kern="0" dirty="0">
                <a:latin typeface="Arial" panose="020B0604020202020204" pitchFamily="34" charset="0"/>
              </a:rPr>
              <a:t/>
            </a:r>
            <a:br>
              <a:rPr lang="de-DE" altLang="en-US" sz="1400" kern="0" dirty="0">
                <a:latin typeface="Arial" panose="020B0604020202020204" pitchFamily="34" charset="0"/>
              </a:rPr>
            </a:b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Kalkulatorische </a:t>
            </a:r>
            <a:r>
              <a:rPr lang="de-DE" altLang="en-US" sz="1400" kern="0" dirty="0">
                <a:latin typeface="Arial" panose="020B0604020202020204" pitchFamily="34" charset="0"/>
              </a:rPr>
              <a:t>Projektlaufzeit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15975" y="4647809"/>
            <a:ext cx="7870825" cy="17281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Ist der Kapitalwert positiv, so ist bei gegebenem Zinssatz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i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der Barwert der Einnahmen größer als der Barwert der Ausgaben.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&gt; 0, lohnt sich die Investition.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&lt; 0, lieber mit einer Rendite von </a:t>
            </a:r>
            <a:r>
              <a:rPr lang="de-DE" altLang="en-US" sz="1800" i="1" kern="0" dirty="0">
                <a:latin typeface="Arial" panose="020B0604020202020204" pitchFamily="34" charset="0"/>
              </a:rPr>
              <a:t>i</a:t>
            </a:r>
            <a:r>
              <a:rPr lang="de-DE" altLang="en-US" sz="1800" kern="0" dirty="0">
                <a:latin typeface="Arial" panose="020B0604020202020204" pitchFamily="34" charset="0"/>
              </a:rPr>
              <a:t> woanders investieren.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Vergleiche zwischen Investitionen, ein höherer NPV ist vorteilhafter.</a:t>
            </a:r>
          </a:p>
        </p:txBody>
      </p:sp>
    </p:spTree>
    <p:extLst>
      <p:ext uri="{BB962C8B-B14F-4D97-AF65-F5344CB8AC3E}">
        <p14:creationId xmlns:p14="http://schemas.microsoft.com/office/powerpoint/2010/main" val="3440995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Kapitalwertmethode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6"/>
            <a:ext cx="7870825" cy="484720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de-DE" sz="1600" kern="0" dirty="0" smtClean="0">
                <a:latin typeface="Arial" panose="020B0604020202020204" pitchFamily="34" charset="0"/>
              </a:rPr>
              <a:t>Investition ist absolut vorteilhaft, wenn Kapitalwert größer als null</a:t>
            </a:r>
          </a:p>
          <a:p>
            <a:pPr marL="0" indent="0">
              <a:buFontTx/>
              <a:buNone/>
              <a:defRPr/>
            </a:pPr>
            <a:endParaRPr lang="de-DE" sz="1600" kern="0" dirty="0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de-DE" sz="16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Kapitalwert, NPV = 0</a:t>
            </a:r>
            <a:r>
              <a:rPr lang="de-DE" sz="1600" kern="0" dirty="0" smtClean="0">
                <a:latin typeface="Arial" panose="020B0604020202020204" pitchFamily="34" charset="0"/>
              </a:rPr>
              <a:t>:  Investor erhält sein eingesetztes Kapital zurück und eine Verzinsung der ausstehenden Beträge in Höhe des Kalkulationszinssatzes. Die Investition hat keinen Vorteil gegenüber der Anlage am Kapitalmarkt zum gleichen (risikoäquivalenten) Zinssatz = </a:t>
            </a:r>
            <a:r>
              <a:rPr lang="de-DE" sz="16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interner Zinsfuß</a:t>
            </a:r>
          </a:p>
          <a:p>
            <a:pPr marL="0" indent="0">
              <a:buFontTx/>
              <a:buNone/>
              <a:defRPr/>
            </a:pPr>
            <a:endParaRPr lang="de-DE" sz="1600" kern="0" dirty="0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de-DE" sz="16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Kapitalwert, NPV &gt; 0</a:t>
            </a:r>
            <a:r>
              <a:rPr lang="de-DE" sz="1600" kern="0" dirty="0" smtClean="0">
                <a:latin typeface="Arial" panose="020B0604020202020204" pitchFamily="34" charset="0"/>
              </a:rPr>
              <a:t>:  Investor erhält sein eingesetztes Kapital zurück und eine Verzinsung der ausstehenden Beträge, die den Kalkulationszinssatz übersteigen</a:t>
            </a:r>
          </a:p>
          <a:p>
            <a:pPr>
              <a:defRPr/>
            </a:pPr>
            <a:endParaRPr lang="de-DE" sz="1600" kern="0" dirty="0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de-DE" sz="16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Kapitalwert, NPV &lt; 0</a:t>
            </a:r>
            <a:r>
              <a:rPr lang="de-DE" sz="1600" kern="0" dirty="0" smtClean="0">
                <a:latin typeface="Arial" panose="020B0604020202020204" pitchFamily="34" charset="0"/>
              </a:rPr>
              <a:t>:  Investition kann eine Verzinsung des eingesetzten Kapitals zum Kalkulationszinssatz nicht gewährleisten</a:t>
            </a:r>
          </a:p>
          <a:p>
            <a:pPr>
              <a:defRPr/>
            </a:pPr>
            <a:endParaRPr lang="de-DE" sz="1600" kern="0" dirty="0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de-DE" sz="16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Vergleich von Investitionsalternativen</a:t>
            </a:r>
            <a:r>
              <a:rPr lang="de-DE" sz="1600" kern="0" dirty="0" smtClean="0">
                <a:latin typeface="Arial" panose="020B0604020202020204" pitchFamily="34" charset="0"/>
              </a:rPr>
              <a:t>: Größter Kapitalwert zeigt vorteilhafteste auf. Kapitalwerte verschiedener sich nicht gegenseitig ausschließender Investitionen mit unterschiedlichen Kalkulationszinssätzen können aufsummiert werden </a:t>
            </a:r>
            <a:endParaRPr lang="de-DE" sz="16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01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Ein Unternehmen überlegt sich, ob es in eine Photovoltaik-Anlage auf dem Dach investiert.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Die Kennzahlen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57589"/>
            <a:ext cx="4173829" cy="2478211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30988" y="5402263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Das Unternehmen kann sein Geld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mit ähnlichem Risiko mit </a:t>
            </a:r>
            <a:r>
              <a:rPr lang="de-DE" altLang="en-US" sz="1800" kern="0" dirty="0">
                <a:latin typeface="Arial" panose="020B0604020202020204" pitchFamily="34" charset="0"/>
              </a:rPr>
              <a:t>einer Rendite von 5% woanders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Lohnt es sich in die Photovoltaik-Anlage zu investieren?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08120"/>
              </p:ext>
            </p:extLst>
          </p:nvPr>
        </p:nvGraphicFramePr>
        <p:xfrm>
          <a:off x="899592" y="2537624"/>
          <a:ext cx="3192939" cy="28054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46096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246843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</a:tblGrid>
              <a:tr h="338584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Größe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48728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Spezifische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Investitionskosten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€/kW/a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Einspeisetarif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€/kWh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Volllaststunden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46936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Dauer der Vergütung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Jahre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452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Alle Cash-Flows (Kosten und Erlöse) in €: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592836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240523" t="-313265" r="-44575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66901" t="-313265" r="-3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466901" t="-313265" r="-2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522727" t="-313265" r="-15844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658861" t="-313265" r="-2532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</m:t>
                      </m:r>
                      <m:nary>
                        <m:naryPr>
                          <m:chr m:val="∑"/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  <m:t>10.000 −2.000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−1</m:t>
                          </m:r>
                        </m:num>
                        <m:den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40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∙12,5 =19.698</m:t>
                      </m:r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Schlussfolgerung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: Es lohnt sich in die Photovoltaik-Anlage zu investieren!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  <a:blipFill>
                <a:blip r:embed="rId3"/>
                <a:stretch>
                  <a:fillRect l="-697" b="-1193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411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Vorsicht! 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Die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Rechnung ist gegenüber Änderung des Zinssatzes sehr sensibel, z.B. mit i =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0.08: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altLang="en-US" sz="1800" kern="0">
                          <a:latin typeface="Cambria Math" panose="02040503050406030204" pitchFamily="18" charset="0"/>
                        </a:rPr>
                        <m:t>N</m:t>
                      </m:r>
                      <m:r>
                        <m:rPr>
                          <m:sty m:val="p"/>
                        </m:rPr>
                        <a:rPr lang="de-DE" altLang="en-US" sz="1800" b="0" i="0" kern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9,8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.454</m:t>
                      </m:r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  <a:blipFill>
                <a:blip r:embed="rId2"/>
                <a:stretch>
                  <a:fillRect l="-697" t="-10204" b="-1010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841169" y="3861048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Es lohnt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sich nicht mehr </a:t>
            </a:r>
            <a:r>
              <a:rPr lang="de-DE" altLang="en-US" sz="1800" kern="0" dirty="0">
                <a:latin typeface="Arial" panose="020B0604020202020204" pitchFamily="34" charset="0"/>
              </a:rPr>
              <a:t>in die Photovoltaik-Anlage </a:t>
            </a:r>
            <a:r>
              <a:rPr lang="de-DE" altLang="en-US" sz="1800" kern="0">
                <a:latin typeface="Arial" panose="020B0604020202020204" pitchFamily="34" charset="0"/>
              </a:rPr>
              <a:t>zu </a:t>
            </a:r>
            <a:r>
              <a:rPr lang="de-DE" altLang="en-US" sz="1800" kern="0" smtClean="0">
                <a:latin typeface="Arial" panose="020B0604020202020204" pitchFamily="34" charset="0"/>
              </a:rPr>
              <a:t>investieren.</a:t>
            </a: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7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Rentenbarwertfaktor</a:t>
            </a:r>
            <a:endParaRPr lang="de-DE" alt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511654" y="1636626"/>
                <a:ext cx="8408112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Spezialfall: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Stets gleiche Zahlungen pro Periode und während der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Nutzungsdauer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de-DE" altLang="en-US" sz="1800" i="1" ker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𝐶𝐹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Kapitalwert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kann mit Hilfe des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Rentenbarwertfaktors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𝑅𝐵𝐹</m:t>
                        </m:r>
                      </m:e>
                      <m:sub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</a:rPr>
                  <a:t> ermittelt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werden</a:t>
                </a: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54" y="1636626"/>
                <a:ext cx="8408112" cy="598733"/>
              </a:xfrm>
              <a:prstGeom prst="rect">
                <a:avLst/>
              </a:prstGeom>
              <a:blipFill>
                <a:blip r:embed="rId2"/>
                <a:stretch>
                  <a:fillRect l="-508" t="-9091" b="-7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31474" y="2949460"/>
                <a:ext cx="7856950" cy="958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altLang="en-US" sz="2000" kern="0" dirty="0" smtClean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4" y="2949460"/>
                <a:ext cx="7856950" cy="9580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07504" y="4349357"/>
                <a:ext cx="4608206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altLang="en-US" sz="20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de-DE" sz="2000" dirty="0" smtClean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349357"/>
                <a:ext cx="4608206" cy="4135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078594" y="4077072"/>
                <a:ext cx="4608206" cy="958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20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594" y="4077072"/>
                <a:ext cx="4608206" cy="9580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874440" y="5373216"/>
                <a:ext cx="7812360" cy="991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Für die Kapitalwertmethode, lohnt es sich zu investieren, wenn </a:t>
                </a:r>
                <a14:m>
                  <m:oMath xmlns:m="http://schemas.openxmlformats.org/officeDocument/2006/math"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de-DE" altLang="en-US" sz="2000" b="0" i="1" kern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oder anhand des Rentenbarwertfaktors, wenn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&gt; </m:t>
                      </m:r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DE" sz="2000" dirty="0" smtClean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40" y="5373216"/>
                <a:ext cx="7812360" cy="991169"/>
              </a:xfrm>
              <a:prstGeom prst="rect">
                <a:avLst/>
              </a:prstGeom>
              <a:blipFill>
                <a:blip r:embed="rId6"/>
                <a:stretch>
                  <a:fillRect l="-624" t="-6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256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Rentenbarwertfaktor: Formel</a:t>
            </a:r>
            <a:endParaRPr lang="de-DE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1654" y="1636626"/>
            <a:ext cx="7012674" cy="47904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Geometrische Reihe: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0" y="3573016"/>
                <a:ext cx="9144000" cy="3357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20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sSup>
                            <m:sSupPr>
                              <m:ctrlP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− </m:t>
                          </m:r>
                          <m:sSup>
                            <m:sSup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)−1</m:t>
                          </m:r>
                        </m:den>
                      </m:f>
                    </m:oMath>
                  </m:oMathPara>
                </a14:m>
                <a:endParaRPr lang="de-DE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1− </m:t>
                      </m:r>
                      <m:sSup>
                        <m:sSup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dirty="0" smtClean="0"/>
              </a:p>
              <a:p>
                <a:pPr/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Prüfen: Im einfachsten Fall mit nur einer Periode, </a:t>
                </a:r>
                <a14:m>
                  <m:oMath xmlns:m="http://schemas.openxmlformats.org/officeDocument/2006/math"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1− </m:t>
                          </m:r>
                          <m:sSup>
                            <m:sSup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de-DE" altLang="en-US" sz="20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dirty="0"/>
              </a:p>
              <a:p>
                <a:pPr/>
                <a:endParaRPr lang="de-DE" sz="2000" dirty="0"/>
              </a:p>
              <a:p>
                <a:pPr/>
                <a:endParaRPr lang="de-DE" sz="20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73016"/>
                <a:ext cx="9144000" cy="3357458"/>
              </a:xfrm>
              <a:prstGeom prst="rect">
                <a:avLst/>
              </a:prstGeom>
              <a:blipFill>
                <a:blip r:embed="rId2"/>
                <a:stretch>
                  <a:fillRect l="-5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>
              <a:xfrm>
                <a:off x="1908175" y="2074542"/>
                <a:ext cx="2329408" cy="97527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de-DE" altLang="en-US" sz="180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2074542"/>
                <a:ext cx="2329408" cy="9752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3"/>
              <p:cNvSpPr txBox="1">
                <a:spLocks noChangeArrowheads="1"/>
              </p:cNvSpPr>
              <p:nvPr/>
            </p:nvSpPr>
            <p:spPr>
              <a:xfrm>
                <a:off x="5148064" y="1805656"/>
                <a:ext cx="3312368" cy="2102385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de-DE" altLang="en-US" sz="1800" i="1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𝑥</m:t>
                      </m:r>
                      <m:nary>
                        <m:naryPr>
                          <m:chr m:val="∑"/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 −</m:t>
                      </m:r>
                      <m:sSup>
                        <m:sSup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b="0" i="1" kern="0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de-DE" altLang="en-US" sz="1800" i="1" kern="0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05656"/>
                <a:ext cx="3312368" cy="21023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8957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Rentenbarwertfaktor: Tabelle</a:t>
            </a:r>
            <a:endParaRPr lang="de-DE" altLang="en-US" sz="2400" dirty="0" smtClean="0"/>
          </a:p>
        </p:txBody>
      </p:sp>
      <p:grpSp>
        <p:nvGrpSpPr>
          <p:cNvPr id="9" name="Group 709"/>
          <p:cNvGrpSpPr>
            <a:grpSpLocks/>
          </p:cNvGrpSpPr>
          <p:nvPr/>
        </p:nvGrpSpPr>
        <p:grpSpPr bwMode="auto">
          <a:xfrm>
            <a:off x="1143000" y="1563688"/>
            <a:ext cx="7524750" cy="4810125"/>
            <a:chOff x="727" y="992"/>
            <a:chExt cx="4740" cy="3030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811" y="1145"/>
              <a:ext cx="2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Jahre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344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778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213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647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081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515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3949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383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817" y="1130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202" y="1130"/>
              <a:ext cx="1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904" y="130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1297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0.971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731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0.966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165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0.962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2599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3034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0.952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35"/>
            <p:cNvSpPr>
              <a:spLocks noChangeArrowheads="1"/>
            </p:cNvSpPr>
            <p:nvPr/>
          </p:nvSpPr>
          <p:spPr bwMode="auto">
            <a:xfrm>
              <a:off x="3468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0.943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3902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4336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0.926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1" name="Rectangle 44"/>
            <p:cNvSpPr>
              <a:spLocks noChangeArrowheads="1"/>
            </p:cNvSpPr>
            <p:nvPr/>
          </p:nvSpPr>
          <p:spPr bwMode="auto">
            <a:xfrm>
              <a:off x="4770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Rectangle 47"/>
            <p:cNvSpPr>
              <a:spLocks noChangeArrowheads="1"/>
            </p:cNvSpPr>
            <p:nvPr/>
          </p:nvSpPr>
          <p:spPr bwMode="auto">
            <a:xfrm>
              <a:off x="5204" y="130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0.909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3" name="Rectangle 50"/>
            <p:cNvSpPr>
              <a:spLocks noChangeArrowheads="1"/>
            </p:cNvSpPr>
            <p:nvPr/>
          </p:nvSpPr>
          <p:spPr bwMode="auto">
            <a:xfrm>
              <a:off x="904" y="142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Rectangle 51"/>
            <p:cNvSpPr>
              <a:spLocks noChangeArrowheads="1"/>
            </p:cNvSpPr>
            <p:nvPr/>
          </p:nvSpPr>
          <p:spPr bwMode="auto">
            <a:xfrm>
              <a:off x="1297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1.913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5" name="Rectangle 54"/>
            <p:cNvSpPr>
              <a:spLocks noChangeArrowheads="1"/>
            </p:cNvSpPr>
            <p:nvPr/>
          </p:nvSpPr>
          <p:spPr bwMode="auto">
            <a:xfrm>
              <a:off x="1731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1.900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Rectangle 57"/>
            <p:cNvSpPr>
              <a:spLocks noChangeArrowheads="1"/>
            </p:cNvSpPr>
            <p:nvPr/>
          </p:nvSpPr>
          <p:spPr bwMode="auto">
            <a:xfrm>
              <a:off x="2165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1.886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7" name="Rectangle 60"/>
            <p:cNvSpPr>
              <a:spLocks noChangeArrowheads="1"/>
            </p:cNvSpPr>
            <p:nvPr/>
          </p:nvSpPr>
          <p:spPr bwMode="auto">
            <a:xfrm>
              <a:off x="2599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1.873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63"/>
            <p:cNvSpPr>
              <a:spLocks noChangeArrowheads="1"/>
            </p:cNvSpPr>
            <p:nvPr/>
          </p:nvSpPr>
          <p:spPr bwMode="auto">
            <a:xfrm>
              <a:off x="3034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1.859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Rectangle 66"/>
            <p:cNvSpPr>
              <a:spLocks noChangeArrowheads="1"/>
            </p:cNvSpPr>
            <p:nvPr/>
          </p:nvSpPr>
          <p:spPr bwMode="auto">
            <a:xfrm>
              <a:off x="3468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1.833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Rectangle 69"/>
            <p:cNvSpPr>
              <a:spLocks noChangeArrowheads="1"/>
            </p:cNvSpPr>
            <p:nvPr/>
          </p:nvSpPr>
          <p:spPr bwMode="auto">
            <a:xfrm>
              <a:off x="3902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1.808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1" name="Rectangle 72"/>
            <p:cNvSpPr>
              <a:spLocks noChangeArrowheads="1"/>
            </p:cNvSpPr>
            <p:nvPr/>
          </p:nvSpPr>
          <p:spPr bwMode="auto">
            <a:xfrm>
              <a:off x="4336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1.783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2" name="Rectangle 75"/>
            <p:cNvSpPr>
              <a:spLocks noChangeArrowheads="1"/>
            </p:cNvSpPr>
            <p:nvPr/>
          </p:nvSpPr>
          <p:spPr bwMode="auto">
            <a:xfrm>
              <a:off x="4770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1.759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3" name="Rectangle 78"/>
            <p:cNvSpPr>
              <a:spLocks noChangeArrowheads="1"/>
            </p:cNvSpPr>
            <p:nvPr/>
          </p:nvSpPr>
          <p:spPr bwMode="auto">
            <a:xfrm>
              <a:off x="5204" y="14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1.736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4" name="Rectangle 81"/>
            <p:cNvSpPr>
              <a:spLocks noChangeArrowheads="1"/>
            </p:cNvSpPr>
            <p:nvPr/>
          </p:nvSpPr>
          <p:spPr bwMode="auto">
            <a:xfrm>
              <a:off x="904" y="1544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5" name="Rectangle 82"/>
            <p:cNvSpPr>
              <a:spLocks noChangeArrowheads="1"/>
            </p:cNvSpPr>
            <p:nvPr/>
          </p:nvSpPr>
          <p:spPr bwMode="auto">
            <a:xfrm>
              <a:off x="1297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2.829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6" name="Rectangle 85"/>
            <p:cNvSpPr>
              <a:spLocks noChangeArrowheads="1"/>
            </p:cNvSpPr>
            <p:nvPr/>
          </p:nvSpPr>
          <p:spPr bwMode="auto">
            <a:xfrm>
              <a:off x="1731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2.802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7" name="Rectangle 88"/>
            <p:cNvSpPr>
              <a:spLocks noChangeArrowheads="1"/>
            </p:cNvSpPr>
            <p:nvPr/>
          </p:nvSpPr>
          <p:spPr bwMode="auto">
            <a:xfrm>
              <a:off x="2165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2.775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8" name="Rectangle 91"/>
            <p:cNvSpPr>
              <a:spLocks noChangeArrowheads="1"/>
            </p:cNvSpPr>
            <p:nvPr/>
          </p:nvSpPr>
          <p:spPr bwMode="auto">
            <a:xfrm>
              <a:off x="2599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2.749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9" name="Rectangle 94"/>
            <p:cNvSpPr>
              <a:spLocks noChangeArrowheads="1"/>
            </p:cNvSpPr>
            <p:nvPr/>
          </p:nvSpPr>
          <p:spPr bwMode="auto">
            <a:xfrm>
              <a:off x="3034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2.723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0" name="Rectangle 97"/>
            <p:cNvSpPr>
              <a:spLocks noChangeArrowheads="1"/>
            </p:cNvSpPr>
            <p:nvPr/>
          </p:nvSpPr>
          <p:spPr bwMode="auto">
            <a:xfrm>
              <a:off x="3468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2.673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1" name="Rectangle 100"/>
            <p:cNvSpPr>
              <a:spLocks noChangeArrowheads="1"/>
            </p:cNvSpPr>
            <p:nvPr/>
          </p:nvSpPr>
          <p:spPr bwMode="auto">
            <a:xfrm>
              <a:off x="3902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2.624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2" name="Rectangle 103"/>
            <p:cNvSpPr>
              <a:spLocks noChangeArrowheads="1"/>
            </p:cNvSpPr>
            <p:nvPr/>
          </p:nvSpPr>
          <p:spPr bwMode="auto">
            <a:xfrm>
              <a:off x="4336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2.577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" name="Rectangle 106"/>
            <p:cNvSpPr>
              <a:spLocks noChangeArrowheads="1"/>
            </p:cNvSpPr>
            <p:nvPr/>
          </p:nvSpPr>
          <p:spPr bwMode="auto">
            <a:xfrm>
              <a:off x="4770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2.531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4" name="Rectangle 109"/>
            <p:cNvSpPr>
              <a:spLocks noChangeArrowheads="1"/>
            </p:cNvSpPr>
            <p:nvPr/>
          </p:nvSpPr>
          <p:spPr bwMode="auto">
            <a:xfrm>
              <a:off x="5204" y="15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2.487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5" name="Rectangle 112"/>
            <p:cNvSpPr>
              <a:spLocks noChangeArrowheads="1"/>
            </p:cNvSpPr>
            <p:nvPr/>
          </p:nvSpPr>
          <p:spPr bwMode="auto">
            <a:xfrm>
              <a:off x="904" y="1662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6" name="Rectangle 113"/>
            <p:cNvSpPr>
              <a:spLocks noChangeArrowheads="1"/>
            </p:cNvSpPr>
            <p:nvPr/>
          </p:nvSpPr>
          <p:spPr bwMode="auto">
            <a:xfrm>
              <a:off x="1297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3.717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7" name="Rectangle 116"/>
            <p:cNvSpPr>
              <a:spLocks noChangeArrowheads="1"/>
            </p:cNvSpPr>
            <p:nvPr/>
          </p:nvSpPr>
          <p:spPr bwMode="auto">
            <a:xfrm>
              <a:off x="1731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3.673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8" name="Rectangle 119"/>
            <p:cNvSpPr>
              <a:spLocks noChangeArrowheads="1"/>
            </p:cNvSpPr>
            <p:nvPr/>
          </p:nvSpPr>
          <p:spPr bwMode="auto">
            <a:xfrm>
              <a:off x="2165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3.630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9" name="Rectangle 122"/>
            <p:cNvSpPr>
              <a:spLocks noChangeArrowheads="1"/>
            </p:cNvSpPr>
            <p:nvPr/>
          </p:nvSpPr>
          <p:spPr bwMode="auto">
            <a:xfrm>
              <a:off x="2599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3.588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0" name="Rectangle 125"/>
            <p:cNvSpPr>
              <a:spLocks noChangeArrowheads="1"/>
            </p:cNvSpPr>
            <p:nvPr/>
          </p:nvSpPr>
          <p:spPr bwMode="auto">
            <a:xfrm>
              <a:off x="3034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3.546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1" name="Rectangle 128"/>
            <p:cNvSpPr>
              <a:spLocks noChangeArrowheads="1"/>
            </p:cNvSpPr>
            <p:nvPr/>
          </p:nvSpPr>
          <p:spPr bwMode="auto">
            <a:xfrm>
              <a:off x="3468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3.465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2" name="Rectangle 131"/>
            <p:cNvSpPr>
              <a:spLocks noChangeArrowheads="1"/>
            </p:cNvSpPr>
            <p:nvPr/>
          </p:nvSpPr>
          <p:spPr bwMode="auto">
            <a:xfrm>
              <a:off x="3902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3.387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3" name="Rectangle 134"/>
            <p:cNvSpPr>
              <a:spLocks noChangeArrowheads="1"/>
            </p:cNvSpPr>
            <p:nvPr/>
          </p:nvSpPr>
          <p:spPr bwMode="auto">
            <a:xfrm>
              <a:off x="4336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3.312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4" name="Rectangle 137"/>
            <p:cNvSpPr>
              <a:spLocks noChangeArrowheads="1"/>
            </p:cNvSpPr>
            <p:nvPr/>
          </p:nvSpPr>
          <p:spPr bwMode="auto">
            <a:xfrm>
              <a:off x="4770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3.240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5" name="Rectangle 140"/>
            <p:cNvSpPr>
              <a:spLocks noChangeArrowheads="1"/>
            </p:cNvSpPr>
            <p:nvPr/>
          </p:nvSpPr>
          <p:spPr bwMode="auto">
            <a:xfrm>
              <a:off x="5204" y="16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3.170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6" name="Rectangle 143"/>
            <p:cNvSpPr>
              <a:spLocks noChangeArrowheads="1"/>
            </p:cNvSpPr>
            <p:nvPr/>
          </p:nvSpPr>
          <p:spPr bwMode="auto">
            <a:xfrm>
              <a:off x="904" y="1780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1297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4.580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8" name="Rectangle 147"/>
            <p:cNvSpPr>
              <a:spLocks noChangeArrowheads="1"/>
            </p:cNvSpPr>
            <p:nvPr/>
          </p:nvSpPr>
          <p:spPr bwMode="auto">
            <a:xfrm>
              <a:off x="1731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4.515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9" name="Rectangle 150"/>
            <p:cNvSpPr>
              <a:spLocks noChangeArrowheads="1"/>
            </p:cNvSpPr>
            <p:nvPr/>
          </p:nvSpPr>
          <p:spPr bwMode="auto">
            <a:xfrm>
              <a:off x="2165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4.452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0" name="Rectangle 153"/>
            <p:cNvSpPr>
              <a:spLocks noChangeArrowheads="1"/>
            </p:cNvSpPr>
            <p:nvPr/>
          </p:nvSpPr>
          <p:spPr bwMode="auto">
            <a:xfrm>
              <a:off x="2599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4.390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1" name="Rectangle 156"/>
            <p:cNvSpPr>
              <a:spLocks noChangeArrowheads="1"/>
            </p:cNvSpPr>
            <p:nvPr/>
          </p:nvSpPr>
          <p:spPr bwMode="auto">
            <a:xfrm>
              <a:off x="3034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4.329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2" name="Rectangle 159"/>
            <p:cNvSpPr>
              <a:spLocks noChangeArrowheads="1"/>
            </p:cNvSpPr>
            <p:nvPr/>
          </p:nvSpPr>
          <p:spPr bwMode="auto">
            <a:xfrm>
              <a:off x="3468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4.212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3" name="Rectangle 162"/>
            <p:cNvSpPr>
              <a:spLocks noChangeArrowheads="1"/>
            </p:cNvSpPr>
            <p:nvPr/>
          </p:nvSpPr>
          <p:spPr bwMode="auto">
            <a:xfrm>
              <a:off x="3902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4.100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4" name="Rectangle 165"/>
            <p:cNvSpPr>
              <a:spLocks noChangeArrowheads="1"/>
            </p:cNvSpPr>
            <p:nvPr/>
          </p:nvSpPr>
          <p:spPr bwMode="auto">
            <a:xfrm>
              <a:off x="4336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3.993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5" name="Rectangle 168"/>
            <p:cNvSpPr>
              <a:spLocks noChangeArrowheads="1"/>
            </p:cNvSpPr>
            <p:nvPr/>
          </p:nvSpPr>
          <p:spPr bwMode="auto">
            <a:xfrm>
              <a:off x="4770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3.890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6" name="Rectangle 171"/>
            <p:cNvSpPr>
              <a:spLocks noChangeArrowheads="1"/>
            </p:cNvSpPr>
            <p:nvPr/>
          </p:nvSpPr>
          <p:spPr bwMode="auto">
            <a:xfrm>
              <a:off x="5204" y="17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3.791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7" name="Rectangle 174"/>
            <p:cNvSpPr>
              <a:spLocks noChangeArrowheads="1"/>
            </p:cNvSpPr>
            <p:nvPr/>
          </p:nvSpPr>
          <p:spPr bwMode="auto">
            <a:xfrm>
              <a:off x="904" y="1943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8" name="Rectangle 175"/>
            <p:cNvSpPr>
              <a:spLocks noChangeArrowheads="1"/>
            </p:cNvSpPr>
            <p:nvPr/>
          </p:nvSpPr>
          <p:spPr bwMode="auto">
            <a:xfrm>
              <a:off x="1297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5.417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9" name="Rectangle 178"/>
            <p:cNvSpPr>
              <a:spLocks noChangeArrowheads="1"/>
            </p:cNvSpPr>
            <p:nvPr/>
          </p:nvSpPr>
          <p:spPr bwMode="auto">
            <a:xfrm>
              <a:off x="1731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5.329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0" name="Rectangle 181"/>
            <p:cNvSpPr>
              <a:spLocks noChangeArrowheads="1"/>
            </p:cNvSpPr>
            <p:nvPr/>
          </p:nvSpPr>
          <p:spPr bwMode="auto">
            <a:xfrm>
              <a:off x="2165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5.242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1" name="Rectangle 184"/>
            <p:cNvSpPr>
              <a:spLocks noChangeArrowheads="1"/>
            </p:cNvSpPr>
            <p:nvPr/>
          </p:nvSpPr>
          <p:spPr bwMode="auto">
            <a:xfrm>
              <a:off x="2599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5.158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2" name="Rectangle 187"/>
            <p:cNvSpPr>
              <a:spLocks noChangeArrowheads="1"/>
            </p:cNvSpPr>
            <p:nvPr/>
          </p:nvSpPr>
          <p:spPr bwMode="auto">
            <a:xfrm>
              <a:off x="3034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5.076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3" name="Rectangle 190"/>
            <p:cNvSpPr>
              <a:spLocks noChangeArrowheads="1"/>
            </p:cNvSpPr>
            <p:nvPr/>
          </p:nvSpPr>
          <p:spPr bwMode="auto">
            <a:xfrm>
              <a:off x="3468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4.917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4" name="Rectangle 193"/>
            <p:cNvSpPr>
              <a:spLocks noChangeArrowheads="1"/>
            </p:cNvSpPr>
            <p:nvPr/>
          </p:nvSpPr>
          <p:spPr bwMode="auto">
            <a:xfrm>
              <a:off x="3902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4.767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5" name="Rectangle 196"/>
            <p:cNvSpPr>
              <a:spLocks noChangeArrowheads="1"/>
            </p:cNvSpPr>
            <p:nvPr/>
          </p:nvSpPr>
          <p:spPr bwMode="auto">
            <a:xfrm>
              <a:off x="4336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4.623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6" name="Rectangle 199"/>
            <p:cNvSpPr>
              <a:spLocks noChangeArrowheads="1"/>
            </p:cNvSpPr>
            <p:nvPr/>
          </p:nvSpPr>
          <p:spPr bwMode="auto">
            <a:xfrm>
              <a:off x="4770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4.486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7" name="Rectangle 202"/>
            <p:cNvSpPr>
              <a:spLocks noChangeArrowheads="1"/>
            </p:cNvSpPr>
            <p:nvPr/>
          </p:nvSpPr>
          <p:spPr bwMode="auto">
            <a:xfrm>
              <a:off x="5204" y="194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4.355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8" name="Rectangle 205"/>
            <p:cNvSpPr>
              <a:spLocks noChangeArrowheads="1"/>
            </p:cNvSpPr>
            <p:nvPr/>
          </p:nvSpPr>
          <p:spPr bwMode="auto">
            <a:xfrm>
              <a:off x="904" y="2061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9" name="Rectangle 206"/>
            <p:cNvSpPr>
              <a:spLocks noChangeArrowheads="1"/>
            </p:cNvSpPr>
            <p:nvPr/>
          </p:nvSpPr>
          <p:spPr bwMode="auto">
            <a:xfrm>
              <a:off x="1297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6.230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0" name="Rectangle 210"/>
            <p:cNvSpPr>
              <a:spLocks noChangeArrowheads="1"/>
            </p:cNvSpPr>
            <p:nvPr/>
          </p:nvSpPr>
          <p:spPr bwMode="auto">
            <a:xfrm>
              <a:off x="1731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6.115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1" name="Rectangle 213"/>
            <p:cNvSpPr>
              <a:spLocks noChangeArrowheads="1"/>
            </p:cNvSpPr>
            <p:nvPr/>
          </p:nvSpPr>
          <p:spPr bwMode="auto">
            <a:xfrm>
              <a:off x="2165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6.002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2" name="Rectangle 216"/>
            <p:cNvSpPr>
              <a:spLocks noChangeArrowheads="1"/>
            </p:cNvSpPr>
            <p:nvPr/>
          </p:nvSpPr>
          <p:spPr bwMode="auto">
            <a:xfrm>
              <a:off x="2599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5.893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3" name="Rectangle 219"/>
            <p:cNvSpPr>
              <a:spLocks noChangeArrowheads="1"/>
            </p:cNvSpPr>
            <p:nvPr/>
          </p:nvSpPr>
          <p:spPr bwMode="auto">
            <a:xfrm>
              <a:off x="3034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5.786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4" name="Rectangle 222"/>
            <p:cNvSpPr>
              <a:spLocks noChangeArrowheads="1"/>
            </p:cNvSpPr>
            <p:nvPr/>
          </p:nvSpPr>
          <p:spPr bwMode="auto">
            <a:xfrm>
              <a:off x="3468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5.582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5" name="Rectangle 225"/>
            <p:cNvSpPr>
              <a:spLocks noChangeArrowheads="1"/>
            </p:cNvSpPr>
            <p:nvPr/>
          </p:nvSpPr>
          <p:spPr bwMode="auto">
            <a:xfrm>
              <a:off x="3902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5.389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6" name="Rectangle 228"/>
            <p:cNvSpPr>
              <a:spLocks noChangeArrowheads="1"/>
            </p:cNvSpPr>
            <p:nvPr/>
          </p:nvSpPr>
          <p:spPr bwMode="auto">
            <a:xfrm>
              <a:off x="4336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5.206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7" name="Rectangle 231"/>
            <p:cNvSpPr>
              <a:spLocks noChangeArrowheads="1"/>
            </p:cNvSpPr>
            <p:nvPr/>
          </p:nvSpPr>
          <p:spPr bwMode="auto">
            <a:xfrm>
              <a:off x="4770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5.033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8" name="Rectangle 234"/>
            <p:cNvSpPr>
              <a:spLocks noChangeArrowheads="1"/>
            </p:cNvSpPr>
            <p:nvPr/>
          </p:nvSpPr>
          <p:spPr bwMode="auto">
            <a:xfrm>
              <a:off x="5204" y="206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4.868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9" name="Rectangle 237"/>
            <p:cNvSpPr>
              <a:spLocks noChangeArrowheads="1"/>
            </p:cNvSpPr>
            <p:nvPr/>
          </p:nvSpPr>
          <p:spPr bwMode="auto">
            <a:xfrm>
              <a:off x="904" y="2179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0" name="Rectangle 238"/>
            <p:cNvSpPr>
              <a:spLocks noChangeArrowheads="1"/>
            </p:cNvSpPr>
            <p:nvPr/>
          </p:nvSpPr>
          <p:spPr bwMode="auto">
            <a:xfrm>
              <a:off x="1297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7.020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1" name="Rectangle 241"/>
            <p:cNvSpPr>
              <a:spLocks noChangeArrowheads="1"/>
            </p:cNvSpPr>
            <p:nvPr/>
          </p:nvSpPr>
          <p:spPr bwMode="auto">
            <a:xfrm>
              <a:off x="1731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6.874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2" name="Rectangle 244"/>
            <p:cNvSpPr>
              <a:spLocks noChangeArrowheads="1"/>
            </p:cNvSpPr>
            <p:nvPr/>
          </p:nvSpPr>
          <p:spPr bwMode="auto">
            <a:xfrm>
              <a:off x="2165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6.733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3" name="Rectangle 247"/>
            <p:cNvSpPr>
              <a:spLocks noChangeArrowheads="1"/>
            </p:cNvSpPr>
            <p:nvPr/>
          </p:nvSpPr>
          <p:spPr bwMode="auto">
            <a:xfrm>
              <a:off x="2599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6.596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4" name="Rectangle 250"/>
            <p:cNvSpPr>
              <a:spLocks noChangeArrowheads="1"/>
            </p:cNvSpPr>
            <p:nvPr/>
          </p:nvSpPr>
          <p:spPr bwMode="auto">
            <a:xfrm>
              <a:off x="3034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6.463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5" name="Rectangle 253"/>
            <p:cNvSpPr>
              <a:spLocks noChangeArrowheads="1"/>
            </p:cNvSpPr>
            <p:nvPr/>
          </p:nvSpPr>
          <p:spPr bwMode="auto">
            <a:xfrm>
              <a:off x="3468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6.210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6" name="Rectangle 256"/>
            <p:cNvSpPr>
              <a:spLocks noChangeArrowheads="1"/>
            </p:cNvSpPr>
            <p:nvPr/>
          </p:nvSpPr>
          <p:spPr bwMode="auto">
            <a:xfrm>
              <a:off x="3902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5.971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7" name="Rectangle 259"/>
            <p:cNvSpPr>
              <a:spLocks noChangeArrowheads="1"/>
            </p:cNvSpPr>
            <p:nvPr/>
          </p:nvSpPr>
          <p:spPr bwMode="auto">
            <a:xfrm>
              <a:off x="4336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5.747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8" name="Rectangle 262"/>
            <p:cNvSpPr>
              <a:spLocks noChangeArrowheads="1"/>
            </p:cNvSpPr>
            <p:nvPr/>
          </p:nvSpPr>
          <p:spPr bwMode="auto">
            <a:xfrm>
              <a:off x="4770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5.535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9" name="Rectangle 265"/>
            <p:cNvSpPr>
              <a:spLocks noChangeArrowheads="1"/>
            </p:cNvSpPr>
            <p:nvPr/>
          </p:nvSpPr>
          <p:spPr bwMode="auto">
            <a:xfrm>
              <a:off x="5204" y="217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5.335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0" name="Rectangle 268"/>
            <p:cNvSpPr>
              <a:spLocks noChangeArrowheads="1"/>
            </p:cNvSpPr>
            <p:nvPr/>
          </p:nvSpPr>
          <p:spPr bwMode="auto">
            <a:xfrm>
              <a:off x="904" y="2297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1" name="Rectangle 269"/>
            <p:cNvSpPr>
              <a:spLocks noChangeArrowheads="1"/>
            </p:cNvSpPr>
            <p:nvPr/>
          </p:nvSpPr>
          <p:spPr bwMode="auto">
            <a:xfrm>
              <a:off x="1297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7.786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2" name="Rectangle 272"/>
            <p:cNvSpPr>
              <a:spLocks noChangeArrowheads="1"/>
            </p:cNvSpPr>
            <p:nvPr/>
          </p:nvSpPr>
          <p:spPr bwMode="auto">
            <a:xfrm>
              <a:off x="1731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7.608</a:t>
              </a:r>
              <a:endParaRPr lang="de-DE" alt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3" name="Rectangle 275"/>
            <p:cNvSpPr>
              <a:spLocks noChangeArrowheads="1"/>
            </p:cNvSpPr>
            <p:nvPr/>
          </p:nvSpPr>
          <p:spPr bwMode="auto">
            <a:xfrm>
              <a:off x="2165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7.435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4" name="Rectangle 278"/>
            <p:cNvSpPr>
              <a:spLocks noChangeArrowheads="1"/>
            </p:cNvSpPr>
            <p:nvPr/>
          </p:nvSpPr>
          <p:spPr bwMode="auto">
            <a:xfrm>
              <a:off x="2599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7.269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5" name="Rectangle 281"/>
            <p:cNvSpPr>
              <a:spLocks noChangeArrowheads="1"/>
            </p:cNvSpPr>
            <p:nvPr/>
          </p:nvSpPr>
          <p:spPr bwMode="auto">
            <a:xfrm>
              <a:off x="3034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7.108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6" name="Rectangle 284"/>
            <p:cNvSpPr>
              <a:spLocks noChangeArrowheads="1"/>
            </p:cNvSpPr>
            <p:nvPr/>
          </p:nvSpPr>
          <p:spPr bwMode="auto">
            <a:xfrm>
              <a:off x="3468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6.802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7" name="Rectangle 287"/>
            <p:cNvSpPr>
              <a:spLocks noChangeArrowheads="1"/>
            </p:cNvSpPr>
            <p:nvPr/>
          </p:nvSpPr>
          <p:spPr bwMode="auto">
            <a:xfrm>
              <a:off x="3902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6.515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8" name="Rectangle 290"/>
            <p:cNvSpPr>
              <a:spLocks noChangeArrowheads="1"/>
            </p:cNvSpPr>
            <p:nvPr/>
          </p:nvSpPr>
          <p:spPr bwMode="auto">
            <a:xfrm>
              <a:off x="4336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6.247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9" name="Rectangle 293"/>
            <p:cNvSpPr>
              <a:spLocks noChangeArrowheads="1"/>
            </p:cNvSpPr>
            <p:nvPr/>
          </p:nvSpPr>
          <p:spPr bwMode="auto">
            <a:xfrm>
              <a:off x="4770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5.995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0" name="Rectangle 296"/>
            <p:cNvSpPr>
              <a:spLocks noChangeArrowheads="1"/>
            </p:cNvSpPr>
            <p:nvPr/>
          </p:nvSpPr>
          <p:spPr bwMode="auto">
            <a:xfrm>
              <a:off x="5204" y="229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5.759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1" name="Rectangle 299"/>
            <p:cNvSpPr>
              <a:spLocks noChangeArrowheads="1"/>
            </p:cNvSpPr>
            <p:nvPr/>
          </p:nvSpPr>
          <p:spPr bwMode="auto">
            <a:xfrm>
              <a:off x="880" y="2415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2" name="Rectangle 300"/>
            <p:cNvSpPr>
              <a:spLocks noChangeArrowheads="1"/>
            </p:cNvSpPr>
            <p:nvPr/>
          </p:nvSpPr>
          <p:spPr bwMode="auto">
            <a:xfrm>
              <a:off x="1297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8.530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3" name="Rectangle 303"/>
            <p:cNvSpPr>
              <a:spLocks noChangeArrowheads="1"/>
            </p:cNvSpPr>
            <p:nvPr/>
          </p:nvSpPr>
          <p:spPr bwMode="auto">
            <a:xfrm>
              <a:off x="1731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8.317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4" name="Rectangle 306"/>
            <p:cNvSpPr>
              <a:spLocks noChangeArrowheads="1"/>
            </p:cNvSpPr>
            <p:nvPr/>
          </p:nvSpPr>
          <p:spPr bwMode="auto">
            <a:xfrm>
              <a:off x="2165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8.111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5" name="Rectangle 309"/>
            <p:cNvSpPr>
              <a:spLocks noChangeArrowheads="1"/>
            </p:cNvSpPr>
            <p:nvPr/>
          </p:nvSpPr>
          <p:spPr bwMode="auto">
            <a:xfrm>
              <a:off x="2599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7.913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6" name="Rectangle 312"/>
            <p:cNvSpPr>
              <a:spLocks noChangeArrowheads="1"/>
            </p:cNvSpPr>
            <p:nvPr/>
          </p:nvSpPr>
          <p:spPr bwMode="auto">
            <a:xfrm>
              <a:off x="3034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7.722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7" name="Rectangle 315"/>
            <p:cNvSpPr>
              <a:spLocks noChangeArrowheads="1"/>
            </p:cNvSpPr>
            <p:nvPr/>
          </p:nvSpPr>
          <p:spPr bwMode="auto">
            <a:xfrm>
              <a:off x="3468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7.360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8" name="Rectangle 318"/>
            <p:cNvSpPr>
              <a:spLocks noChangeArrowheads="1"/>
            </p:cNvSpPr>
            <p:nvPr/>
          </p:nvSpPr>
          <p:spPr bwMode="auto">
            <a:xfrm>
              <a:off x="3902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7.024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9" name="Rectangle 321"/>
            <p:cNvSpPr>
              <a:spLocks noChangeArrowheads="1"/>
            </p:cNvSpPr>
            <p:nvPr/>
          </p:nvSpPr>
          <p:spPr bwMode="auto">
            <a:xfrm>
              <a:off x="4336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6.710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0" name="Rectangle 324"/>
            <p:cNvSpPr>
              <a:spLocks noChangeArrowheads="1"/>
            </p:cNvSpPr>
            <p:nvPr/>
          </p:nvSpPr>
          <p:spPr bwMode="auto">
            <a:xfrm>
              <a:off x="4770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6.418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1" name="Rectangle 327"/>
            <p:cNvSpPr>
              <a:spLocks noChangeArrowheads="1"/>
            </p:cNvSpPr>
            <p:nvPr/>
          </p:nvSpPr>
          <p:spPr bwMode="auto">
            <a:xfrm>
              <a:off x="5204" y="241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6.145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2" name="Rectangle 330"/>
            <p:cNvSpPr>
              <a:spLocks noChangeArrowheads="1"/>
            </p:cNvSpPr>
            <p:nvPr/>
          </p:nvSpPr>
          <p:spPr bwMode="auto">
            <a:xfrm>
              <a:off x="880" y="2578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3" name="Rectangle 331"/>
            <p:cNvSpPr>
              <a:spLocks noChangeArrowheads="1"/>
            </p:cNvSpPr>
            <p:nvPr/>
          </p:nvSpPr>
          <p:spPr bwMode="auto">
            <a:xfrm>
              <a:off x="1297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9.253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4" name="Rectangle 334"/>
            <p:cNvSpPr>
              <a:spLocks noChangeArrowheads="1"/>
            </p:cNvSpPr>
            <p:nvPr/>
          </p:nvSpPr>
          <p:spPr bwMode="auto">
            <a:xfrm>
              <a:off x="1731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9.002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5" name="Rectangle 337"/>
            <p:cNvSpPr>
              <a:spLocks noChangeArrowheads="1"/>
            </p:cNvSpPr>
            <p:nvPr/>
          </p:nvSpPr>
          <p:spPr bwMode="auto">
            <a:xfrm>
              <a:off x="2165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8.760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6" name="Rectangle 340"/>
            <p:cNvSpPr>
              <a:spLocks noChangeArrowheads="1"/>
            </p:cNvSpPr>
            <p:nvPr/>
          </p:nvSpPr>
          <p:spPr bwMode="auto">
            <a:xfrm>
              <a:off x="2599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8.529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7" name="Rectangle 343"/>
            <p:cNvSpPr>
              <a:spLocks noChangeArrowheads="1"/>
            </p:cNvSpPr>
            <p:nvPr/>
          </p:nvSpPr>
          <p:spPr bwMode="auto">
            <a:xfrm>
              <a:off x="3034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8.306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8" name="Rectangle 346"/>
            <p:cNvSpPr>
              <a:spLocks noChangeArrowheads="1"/>
            </p:cNvSpPr>
            <p:nvPr/>
          </p:nvSpPr>
          <p:spPr bwMode="auto">
            <a:xfrm>
              <a:off x="3468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7.887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9" name="Rectangle 349"/>
            <p:cNvSpPr>
              <a:spLocks noChangeArrowheads="1"/>
            </p:cNvSpPr>
            <p:nvPr/>
          </p:nvSpPr>
          <p:spPr bwMode="auto">
            <a:xfrm>
              <a:off x="3902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7.499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0" name="Rectangle 352"/>
            <p:cNvSpPr>
              <a:spLocks noChangeArrowheads="1"/>
            </p:cNvSpPr>
            <p:nvPr/>
          </p:nvSpPr>
          <p:spPr bwMode="auto">
            <a:xfrm>
              <a:off x="4336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7.139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1" name="Rectangle 355"/>
            <p:cNvSpPr>
              <a:spLocks noChangeArrowheads="1"/>
            </p:cNvSpPr>
            <p:nvPr/>
          </p:nvSpPr>
          <p:spPr bwMode="auto">
            <a:xfrm>
              <a:off x="4770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6.805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2" name="Rectangle 358"/>
            <p:cNvSpPr>
              <a:spLocks noChangeArrowheads="1"/>
            </p:cNvSpPr>
            <p:nvPr/>
          </p:nvSpPr>
          <p:spPr bwMode="auto">
            <a:xfrm>
              <a:off x="5204" y="257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6.495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3" name="Rectangle 361"/>
            <p:cNvSpPr>
              <a:spLocks noChangeArrowheads="1"/>
            </p:cNvSpPr>
            <p:nvPr/>
          </p:nvSpPr>
          <p:spPr bwMode="auto">
            <a:xfrm>
              <a:off x="880" y="269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4" name="Rectangle 362"/>
            <p:cNvSpPr>
              <a:spLocks noChangeArrowheads="1"/>
            </p:cNvSpPr>
            <p:nvPr/>
          </p:nvSpPr>
          <p:spPr bwMode="auto">
            <a:xfrm>
              <a:off x="1297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9.954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5" name="Rectangle 365"/>
            <p:cNvSpPr>
              <a:spLocks noChangeArrowheads="1"/>
            </p:cNvSpPr>
            <p:nvPr/>
          </p:nvSpPr>
          <p:spPr bwMode="auto">
            <a:xfrm>
              <a:off x="1731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9.663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368"/>
            <p:cNvSpPr>
              <a:spLocks noChangeArrowheads="1"/>
            </p:cNvSpPr>
            <p:nvPr/>
          </p:nvSpPr>
          <p:spPr bwMode="auto">
            <a:xfrm>
              <a:off x="2165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9.385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371"/>
            <p:cNvSpPr>
              <a:spLocks noChangeArrowheads="1"/>
            </p:cNvSpPr>
            <p:nvPr/>
          </p:nvSpPr>
          <p:spPr bwMode="auto">
            <a:xfrm>
              <a:off x="2599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9.119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374"/>
            <p:cNvSpPr>
              <a:spLocks noChangeArrowheads="1"/>
            </p:cNvSpPr>
            <p:nvPr/>
          </p:nvSpPr>
          <p:spPr bwMode="auto">
            <a:xfrm>
              <a:off x="3034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8.863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377"/>
            <p:cNvSpPr>
              <a:spLocks noChangeArrowheads="1"/>
            </p:cNvSpPr>
            <p:nvPr/>
          </p:nvSpPr>
          <p:spPr bwMode="auto">
            <a:xfrm>
              <a:off x="3468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8.384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380"/>
            <p:cNvSpPr>
              <a:spLocks noChangeArrowheads="1"/>
            </p:cNvSpPr>
            <p:nvPr/>
          </p:nvSpPr>
          <p:spPr bwMode="auto">
            <a:xfrm>
              <a:off x="3902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7.943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383"/>
            <p:cNvSpPr>
              <a:spLocks noChangeArrowheads="1"/>
            </p:cNvSpPr>
            <p:nvPr/>
          </p:nvSpPr>
          <p:spPr bwMode="auto">
            <a:xfrm>
              <a:off x="4336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7.536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386"/>
            <p:cNvSpPr>
              <a:spLocks noChangeArrowheads="1"/>
            </p:cNvSpPr>
            <p:nvPr/>
          </p:nvSpPr>
          <p:spPr bwMode="auto">
            <a:xfrm>
              <a:off x="4770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7.161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389"/>
            <p:cNvSpPr>
              <a:spLocks noChangeArrowheads="1"/>
            </p:cNvSpPr>
            <p:nvPr/>
          </p:nvSpPr>
          <p:spPr bwMode="auto">
            <a:xfrm>
              <a:off x="5204" y="26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6.814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392"/>
            <p:cNvSpPr>
              <a:spLocks noChangeArrowheads="1"/>
            </p:cNvSpPr>
            <p:nvPr/>
          </p:nvSpPr>
          <p:spPr bwMode="auto">
            <a:xfrm>
              <a:off x="880" y="2814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393"/>
            <p:cNvSpPr>
              <a:spLocks noChangeArrowheads="1"/>
            </p:cNvSpPr>
            <p:nvPr/>
          </p:nvSpPr>
          <p:spPr bwMode="auto">
            <a:xfrm>
              <a:off x="1248" y="281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10.635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396"/>
            <p:cNvSpPr>
              <a:spLocks noChangeArrowheads="1"/>
            </p:cNvSpPr>
            <p:nvPr/>
          </p:nvSpPr>
          <p:spPr bwMode="auto">
            <a:xfrm>
              <a:off x="1682" y="281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10.303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399"/>
            <p:cNvSpPr>
              <a:spLocks noChangeArrowheads="1"/>
            </p:cNvSpPr>
            <p:nvPr/>
          </p:nvSpPr>
          <p:spPr bwMode="auto">
            <a:xfrm>
              <a:off x="2165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9.986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402"/>
            <p:cNvSpPr>
              <a:spLocks noChangeArrowheads="1"/>
            </p:cNvSpPr>
            <p:nvPr/>
          </p:nvSpPr>
          <p:spPr bwMode="auto">
            <a:xfrm>
              <a:off x="2599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9.683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405"/>
            <p:cNvSpPr>
              <a:spLocks noChangeArrowheads="1"/>
            </p:cNvSpPr>
            <p:nvPr/>
          </p:nvSpPr>
          <p:spPr bwMode="auto">
            <a:xfrm>
              <a:off x="3034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9.394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408"/>
            <p:cNvSpPr>
              <a:spLocks noChangeArrowheads="1"/>
            </p:cNvSpPr>
            <p:nvPr/>
          </p:nvSpPr>
          <p:spPr bwMode="auto">
            <a:xfrm>
              <a:off x="3468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8.853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412"/>
            <p:cNvSpPr>
              <a:spLocks noChangeArrowheads="1"/>
            </p:cNvSpPr>
            <p:nvPr/>
          </p:nvSpPr>
          <p:spPr bwMode="auto">
            <a:xfrm>
              <a:off x="3902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8.358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415"/>
            <p:cNvSpPr>
              <a:spLocks noChangeArrowheads="1"/>
            </p:cNvSpPr>
            <p:nvPr/>
          </p:nvSpPr>
          <p:spPr bwMode="auto">
            <a:xfrm>
              <a:off x="4336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7.904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418"/>
            <p:cNvSpPr>
              <a:spLocks noChangeArrowheads="1"/>
            </p:cNvSpPr>
            <p:nvPr/>
          </p:nvSpPr>
          <p:spPr bwMode="auto">
            <a:xfrm>
              <a:off x="4770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7.487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421"/>
            <p:cNvSpPr>
              <a:spLocks noChangeArrowheads="1"/>
            </p:cNvSpPr>
            <p:nvPr/>
          </p:nvSpPr>
          <p:spPr bwMode="auto">
            <a:xfrm>
              <a:off x="5204" y="28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7.103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424"/>
            <p:cNvSpPr>
              <a:spLocks noChangeArrowheads="1"/>
            </p:cNvSpPr>
            <p:nvPr/>
          </p:nvSpPr>
          <p:spPr bwMode="auto">
            <a:xfrm>
              <a:off x="880" y="293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425"/>
            <p:cNvSpPr>
              <a:spLocks noChangeArrowheads="1"/>
            </p:cNvSpPr>
            <p:nvPr/>
          </p:nvSpPr>
          <p:spPr bwMode="auto">
            <a:xfrm>
              <a:off x="1248" y="293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11.296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428"/>
            <p:cNvSpPr>
              <a:spLocks noChangeArrowheads="1"/>
            </p:cNvSpPr>
            <p:nvPr/>
          </p:nvSpPr>
          <p:spPr bwMode="auto">
            <a:xfrm>
              <a:off x="1682" y="293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10.921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431"/>
            <p:cNvSpPr>
              <a:spLocks noChangeArrowheads="1"/>
            </p:cNvSpPr>
            <p:nvPr/>
          </p:nvSpPr>
          <p:spPr bwMode="auto">
            <a:xfrm>
              <a:off x="2116" y="293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10.563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434"/>
            <p:cNvSpPr>
              <a:spLocks noChangeArrowheads="1"/>
            </p:cNvSpPr>
            <p:nvPr/>
          </p:nvSpPr>
          <p:spPr bwMode="auto">
            <a:xfrm>
              <a:off x="2550" y="293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10.223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0" name="Rectangle 437"/>
            <p:cNvSpPr>
              <a:spLocks noChangeArrowheads="1"/>
            </p:cNvSpPr>
            <p:nvPr/>
          </p:nvSpPr>
          <p:spPr bwMode="auto">
            <a:xfrm>
              <a:off x="3034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9.899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1" name="Rectangle 440"/>
            <p:cNvSpPr>
              <a:spLocks noChangeArrowheads="1"/>
            </p:cNvSpPr>
            <p:nvPr/>
          </p:nvSpPr>
          <p:spPr bwMode="auto">
            <a:xfrm>
              <a:off x="3468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9.295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2" name="Rectangle 443"/>
            <p:cNvSpPr>
              <a:spLocks noChangeArrowheads="1"/>
            </p:cNvSpPr>
            <p:nvPr/>
          </p:nvSpPr>
          <p:spPr bwMode="auto">
            <a:xfrm>
              <a:off x="3902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8.745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3" name="Rectangle 446"/>
            <p:cNvSpPr>
              <a:spLocks noChangeArrowheads="1"/>
            </p:cNvSpPr>
            <p:nvPr/>
          </p:nvSpPr>
          <p:spPr bwMode="auto">
            <a:xfrm>
              <a:off x="4336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8.244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4" name="Rectangle 449"/>
            <p:cNvSpPr>
              <a:spLocks noChangeArrowheads="1"/>
            </p:cNvSpPr>
            <p:nvPr/>
          </p:nvSpPr>
          <p:spPr bwMode="auto">
            <a:xfrm>
              <a:off x="4770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7.786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5" name="Rectangle 452"/>
            <p:cNvSpPr>
              <a:spLocks noChangeArrowheads="1"/>
            </p:cNvSpPr>
            <p:nvPr/>
          </p:nvSpPr>
          <p:spPr bwMode="auto">
            <a:xfrm>
              <a:off x="5204" y="29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7.367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6" name="Rectangle 455"/>
            <p:cNvSpPr>
              <a:spLocks noChangeArrowheads="1"/>
            </p:cNvSpPr>
            <p:nvPr/>
          </p:nvSpPr>
          <p:spPr bwMode="auto">
            <a:xfrm>
              <a:off x="880" y="3050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7" name="Rectangle 456"/>
            <p:cNvSpPr>
              <a:spLocks noChangeArrowheads="1"/>
            </p:cNvSpPr>
            <p:nvPr/>
          </p:nvSpPr>
          <p:spPr bwMode="auto">
            <a:xfrm>
              <a:off x="1248" y="305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11.938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8" name="Rectangle 459"/>
            <p:cNvSpPr>
              <a:spLocks noChangeArrowheads="1"/>
            </p:cNvSpPr>
            <p:nvPr/>
          </p:nvSpPr>
          <p:spPr bwMode="auto">
            <a:xfrm>
              <a:off x="1682" y="305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11.517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9" name="Rectangle 462"/>
            <p:cNvSpPr>
              <a:spLocks noChangeArrowheads="1"/>
            </p:cNvSpPr>
            <p:nvPr/>
          </p:nvSpPr>
          <p:spPr bwMode="auto">
            <a:xfrm>
              <a:off x="2116" y="305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11.118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0" name="Rectangle 465"/>
            <p:cNvSpPr>
              <a:spLocks noChangeArrowheads="1"/>
            </p:cNvSpPr>
            <p:nvPr/>
          </p:nvSpPr>
          <p:spPr bwMode="auto">
            <a:xfrm>
              <a:off x="2550" y="305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10.740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1" name="Rectangle 468"/>
            <p:cNvSpPr>
              <a:spLocks noChangeArrowheads="1"/>
            </p:cNvSpPr>
            <p:nvPr/>
          </p:nvSpPr>
          <p:spPr bwMode="auto">
            <a:xfrm>
              <a:off x="2984" y="305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10.380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2" name="Rectangle 471"/>
            <p:cNvSpPr>
              <a:spLocks noChangeArrowheads="1"/>
            </p:cNvSpPr>
            <p:nvPr/>
          </p:nvSpPr>
          <p:spPr bwMode="auto">
            <a:xfrm>
              <a:off x="3468" y="30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9.712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3" name="Rectangle 474"/>
            <p:cNvSpPr>
              <a:spLocks noChangeArrowheads="1"/>
            </p:cNvSpPr>
            <p:nvPr/>
          </p:nvSpPr>
          <p:spPr bwMode="auto">
            <a:xfrm>
              <a:off x="3902" y="30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9.108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4" name="Rectangle 477"/>
            <p:cNvSpPr>
              <a:spLocks noChangeArrowheads="1"/>
            </p:cNvSpPr>
            <p:nvPr/>
          </p:nvSpPr>
          <p:spPr bwMode="auto">
            <a:xfrm>
              <a:off x="4336" y="30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8.559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5" name="Rectangle 480"/>
            <p:cNvSpPr>
              <a:spLocks noChangeArrowheads="1"/>
            </p:cNvSpPr>
            <p:nvPr/>
          </p:nvSpPr>
          <p:spPr bwMode="auto">
            <a:xfrm>
              <a:off x="4770" y="30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8.061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6" name="Rectangle 483"/>
            <p:cNvSpPr>
              <a:spLocks noChangeArrowheads="1"/>
            </p:cNvSpPr>
            <p:nvPr/>
          </p:nvSpPr>
          <p:spPr bwMode="auto">
            <a:xfrm>
              <a:off x="5204" y="30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7.606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7" name="Rectangle 486"/>
            <p:cNvSpPr>
              <a:spLocks noChangeArrowheads="1"/>
            </p:cNvSpPr>
            <p:nvPr/>
          </p:nvSpPr>
          <p:spPr bwMode="auto">
            <a:xfrm>
              <a:off x="880" y="3168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8" name="Rectangle 487"/>
            <p:cNvSpPr>
              <a:spLocks noChangeArrowheads="1"/>
            </p:cNvSpPr>
            <p:nvPr/>
          </p:nvSpPr>
          <p:spPr bwMode="auto">
            <a:xfrm>
              <a:off x="1248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14.877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9" name="Rectangle 490"/>
            <p:cNvSpPr>
              <a:spLocks noChangeArrowheads="1"/>
            </p:cNvSpPr>
            <p:nvPr/>
          </p:nvSpPr>
          <p:spPr bwMode="auto">
            <a:xfrm>
              <a:off x="1682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14.212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0" name="Rectangle 493"/>
            <p:cNvSpPr>
              <a:spLocks noChangeArrowheads="1"/>
            </p:cNvSpPr>
            <p:nvPr/>
          </p:nvSpPr>
          <p:spPr bwMode="auto">
            <a:xfrm>
              <a:off x="2116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13.590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1" name="Rectangle 496"/>
            <p:cNvSpPr>
              <a:spLocks noChangeArrowheads="1"/>
            </p:cNvSpPr>
            <p:nvPr/>
          </p:nvSpPr>
          <p:spPr bwMode="auto">
            <a:xfrm>
              <a:off x="2550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13.008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2" name="Rectangle 499"/>
            <p:cNvSpPr>
              <a:spLocks noChangeArrowheads="1"/>
            </p:cNvSpPr>
            <p:nvPr/>
          </p:nvSpPr>
          <p:spPr bwMode="auto">
            <a:xfrm>
              <a:off x="2984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12.462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3" name="Rectangle 502"/>
            <p:cNvSpPr>
              <a:spLocks noChangeArrowheads="1"/>
            </p:cNvSpPr>
            <p:nvPr/>
          </p:nvSpPr>
          <p:spPr bwMode="auto">
            <a:xfrm>
              <a:off x="3418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11.470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4" name="Rectangle 505"/>
            <p:cNvSpPr>
              <a:spLocks noChangeArrowheads="1"/>
            </p:cNvSpPr>
            <p:nvPr/>
          </p:nvSpPr>
          <p:spPr bwMode="auto">
            <a:xfrm>
              <a:off x="3852" y="316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10.594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5" name="Rectangle 508"/>
            <p:cNvSpPr>
              <a:spLocks noChangeArrowheads="1"/>
            </p:cNvSpPr>
            <p:nvPr/>
          </p:nvSpPr>
          <p:spPr bwMode="auto">
            <a:xfrm>
              <a:off x="4336" y="31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9.818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6" name="Rectangle 511"/>
            <p:cNvSpPr>
              <a:spLocks noChangeArrowheads="1"/>
            </p:cNvSpPr>
            <p:nvPr/>
          </p:nvSpPr>
          <p:spPr bwMode="auto">
            <a:xfrm>
              <a:off x="4770" y="31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9.129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7" name="Rectangle 514"/>
            <p:cNvSpPr>
              <a:spLocks noChangeArrowheads="1"/>
            </p:cNvSpPr>
            <p:nvPr/>
          </p:nvSpPr>
          <p:spPr bwMode="auto">
            <a:xfrm>
              <a:off x="5204" y="31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8.514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8" name="Rectangle 517"/>
            <p:cNvSpPr>
              <a:spLocks noChangeArrowheads="1"/>
            </p:cNvSpPr>
            <p:nvPr/>
          </p:nvSpPr>
          <p:spPr bwMode="auto">
            <a:xfrm>
              <a:off x="880" y="332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9" name="Rectangle 518"/>
            <p:cNvSpPr>
              <a:spLocks noChangeArrowheads="1"/>
            </p:cNvSpPr>
            <p:nvPr/>
          </p:nvSpPr>
          <p:spPr bwMode="auto">
            <a:xfrm>
              <a:off x="1248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17.413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0" name="Rectangle 521"/>
            <p:cNvSpPr>
              <a:spLocks noChangeArrowheads="1"/>
            </p:cNvSpPr>
            <p:nvPr/>
          </p:nvSpPr>
          <p:spPr bwMode="auto">
            <a:xfrm>
              <a:off x="1682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16.482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1" name="Rectangle 524"/>
            <p:cNvSpPr>
              <a:spLocks noChangeArrowheads="1"/>
            </p:cNvSpPr>
            <p:nvPr/>
          </p:nvSpPr>
          <p:spPr bwMode="auto">
            <a:xfrm>
              <a:off x="2116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15.622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2" name="Rectangle 527"/>
            <p:cNvSpPr>
              <a:spLocks noChangeArrowheads="1"/>
            </p:cNvSpPr>
            <p:nvPr/>
          </p:nvSpPr>
          <p:spPr bwMode="auto">
            <a:xfrm>
              <a:off x="2550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14.828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3" name="Rectangle 530"/>
            <p:cNvSpPr>
              <a:spLocks noChangeArrowheads="1"/>
            </p:cNvSpPr>
            <p:nvPr/>
          </p:nvSpPr>
          <p:spPr bwMode="auto">
            <a:xfrm>
              <a:off x="2984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14.094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4" name="Rectangle 533"/>
            <p:cNvSpPr>
              <a:spLocks noChangeArrowheads="1"/>
            </p:cNvSpPr>
            <p:nvPr/>
          </p:nvSpPr>
          <p:spPr bwMode="auto">
            <a:xfrm>
              <a:off x="3418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12.783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5" name="Rectangle 536"/>
            <p:cNvSpPr>
              <a:spLocks noChangeArrowheads="1"/>
            </p:cNvSpPr>
            <p:nvPr/>
          </p:nvSpPr>
          <p:spPr bwMode="auto">
            <a:xfrm>
              <a:off x="3852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11.654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6" name="Rectangle 539"/>
            <p:cNvSpPr>
              <a:spLocks noChangeArrowheads="1"/>
            </p:cNvSpPr>
            <p:nvPr/>
          </p:nvSpPr>
          <p:spPr bwMode="auto">
            <a:xfrm>
              <a:off x="4287" y="332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10.675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7" name="Rectangle 542"/>
            <p:cNvSpPr>
              <a:spLocks noChangeArrowheads="1"/>
            </p:cNvSpPr>
            <p:nvPr/>
          </p:nvSpPr>
          <p:spPr bwMode="auto">
            <a:xfrm>
              <a:off x="4770" y="33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9.823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8" name="Rectangle 545"/>
            <p:cNvSpPr>
              <a:spLocks noChangeArrowheads="1"/>
            </p:cNvSpPr>
            <p:nvPr/>
          </p:nvSpPr>
          <p:spPr bwMode="auto">
            <a:xfrm>
              <a:off x="5204" y="332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9.077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9" name="Rectangle 548"/>
            <p:cNvSpPr>
              <a:spLocks noChangeArrowheads="1"/>
            </p:cNvSpPr>
            <p:nvPr/>
          </p:nvSpPr>
          <p:spPr bwMode="auto">
            <a:xfrm>
              <a:off x="880" y="3444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0" name="Rectangle 549"/>
            <p:cNvSpPr>
              <a:spLocks noChangeArrowheads="1"/>
            </p:cNvSpPr>
            <p:nvPr/>
          </p:nvSpPr>
          <p:spPr bwMode="auto">
            <a:xfrm>
              <a:off x="1248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19.600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1" name="Rectangle 552"/>
            <p:cNvSpPr>
              <a:spLocks noChangeArrowheads="1"/>
            </p:cNvSpPr>
            <p:nvPr/>
          </p:nvSpPr>
          <p:spPr bwMode="auto">
            <a:xfrm>
              <a:off x="1682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18.392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2" name="Rectangle 555"/>
            <p:cNvSpPr>
              <a:spLocks noChangeArrowheads="1"/>
            </p:cNvSpPr>
            <p:nvPr/>
          </p:nvSpPr>
          <p:spPr bwMode="auto">
            <a:xfrm>
              <a:off x="2116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17.292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3" name="Rectangle 558"/>
            <p:cNvSpPr>
              <a:spLocks noChangeArrowheads="1"/>
            </p:cNvSpPr>
            <p:nvPr/>
          </p:nvSpPr>
          <p:spPr bwMode="auto">
            <a:xfrm>
              <a:off x="2550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16.289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4" name="Rectangle 561"/>
            <p:cNvSpPr>
              <a:spLocks noChangeArrowheads="1"/>
            </p:cNvSpPr>
            <p:nvPr/>
          </p:nvSpPr>
          <p:spPr bwMode="auto">
            <a:xfrm>
              <a:off x="2984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15.372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5" name="Rectangle 564"/>
            <p:cNvSpPr>
              <a:spLocks noChangeArrowheads="1"/>
            </p:cNvSpPr>
            <p:nvPr/>
          </p:nvSpPr>
          <p:spPr bwMode="auto">
            <a:xfrm>
              <a:off x="3418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13.765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6" name="Rectangle 567"/>
            <p:cNvSpPr>
              <a:spLocks noChangeArrowheads="1"/>
            </p:cNvSpPr>
            <p:nvPr/>
          </p:nvSpPr>
          <p:spPr bwMode="auto">
            <a:xfrm>
              <a:off x="3852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12.409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7" name="Rectangle 570"/>
            <p:cNvSpPr>
              <a:spLocks noChangeArrowheads="1"/>
            </p:cNvSpPr>
            <p:nvPr/>
          </p:nvSpPr>
          <p:spPr bwMode="auto">
            <a:xfrm>
              <a:off x="4287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11.258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8" name="Rectangle 573"/>
            <p:cNvSpPr>
              <a:spLocks noChangeArrowheads="1"/>
            </p:cNvSpPr>
            <p:nvPr/>
          </p:nvSpPr>
          <p:spPr bwMode="auto">
            <a:xfrm>
              <a:off x="4721" y="3444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10.274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9" name="Rectangle 576"/>
            <p:cNvSpPr>
              <a:spLocks noChangeArrowheads="1"/>
            </p:cNvSpPr>
            <p:nvPr/>
          </p:nvSpPr>
          <p:spPr bwMode="auto">
            <a:xfrm>
              <a:off x="5204" y="344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9.427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0" name="Rectangle 579"/>
            <p:cNvSpPr>
              <a:spLocks noChangeArrowheads="1"/>
            </p:cNvSpPr>
            <p:nvPr/>
          </p:nvSpPr>
          <p:spPr bwMode="auto">
            <a:xfrm>
              <a:off x="880" y="356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1" name="Rectangle 580"/>
            <p:cNvSpPr>
              <a:spLocks noChangeArrowheads="1"/>
            </p:cNvSpPr>
            <p:nvPr/>
          </p:nvSpPr>
          <p:spPr bwMode="auto">
            <a:xfrm>
              <a:off x="1248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21.487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2" name="Rectangle 583"/>
            <p:cNvSpPr>
              <a:spLocks noChangeArrowheads="1"/>
            </p:cNvSpPr>
            <p:nvPr/>
          </p:nvSpPr>
          <p:spPr bwMode="auto">
            <a:xfrm>
              <a:off x="1682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20.001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3" name="Rectangle 586"/>
            <p:cNvSpPr>
              <a:spLocks noChangeArrowheads="1"/>
            </p:cNvSpPr>
            <p:nvPr/>
          </p:nvSpPr>
          <p:spPr bwMode="auto">
            <a:xfrm>
              <a:off x="2116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18.665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4" name="Rectangle 589"/>
            <p:cNvSpPr>
              <a:spLocks noChangeArrowheads="1"/>
            </p:cNvSpPr>
            <p:nvPr/>
          </p:nvSpPr>
          <p:spPr bwMode="auto">
            <a:xfrm>
              <a:off x="2550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17.461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5" name="Rectangle 592"/>
            <p:cNvSpPr>
              <a:spLocks noChangeArrowheads="1"/>
            </p:cNvSpPr>
            <p:nvPr/>
          </p:nvSpPr>
          <p:spPr bwMode="auto">
            <a:xfrm>
              <a:off x="2984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16.374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6" name="Rectangle 595"/>
            <p:cNvSpPr>
              <a:spLocks noChangeArrowheads="1"/>
            </p:cNvSpPr>
            <p:nvPr/>
          </p:nvSpPr>
          <p:spPr bwMode="auto">
            <a:xfrm>
              <a:off x="3418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14.498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7" name="Rectangle 598"/>
            <p:cNvSpPr>
              <a:spLocks noChangeArrowheads="1"/>
            </p:cNvSpPr>
            <p:nvPr/>
          </p:nvSpPr>
          <p:spPr bwMode="auto">
            <a:xfrm>
              <a:off x="3852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12.948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8" name="Rectangle 601"/>
            <p:cNvSpPr>
              <a:spLocks noChangeArrowheads="1"/>
            </p:cNvSpPr>
            <p:nvPr/>
          </p:nvSpPr>
          <p:spPr bwMode="auto">
            <a:xfrm>
              <a:off x="4287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11.655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9" name="Rectangle 604"/>
            <p:cNvSpPr>
              <a:spLocks noChangeArrowheads="1"/>
            </p:cNvSpPr>
            <p:nvPr/>
          </p:nvSpPr>
          <p:spPr bwMode="auto">
            <a:xfrm>
              <a:off x="4721" y="3562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10.567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0" name="Rectangle 607"/>
            <p:cNvSpPr>
              <a:spLocks noChangeArrowheads="1"/>
            </p:cNvSpPr>
            <p:nvPr/>
          </p:nvSpPr>
          <p:spPr bwMode="auto">
            <a:xfrm>
              <a:off x="5204" y="356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9.644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1" name="Rectangle 611"/>
            <p:cNvSpPr>
              <a:spLocks noChangeArrowheads="1"/>
            </p:cNvSpPr>
            <p:nvPr/>
          </p:nvSpPr>
          <p:spPr bwMode="auto">
            <a:xfrm>
              <a:off x="880" y="3680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2" name="Rectangle 612"/>
            <p:cNvSpPr>
              <a:spLocks noChangeArrowheads="1"/>
            </p:cNvSpPr>
            <p:nvPr/>
          </p:nvSpPr>
          <p:spPr bwMode="auto">
            <a:xfrm>
              <a:off x="1248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23.115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3" name="Rectangle 615"/>
            <p:cNvSpPr>
              <a:spLocks noChangeArrowheads="1"/>
            </p:cNvSpPr>
            <p:nvPr/>
          </p:nvSpPr>
          <p:spPr bwMode="auto">
            <a:xfrm>
              <a:off x="1682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21.355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4" name="Rectangle 618"/>
            <p:cNvSpPr>
              <a:spLocks noChangeArrowheads="1"/>
            </p:cNvSpPr>
            <p:nvPr/>
          </p:nvSpPr>
          <p:spPr bwMode="auto">
            <a:xfrm>
              <a:off x="2116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19.793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5" name="Rectangle 621"/>
            <p:cNvSpPr>
              <a:spLocks noChangeArrowheads="1"/>
            </p:cNvSpPr>
            <p:nvPr/>
          </p:nvSpPr>
          <p:spPr bwMode="auto">
            <a:xfrm>
              <a:off x="2550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18.402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6" name="Rectangle 624"/>
            <p:cNvSpPr>
              <a:spLocks noChangeArrowheads="1"/>
            </p:cNvSpPr>
            <p:nvPr/>
          </p:nvSpPr>
          <p:spPr bwMode="auto">
            <a:xfrm>
              <a:off x="2984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17.159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7" name="Rectangle 627"/>
            <p:cNvSpPr>
              <a:spLocks noChangeArrowheads="1"/>
            </p:cNvSpPr>
            <p:nvPr/>
          </p:nvSpPr>
          <p:spPr bwMode="auto">
            <a:xfrm>
              <a:off x="3418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15.046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8" name="Rectangle 630"/>
            <p:cNvSpPr>
              <a:spLocks noChangeArrowheads="1"/>
            </p:cNvSpPr>
            <p:nvPr/>
          </p:nvSpPr>
          <p:spPr bwMode="auto">
            <a:xfrm>
              <a:off x="3852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13.332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9" name="Rectangle 633"/>
            <p:cNvSpPr>
              <a:spLocks noChangeArrowheads="1"/>
            </p:cNvSpPr>
            <p:nvPr/>
          </p:nvSpPr>
          <p:spPr bwMode="auto">
            <a:xfrm>
              <a:off x="4287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11.925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0" name="Rectangle 636"/>
            <p:cNvSpPr>
              <a:spLocks noChangeArrowheads="1"/>
            </p:cNvSpPr>
            <p:nvPr/>
          </p:nvSpPr>
          <p:spPr bwMode="auto">
            <a:xfrm>
              <a:off x="4721" y="3680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10.757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1" name="Rectangle 639"/>
            <p:cNvSpPr>
              <a:spLocks noChangeArrowheads="1"/>
            </p:cNvSpPr>
            <p:nvPr/>
          </p:nvSpPr>
          <p:spPr bwMode="auto">
            <a:xfrm>
              <a:off x="5204" y="368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9.779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2" name="Rectangle 642"/>
            <p:cNvSpPr>
              <a:spLocks noChangeArrowheads="1"/>
            </p:cNvSpPr>
            <p:nvPr/>
          </p:nvSpPr>
          <p:spPr bwMode="auto">
            <a:xfrm>
              <a:off x="880" y="3798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3" name="Rectangle 643"/>
            <p:cNvSpPr>
              <a:spLocks noChangeArrowheads="1"/>
            </p:cNvSpPr>
            <p:nvPr/>
          </p:nvSpPr>
          <p:spPr bwMode="auto">
            <a:xfrm>
              <a:off x="1248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24.519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4" name="Rectangle 646"/>
            <p:cNvSpPr>
              <a:spLocks noChangeArrowheads="1"/>
            </p:cNvSpPr>
            <p:nvPr/>
          </p:nvSpPr>
          <p:spPr bwMode="auto">
            <a:xfrm>
              <a:off x="1682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22.495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5" name="Rectangle 649"/>
            <p:cNvSpPr>
              <a:spLocks noChangeArrowheads="1"/>
            </p:cNvSpPr>
            <p:nvPr/>
          </p:nvSpPr>
          <p:spPr bwMode="auto">
            <a:xfrm>
              <a:off x="2116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20.720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6" name="Rectangle 652"/>
            <p:cNvSpPr>
              <a:spLocks noChangeArrowheads="1"/>
            </p:cNvSpPr>
            <p:nvPr/>
          </p:nvSpPr>
          <p:spPr bwMode="auto">
            <a:xfrm>
              <a:off x="2550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19.156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7" name="Rectangle 655"/>
            <p:cNvSpPr>
              <a:spLocks noChangeArrowheads="1"/>
            </p:cNvSpPr>
            <p:nvPr/>
          </p:nvSpPr>
          <p:spPr bwMode="auto">
            <a:xfrm>
              <a:off x="2984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17.774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8" name="Rectangle 658"/>
            <p:cNvSpPr>
              <a:spLocks noChangeArrowheads="1"/>
            </p:cNvSpPr>
            <p:nvPr/>
          </p:nvSpPr>
          <p:spPr bwMode="auto">
            <a:xfrm>
              <a:off x="3418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15.456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9" name="Rectangle 661"/>
            <p:cNvSpPr>
              <a:spLocks noChangeArrowheads="1"/>
            </p:cNvSpPr>
            <p:nvPr/>
          </p:nvSpPr>
          <p:spPr bwMode="auto">
            <a:xfrm>
              <a:off x="3852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13.606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0" name="Rectangle 664"/>
            <p:cNvSpPr>
              <a:spLocks noChangeArrowheads="1"/>
            </p:cNvSpPr>
            <p:nvPr/>
          </p:nvSpPr>
          <p:spPr bwMode="auto">
            <a:xfrm>
              <a:off x="4287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12.108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1" name="Rectangle 667"/>
            <p:cNvSpPr>
              <a:spLocks noChangeArrowheads="1"/>
            </p:cNvSpPr>
            <p:nvPr/>
          </p:nvSpPr>
          <p:spPr bwMode="auto">
            <a:xfrm>
              <a:off x="4721" y="3798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10.881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2" name="Rectangle 670"/>
            <p:cNvSpPr>
              <a:spLocks noChangeArrowheads="1"/>
            </p:cNvSpPr>
            <p:nvPr/>
          </p:nvSpPr>
          <p:spPr bwMode="auto">
            <a:xfrm>
              <a:off x="5204" y="379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9.863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3" name="Rectangle 673"/>
            <p:cNvSpPr>
              <a:spLocks noChangeArrowheads="1"/>
            </p:cNvSpPr>
            <p:nvPr/>
          </p:nvSpPr>
          <p:spPr bwMode="auto">
            <a:xfrm>
              <a:off x="880" y="391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4" name="Rectangle 674"/>
            <p:cNvSpPr>
              <a:spLocks noChangeArrowheads="1"/>
            </p:cNvSpPr>
            <p:nvPr/>
          </p:nvSpPr>
          <p:spPr bwMode="auto">
            <a:xfrm>
              <a:off x="1248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25.730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5" name="Rectangle 677"/>
            <p:cNvSpPr>
              <a:spLocks noChangeArrowheads="1"/>
            </p:cNvSpPr>
            <p:nvPr/>
          </p:nvSpPr>
          <p:spPr bwMode="auto">
            <a:xfrm>
              <a:off x="1682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23.456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6" name="Rectangle 680"/>
            <p:cNvSpPr>
              <a:spLocks noChangeArrowheads="1"/>
            </p:cNvSpPr>
            <p:nvPr/>
          </p:nvSpPr>
          <p:spPr bwMode="auto">
            <a:xfrm>
              <a:off x="2116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21.482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7" name="Rectangle 683"/>
            <p:cNvSpPr>
              <a:spLocks noChangeArrowheads="1"/>
            </p:cNvSpPr>
            <p:nvPr/>
          </p:nvSpPr>
          <p:spPr bwMode="auto">
            <a:xfrm>
              <a:off x="2550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19.762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8" name="Rectangle 686"/>
            <p:cNvSpPr>
              <a:spLocks noChangeArrowheads="1"/>
            </p:cNvSpPr>
            <p:nvPr/>
          </p:nvSpPr>
          <p:spPr bwMode="auto">
            <a:xfrm>
              <a:off x="2984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18.256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9" name="Rectangle 689"/>
            <p:cNvSpPr>
              <a:spLocks noChangeArrowheads="1"/>
            </p:cNvSpPr>
            <p:nvPr/>
          </p:nvSpPr>
          <p:spPr bwMode="auto">
            <a:xfrm>
              <a:off x="3418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15.762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0" name="Rectangle 692"/>
            <p:cNvSpPr>
              <a:spLocks noChangeArrowheads="1"/>
            </p:cNvSpPr>
            <p:nvPr/>
          </p:nvSpPr>
          <p:spPr bwMode="auto">
            <a:xfrm>
              <a:off x="3852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13.801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1" name="Rectangle 695"/>
            <p:cNvSpPr>
              <a:spLocks noChangeArrowheads="1"/>
            </p:cNvSpPr>
            <p:nvPr/>
          </p:nvSpPr>
          <p:spPr bwMode="auto">
            <a:xfrm>
              <a:off x="4287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12.233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2" name="Rectangle 698"/>
            <p:cNvSpPr>
              <a:spLocks noChangeArrowheads="1"/>
            </p:cNvSpPr>
            <p:nvPr/>
          </p:nvSpPr>
          <p:spPr bwMode="auto">
            <a:xfrm>
              <a:off x="4721" y="3916"/>
              <a:ext cx="26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10.962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3" name="Rectangle 701"/>
            <p:cNvSpPr>
              <a:spLocks noChangeArrowheads="1"/>
            </p:cNvSpPr>
            <p:nvPr/>
          </p:nvSpPr>
          <p:spPr bwMode="auto">
            <a:xfrm>
              <a:off x="5204" y="391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9.915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4" name="Rectangle 704"/>
            <p:cNvSpPr>
              <a:spLocks noChangeArrowheads="1"/>
            </p:cNvSpPr>
            <p:nvPr/>
          </p:nvSpPr>
          <p:spPr bwMode="auto">
            <a:xfrm>
              <a:off x="3013" y="992"/>
              <a:ext cx="58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Zins [Prozent]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5" name="Line 705"/>
            <p:cNvSpPr>
              <a:spLocks noChangeShapeType="1"/>
            </p:cNvSpPr>
            <p:nvPr/>
          </p:nvSpPr>
          <p:spPr bwMode="auto">
            <a:xfrm>
              <a:off x="1122" y="1005"/>
              <a:ext cx="1" cy="30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" name="Rectangle 706"/>
            <p:cNvSpPr>
              <a:spLocks noChangeArrowheads="1"/>
            </p:cNvSpPr>
            <p:nvPr/>
          </p:nvSpPr>
          <p:spPr bwMode="auto">
            <a:xfrm>
              <a:off x="1122" y="1005"/>
              <a:ext cx="7" cy="30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7" name="Line 707"/>
            <p:cNvSpPr>
              <a:spLocks noChangeShapeType="1"/>
            </p:cNvSpPr>
            <p:nvPr/>
          </p:nvSpPr>
          <p:spPr bwMode="auto">
            <a:xfrm>
              <a:off x="727" y="1267"/>
              <a:ext cx="47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8" name="Rectangle 267"/>
              <p:cNvSpPr/>
              <p:nvPr/>
            </p:nvSpPr>
            <p:spPr>
              <a:xfrm>
                <a:off x="1770063" y="345823"/>
                <a:ext cx="3558481" cy="698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4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:=</m:t>
                      </m:r>
                      <m:nary>
                        <m:naryPr>
                          <m:chr m:val="∑"/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1400" i="1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de-DE" altLang="en-US" sz="1400" i="1" ker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altLang="en-US" sz="1400" i="1" kern="0">
                          <a:latin typeface="Cambria Math" panose="02040503050406030204" pitchFamily="18" charset="0"/>
                        </a:rPr>
                        <m:t>1− </m:t>
                      </m:r>
                      <m:sSup>
                        <m:sSupPr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de-DE" altLang="en-US" sz="1400" i="1" ker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68" name="Rectangle 2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063" y="345823"/>
                <a:ext cx="3558481" cy="6981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1702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Methode des internen </a:t>
            </a:r>
            <a:r>
              <a:rPr lang="de-DE" altLang="en-US" sz="2400" dirty="0" err="1" smtClean="0"/>
              <a:t>Zinsfusses</a:t>
            </a:r>
            <a:endParaRPr lang="de-DE" alt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511654" y="1636626"/>
                <a:ext cx="7372714" cy="1360326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Der interne Zinsfuß (IRR = „Internal Rate </a:t>
                </a:r>
                <a:r>
                  <a:rPr lang="de-DE" altLang="en-US" sz="1800" kern="0" dirty="0" err="1" smtClean="0">
                    <a:latin typeface="Arial" panose="020B0604020202020204" pitchFamily="34" charset="0"/>
                  </a:rPr>
                  <a:t>of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 Return) ist derjenige Kalkulationszins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, bei dem </a:t>
                </a: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</a:rPr>
                  <a:t> wird:</a:t>
                </a: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54" y="1636626"/>
                <a:ext cx="7372714" cy="1360326"/>
              </a:xfrm>
              <a:prstGeom prst="rect">
                <a:avLst/>
              </a:prstGeom>
              <a:blipFill>
                <a:blip r:embed="rId2"/>
                <a:stretch>
                  <a:fillRect l="-744" t="-40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14824" y="2420888"/>
                <a:ext cx="7856950" cy="958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i="1" kern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𝐼𝑅𝑅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20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2000" b="0" i="1" kern="0" smtClean="0">
                                          <a:latin typeface="Cambria Math" panose="02040503050406030204" pitchFamily="18" charset="0"/>
                                        </a:rPr>
                                        <m:t>𝐼𝑅𝑅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altLang="en-US" sz="2000" kern="0" dirty="0" smtClean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24" y="2420888"/>
                <a:ext cx="7856950" cy="9580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11654" y="4365104"/>
                <a:ext cx="7372714" cy="1360326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Beispiel Photovoltaik-Anlage: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de-DE" altLang="en-US" sz="1800" i="1" ker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=80.000,  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</a:rPr>
                      <m:t>=8.000.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54" y="4365104"/>
                <a:ext cx="7372714" cy="1360326"/>
              </a:xfrm>
              <a:prstGeom prst="rect">
                <a:avLst/>
              </a:prstGeom>
              <a:blipFill>
                <a:blip r:embed="rId4"/>
                <a:stretch>
                  <a:fillRect l="-7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11654" y="3684941"/>
            <a:ext cx="7372714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Wenn IRR &gt; unser Kalkulationszins, lohnt sich die Investition.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Projektvergleich: das Projekt mit dem höheren IRR ist vorteilhafter.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69536" y="5254214"/>
                <a:ext cx="7856950" cy="11586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de-DE" altLang="en-US" sz="20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𝑅𝐵𝐹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𝐼𝑅𝑅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de-DE" altLang="en-US" sz="2000" i="1" kern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r>
                  <a:rPr lang="de-DE" altLang="en-US" sz="2000" kern="0" dirty="0" smtClean="0">
                    <a:ea typeface="Cambria Math" panose="02040503050406030204" pitchFamily="18" charset="0"/>
                  </a:rPr>
                  <a:t>                </a:t>
                </a:r>
              </a:p>
              <a:p>
                <a:pPr/>
                <a:r>
                  <a:rPr lang="de-DE" altLang="en-US" sz="2000" kern="0" dirty="0">
                    <a:ea typeface="Cambria Math" panose="02040503050406030204" pitchFamily="18" charset="0"/>
                  </a:rPr>
                  <a:t> </a:t>
                </a:r>
                <a:r>
                  <a:rPr lang="de-DE" altLang="en-US" sz="2000" kern="0" dirty="0" smtClean="0">
                    <a:ea typeface="Cambria Math" panose="02040503050406030204" pitchFamily="18" charset="0"/>
                  </a:rPr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𝑅𝐵𝐹</m:t>
                        </m:r>
                      </m:e>
                      <m:sub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𝐼𝑅𝑅</m:t>
                        </m:r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de-DE" altLang="en-US" sz="2000" kern="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altLang="en-US" sz="200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</a:rPr>
                          <m:t>80.000</m:t>
                        </m:r>
                      </m:num>
                      <m:den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</a:rPr>
                          <m:t>8.000</m:t>
                        </m:r>
                      </m:den>
                    </m:f>
                    <m:r>
                      <a:rPr lang="de-DE" altLang="en-US" sz="2000" b="0" i="1" kern="0" smtClean="0">
                        <a:latin typeface="Cambria Math" panose="02040503050406030204" pitchFamily="18" charset="0"/>
                      </a:rPr>
                      <m:t>=10        </m:t>
                    </m:r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    </m:t>
                    </m:r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𝐼𝑅𝑅</m:t>
                    </m:r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altLang="en-US" sz="2000" b="0" i="0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7.75</m:t>
                    </m:r>
                  </m:oMath>
                </a14:m>
                <a:r>
                  <a:rPr lang="de-DE" altLang="en-US" sz="2000" kern="0" dirty="0" smtClean="0"/>
                  <a:t>%</a:t>
                </a: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36" y="5254214"/>
                <a:ext cx="7856950" cy="1158651"/>
              </a:xfrm>
              <a:prstGeom prst="rect">
                <a:avLst/>
              </a:prstGeom>
              <a:blipFill>
                <a:blip r:embed="rId5"/>
                <a:stretch>
                  <a:fillRect b="-368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139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Methode des internen </a:t>
            </a:r>
            <a:r>
              <a:rPr lang="de-DE" altLang="en-US" sz="2400" dirty="0" err="1" smtClean="0"/>
              <a:t>Zinsfusses</a:t>
            </a:r>
            <a:endParaRPr lang="de-DE" altLang="en-US" sz="2400" dirty="0" smtClean="0"/>
          </a:p>
        </p:txBody>
      </p:sp>
      <p:sp>
        <p:nvSpPr>
          <p:cNvPr id="8" name="Rectangle 121"/>
          <p:cNvSpPr>
            <a:spLocks noChangeArrowheads="1"/>
          </p:cNvSpPr>
          <p:nvPr/>
        </p:nvSpPr>
        <p:spPr bwMode="auto">
          <a:xfrm>
            <a:off x="6135688" y="4864100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0,12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770563" y="1489075"/>
            <a:ext cx="2895600" cy="1600438"/>
          </a:xfrm>
          <a:prstGeom prst="rect">
            <a:avLst/>
          </a:prstGeom>
          <a:solidFill>
            <a:srgbClr val="FFFF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285750">
              <a:spcBef>
                <a:spcPct val="20000"/>
              </a:spcBef>
              <a:buClr>
                <a:schemeClr val="tx2"/>
              </a:buClr>
              <a:buChar char="•"/>
              <a:tabLst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285750">
              <a:spcBef>
                <a:spcPct val="20000"/>
              </a:spcBef>
              <a:buClr>
                <a:schemeClr val="tx2"/>
              </a:buClr>
              <a:buChar char="–"/>
              <a:tabLst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285750">
              <a:spcBef>
                <a:spcPct val="20000"/>
              </a:spcBef>
              <a:buClr>
                <a:schemeClr val="tx2"/>
              </a:buClr>
              <a:buChar char="•"/>
              <a:tabLst>
                <a:tab pos="38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285750">
              <a:spcBef>
                <a:spcPct val="20000"/>
              </a:spcBef>
              <a:buClr>
                <a:schemeClr val="tx2"/>
              </a:buClr>
              <a:buChar char="–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285750">
              <a:spcBef>
                <a:spcPct val="20000"/>
              </a:spcBef>
              <a:buClr>
                <a:schemeClr val="tx2"/>
              </a:buClr>
              <a:buChar char="•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285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tabLst>
                <a:tab pos="381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>
                <a:latin typeface="Arial" panose="020B0604020202020204" pitchFamily="34" charset="0"/>
              </a:rPr>
              <a:t>Bsp.: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>
                <a:latin typeface="Arial" panose="020B0604020202020204" pitchFamily="34" charset="0"/>
              </a:rPr>
              <a:t>I</a:t>
            </a:r>
            <a:r>
              <a:rPr lang="de-DE" altLang="en-US" sz="1400" baseline="-25000" dirty="0">
                <a:latin typeface="Arial" panose="020B0604020202020204" pitchFamily="34" charset="0"/>
              </a:rPr>
              <a:t>0</a:t>
            </a:r>
            <a:r>
              <a:rPr lang="de-DE" altLang="en-US" sz="1400" dirty="0">
                <a:latin typeface="Arial" panose="020B0604020202020204" pitchFamily="34" charset="0"/>
              </a:rPr>
              <a:t> 	=	5 Mio. EURO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 err="1">
                <a:latin typeface="Arial" panose="020B0604020202020204" pitchFamily="34" charset="0"/>
              </a:rPr>
              <a:t>oc</a:t>
            </a:r>
            <a:r>
              <a:rPr lang="de-DE" altLang="en-US" sz="1400" dirty="0">
                <a:latin typeface="Arial" panose="020B0604020202020204" pitchFamily="34" charset="0"/>
              </a:rPr>
              <a:t>	=	200‘000 EURO / 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>
                <a:latin typeface="Arial" panose="020B0604020202020204" pitchFamily="34" charset="0"/>
              </a:rPr>
              <a:t>Q</a:t>
            </a:r>
            <a:r>
              <a:rPr lang="de-DE" altLang="en-US" sz="1400" dirty="0">
                <a:latin typeface="Arial" panose="020B0604020202020204" pitchFamily="34" charset="0"/>
              </a:rPr>
              <a:t> 	= 	500‘000 </a:t>
            </a:r>
            <a:r>
              <a:rPr lang="de-DE" altLang="en-US" sz="1400" dirty="0" smtClean="0">
                <a:latin typeface="Arial" panose="020B0604020202020204" pitchFamily="34" charset="0"/>
              </a:rPr>
              <a:t>Einheiten / a</a:t>
            </a:r>
            <a:endParaRPr lang="de-DE" altLang="en-US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>
                <a:latin typeface="Arial" panose="020B0604020202020204" pitchFamily="34" charset="0"/>
              </a:rPr>
              <a:t>p</a:t>
            </a:r>
            <a:r>
              <a:rPr lang="de-DE" altLang="en-US" sz="1400" dirty="0">
                <a:latin typeface="Arial" panose="020B0604020202020204" pitchFamily="34" charset="0"/>
              </a:rPr>
              <a:t>	=	1,70 EURO / </a:t>
            </a:r>
            <a:r>
              <a:rPr lang="de-DE" altLang="en-US" sz="1400" dirty="0" smtClean="0">
                <a:latin typeface="Arial" panose="020B0604020202020204" pitchFamily="34" charset="0"/>
              </a:rPr>
              <a:t>Einheit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 smtClean="0">
                <a:latin typeface="Arial" panose="020B0604020202020204" pitchFamily="34" charset="0"/>
              </a:rPr>
              <a:t>CF = </a:t>
            </a:r>
            <a:r>
              <a:rPr lang="de-DE" altLang="en-US" sz="14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4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400" i="1" dirty="0" err="1" smtClean="0">
                <a:latin typeface="Arial" panose="020B0604020202020204" pitchFamily="34" charset="0"/>
              </a:rPr>
              <a:t>oc</a:t>
            </a:r>
            <a:r>
              <a:rPr lang="de-DE" altLang="en-US" sz="14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400" i="1" dirty="0">
                <a:latin typeface="Arial" panose="020B0604020202020204" pitchFamily="34" charset="0"/>
              </a:rPr>
              <a:t>6</a:t>
            </a:r>
            <a:r>
              <a:rPr lang="de-DE" altLang="en-US" sz="1400" i="1" dirty="0" smtClean="0">
                <a:latin typeface="Arial" panose="020B0604020202020204" pitchFamily="34" charset="0"/>
              </a:rPr>
              <a:t>50.000 EURO / a</a:t>
            </a:r>
            <a:endParaRPr lang="de-DE" altLang="en-US" sz="1400" i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400" i="1" dirty="0">
                <a:latin typeface="Arial" panose="020B0604020202020204" pitchFamily="34" charset="0"/>
              </a:rPr>
              <a:t>T</a:t>
            </a:r>
            <a:r>
              <a:rPr lang="de-DE" altLang="en-US" sz="1400" dirty="0">
                <a:latin typeface="Arial" panose="020B0604020202020204" pitchFamily="34" charset="0"/>
              </a:rPr>
              <a:t>	= 	20 Jahre</a:t>
            </a:r>
            <a:endParaRPr lang="de-DE" altLang="en-US" sz="1400" dirty="0">
              <a:latin typeface="Book Antiqua" panose="02040602050305030304" pitchFamily="18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5848350" y="3946525"/>
            <a:ext cx="228600" cy="701675"/>
          </a:xfrm>
          <a:prstGeom prst="downArrow">
            <a:avLst>
              <a:gd name="adj1" fmla="val 50000"/>
              <a:gd name="adj2" fmla="val 767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238750" y="3036888"/>
            <a:ext cx="14335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IRR: </a:t>
            </a:r>
            <a:r>
              <a:rPr lang="en-US" altLang="en-US" sz="1800" i="1">
                <a:latin typeface="Arial" panose="020B0604020202020204" pitchFamily="34" charset="0"/>
              </a:rPr>
              <a:t>internal rate of return</a:t>
            </a:r>
            <a:endParaRPr lang="en-US" altLang="en-US">
              <a:latin typeface="Book Antiqua" panose="02040602050305030304" pitchFamily="18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2009775" y="5402263"/>
            <a:ext cx="6399213" cy="1587"/>
          </a:xfrm>
          <a:prstGeom prst="line">
            <a:avLst/>
          </a:prstGeom>
          <a:noFill/>
          <a:ln w="0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2043113" y="3952875"/>
            <a:ext cx="6399212" cy="1588"/>
          </a:xfrm>
          <a:prstGeom prst="line">
            <a:avLst/>
          </a:prstGeom>
          <a:noFill/>
          <a:ln w="0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2009775" y="3308350"/>
            <a:ext cx="6399213" cy="1588"/>
          </a:xfrm>
          <a:prstGeom prst="line">
            <a:avLst/>
          </a:prstGeom>
          <a:noFill/>
          <a:ln w="0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2009775" y="2609850"/>
            <a:ext cx="6399213" cy="1588"/>
          </a:xfrm>
          <a:prstGeom prst="line">
            <a:avLst/>
          </a:prstGeom>
          <a:noFill/>
          <a:ln w="0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2009775" y="1911350"/>
            <a:ext cx="1588" cy="41894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1966913" y="5402263"/>
            <a:ext cx="4286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1966913" y="4703763"/>
            <a:ext cx="4286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1966913" y="4006850"/>
            <a:ext cx="4286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1966913" y="3308350"/>
            <a:ext cx="4286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1966913" y="2609850"/>
            <a:ext cx="4286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009775" y="4703763"/>
            <a:ext cx="63992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V="1">
            <a:off x="20097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27209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 flipV="1">
            <a:off x="34321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 flipV="1">
            <a:off x="41433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 flipV="1">
            <a:off x="4852988" y="4703763"/>
            <a:ext cx="1587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Line 44"/>
          <p:cNvSpPr>
            <a:spLocks noChangeShapeType="1"/>
          </p:cNvSpPr>
          <p:nvPr/>
        </p:nvSpPr>
        <p:spPr bwMode="auto">
          <a:xfrm flipV="1">
            <a:off x="55657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Line 48"/>
          <p:cNvSpPr>
            <a:spLocks noChangeShapeType="1"/>
          </p:cNvSpPr>
          <p:nvPr/>
        </p:nvSpPr>
        <p:spPr bwMode="auto">
          <a:xfrm flipV="1">
            <a:off x="6276975" y="4703763"/>
            <a:ext cx="1588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" name="Line 52"/>
          <p:cNvSpPr>
            <a:spLocks noChangeShapeType="1"/>
          </p:cNvSpPr>
          <p:nvPr/>
        </p:nvSpPr>
        <p:spPr bwMode="auto">
          <a:xfrm flipV="1">
            <a:off x="6986588" y="4703763"/>
            <a:ext cx="1587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" name="Line 56"/>
          <p:cNvSpPr>
            <a:spLocks noChangeShapeType="1"/>
          </p:cNvSpPr>
          <p:nvPr/>
        </p:nvSpPr>
        <p:spPr bwMode="auto">
          <a:xfrm flipV="1">
            <a:off x="7697788" y="4703763"/>
            <a:ext cx="1587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 flipV="1">
            <a:off x="20097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" name="Line 62"/>
          <p:cNvSpPr>
            <a:spLocks noChangeShapeType="1"/>
          </p:cNvSpPr>
          <p:nvPr/>
        </p:nvSpPr>
        <p:spPr bwMode="auto">
          <a:xfrm flipV="1">
            <a:off x="27209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7" name="Line 63"/>
          <p:cNvSpPr>
            <a:spLocks noChangeShapeType="1"/>
          </p:cNvSpPr>
          <p:nvPr/>
        </p:nvSpPr>
        <p:spPr bwMode="auto">
          <a:xfrm flipV="1">
            <a:off x="34321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" name="Line 64"/>
          <p:cNvSpPr>
            <a:spLocks noChangeShapeType="1"/>
          </p:cNvSpPr>
          <p:nvPr/>
        </p:nvSpPr>
        <p:spPr bwMode="auto">
          <a:xfrm flipV="1">
            <a:off x="41433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" name="Line 65"/>
          <p:cNvSpPr>
            <a:spLocks noChangeShapeType="1"/>
          </p:cNvSpPr>
          <p:nvPr/>
        </p:nvSpPr>
        <p:spPr bwMode="auto">
          <a:xfrm flipV="1">
            <a:off x="4852988" y="4703763"/>
            <a:ext cx="1587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" name="Line 66"/>
          <p:cNvSpPr>
            <a:spLocks noChangeShapeType="1"/>
          </p:cNvSpPr>
          <p:nvPr/>
        </p:nvSpPr>
        <p:spPr bwMode="auto">
          <a:xfrm flipV="1">
            <a:off x="55657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" name="Line 67"/>
          <p:cNvSpPr>
            <a:spLocks noChangeShapeType="1"/>
          </p:cNvSpPr>
          <p:nvPr/>
        </p:nvSpPr>
        <p:spPr bwMode="auto">
          <a:xfrm flipV="1">
            <a:off x="6276975" y="4703763"/>
            <a:ext cx="1588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" name="Line 68"/>
          <p:cNvSpPr>
            <a:spLocks noChangeShapeType="1"/>
          </p:cNvSpPr>
          <p:nvPr/>
        </p:nvSpPr>
        <p:spPr bwMode="auto">
          <a:xfrm flipV="1">
            <a:off x="6986588" y="4703763"/>
            <a:ext cx="1587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Line 69"/>
          <p:cNvSpPr>
            <a:spLocks noChangeShapeType="1"/>
          </p:cNvSpPr>
          <p:nvPr/>
        </p:nvSpPr>
        <p:spPr bwMode="auto">
          <a:xfrm flipV="1">
            <a:off x="7697788" y="4703763"/>
            <a:ext cx="1587" cy="42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" name="Freeform 71"/>
          <p:cNvSpPr>
            <a:spLocks/>
          </p:cNvSpPr>
          <p:nvPr/>
        </p:nvSpPr>
        <p:spPr bwMode="auto">
          <a:xfrm>
            <a:off x="2720975" y="2070100"/>
            <a:ext cx="142875" cy="149225"/>
          </a:xfrm>
          <a:custGeom>
            <a:avLst/>
            <a:gdLst>
              <a:gd name="T0" fmla="*/ 0 w 180"/>
              <a:gd name="T1" fmla="*/ 0 h 186"/>
              <a:gd name="T2" fmla="*/ 2147483646 w 180"/>
              <a:gd name="T3" fmla="*/ 2147483646 h 186"/>
              <a:gd name="T4" fmla="*/ 2147483646 w 180"/>
              <a:gd name="T5" fmla="*/ 2147483646 h 186"/>
              <a:gd name="T6" fmla="*/ 0 60000 65536"/>
              <a:gd name="T7" fmla="*/ 0 60000 65536"/>
              <a:gd name="T8" fmla="*/ 0 60000 65536"/>
              <a:gd name="T9" fmla="*/ 0 w 180"/>
              <a:gd name="T10" fmla="*/ 0 h 186"/>
              <a:gd name="T11" fmla="*/ 180 w 180"/>
              <a:gd name="T12" fmla="*/ 186 h 1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86">
                <a:moveTo>
                  <a:pt x="0" y="0"/>
                </a:moveTo>
                <a:lnTo>
                  <a:pt x="90" y="93"/>
                </a:lnTo>
                <a:lnTo>
                  <a:pt x="180" y="186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Line 72"/>
          <p:cNvSpPr>
            <a:spLocks noChangeShapeType="1"/>
          </p:cNvSpPr>
          <p:nvPr/>
        </p:nvSpPr>
        <p:spPr bwMode="auto">
          <a:xfrm>
            <a:off x="2863850" y="2219325"/>
            <a:ext cx="141288" cy="142875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6" name="Freeform 73"/>
          <p:cNvSpPr>
            <a:spLocks/>
          </p:cNvSpPr>
          <p:nvPr/>
        </p:nvSpPr>
        <p:spPr bwMode="auto">
          <a:xfrm>
            <a:off x="3005138" y="2362200"/>
            <a:ext cx="142875" cy="141288"/>
          </a:xfrm>
          <a:custGeom>
            <a:avLst/>
            <a:gdLst>
              <a:gd name="T0" fmla="*/ 0 w 178"/>
              <a:gd name="T1" fmla="*/ 0 h 177"/>
              <a:gd name="T2" fmla="*/ 2147483646 w 178"/>
              <a:gd name="T3" fmla="*/ 2147483646 h 177"/>
              <a:gd name="T4" fmla="*/ 2147483646 w 178"/>
              <a:gd name="T5" fmla="*/ 2147483646 h 177"/>
              <a:gd name="T6" fmla="*/ 0 60000 65536"/>
              <a:gd name="T7" fmla="*/ 0 60000 65536"/>
              <a:gd name="T8" fmla="*/ 0 60000 65536"/>
              <a:gd name="T9" fmla="*/ 0 w 178"/>
              <a:gd name="T10" fmla="*/ 0 h 177"/>
              <a:gd name="T11" fmla="*/ 178 w 178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177">
                <a:moveTo>
                  <a:pt x="0" y="0"/>
                </a:moveTo>
                <a:lnTo>
                  <a:pt x="88" y="88"/>
                </a:lnTo>
                <a:lnTo>
                  <a:pt x="178" y="177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" name="Freeform 74"/>
          <p:cNvSpPr>
            <a:spLocks/>
          </p:cNvSpPr>
          <p:nvPr/>
        </p:nvSpPr>
        <p:spPr bwMode="auto">
          <a:xfrm>
            <a:off x="3148013" y="2503488"/>
            <a:ext cx="142875" cy="138112"/>
          </a:xfrm>
          <a:custGeom>
            <a:avLst/>
            <a:gdLst>
              <a:gd name="T0" fmla="*/ 0 w 180"/>
              <a:gd name="T1" fmla="*/ 0 h 173"/>
              <a:gd name="T2" fmla="*/ 2147483646 w 180"/>
              <a:gd name="T3" fmla="*/ 2147483646 h 173"/>
              <a:gd name="T4" fmla="*/ 2147483646 w 180"/>
              <a:gd name="T5" fmla="*/ 2147483646 h 173"/>
              <a:gd name="T6" fmla="*/ 0 60000 65536"/>
              <a:gd name="T7" fmla="*/ 0 60000 65536"/>
              <a:gd name="T8" fmla="*/ 0 60000 65536"/>
              <a:gd name="T9" fmla="*/ 0 w 180"/>
              <a:gd name="T10" fmla="*/ 0 h 173"/>
              <a:gd name="T11" fmla="*/ 180 w 180"/>
              <a:gd name="T12" fmla="*/ 173 h 1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73">
                <a:moveTo>
                  <a:pt x="0" y="0"/>
                </a:moveTo>
                <a:lnTo>
                  <a:pt x="90" y="86"/>
                </a:lnTo>
                <a:lnTo>
                  <a:pt x="180" y="173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8" name="Freeform 75"/>
          <p:cNvSpPr>
            <a:spLocks/>
          </p:cNvSpPr>
          <p:nvPr/>
        </p:nvSpPr>
        <p:spPr bwMode="auto">
          <a:xfrm>
            <a:off x="3290888" y="2641600"/>
            <a:ext cx="141287" cy="133350"/>
          </a:xfrm>
          <a:custGeom>
            <a:avLst/>
            <a:gdLst>
              <a:gd name="T0" fmla="*/ 0 w 179"/>
              <a:gd name="T1" fmla="*/ 0 h 169"/>
              <a:gd name="T2" fmla="*/ 2147483646 w 179"/>
              <a:gd name="T3" fmla="*/ 2147483646 h 169"/>
              <a:gd name="T4" fmla="*/ 2147483646 w 179"/>
              <a:gd name="T5" fmla="*/ 2147483646 h 169"/>
              <a:gd name="T6" fmla="*/ 0 60000 65536"/>
              <a:gd name="T7" fmla="*/ 0 60000 65536"/>
              <a:gd name="T8" fmla="*/ 0 60000 65536"/>
              <a:gd name="T9" fmla="*/ 0 w 179"/>
              <a:gd name="T10" fmla="*/ 0 h 169"/>
              <a:gd name="T11" fmla="*/ 179 w 179"/>
              <a:gd name="T12" fmla="*/ 169 h 1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169">
                <a:moveTo>
                  <a:pt x="0" y="0"/>
                </a:moveTo>
                <a:lnTo>
                  <a:pt x="89" y="86"/>
                </a:lnTo>
                <a:lnTo>
                  <a:pt x="179" y="169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9" name="Freeform 76"/>
          <p:cNvSpPr>
            <a:spLocks/>
          </p:cNvSpPr>
          <p:nvPr/>
        </p:nvSpPr>
        <p:spPr bwMode="auto">
          <a:xfrm>
            <a:off x="3432175" y="2774950"/>
            <a:ext cx="142875" cy="130175"/>
          </a:xfrm>
          <a:custGeom>
            <a:avLst/>
            <a:gdLst>
              <a:gd name="T0" fmla="*/ 0 w 180"/>
              <a:gd name="T1" fmla="*/ 0 h 165"/>
              <a:gd name="T2" fmla="*/ 2147483646 w 180"/>
              <a:gd name="T3" fmla="*/ 2147483646 h 165"/>
              <a:gd name="T4" fmla="*/ 2147483646 w 180"/>
              <a:gd name="T5" fmla="*/ 2147483646 h 165"/>
              <a:gd name="T6" fmla="*/ 0 60000 65536"/>
              <a:gd name="T7" fmla="*/ 0 60000 65536"/>
              <a:gd name="T8" fmla="*/ 0 60000 65536"/>
              <a:gd name="T9" fmla="*/ 0 w 180"/>
              <a:gd name="T10" fmla="*/ 0 h 165"/>
              <a:gd name="T11" fmla="*/ 180 w 180"/>
              <a:gd name="T12" fmla="*/ 165 h 1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65">
                <a:moveTo>
                  <a:pt x="0" y="0"/>
                </a:moveTo>
                <a:lnTo>
                  <a:pt x="90" y="83"/>
                </a:lnTo>
                <a:lnTo>
                  <a:pt x="180" y="165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" name="Line 77"/>
          <p:cNvSpPr>
            <a:spLocks noChangeShapeType="1"/>
          </p:cNvSpPr>
          <p:nvPr/>
        </p:nvSpPr>
        <p:spPr bwMode="auto">
          <a:xfrm>
            <a:off x="3575050" y="2905125"/>
            <a:ext cx="141288" cy="128588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" name="Freeform 78"/>
          <p:cNvSpPr>
            <a:spLocks/>
          </p:cNvSpPr>
          <p:nvPr/>
        </p:nvSpPr>
        <p:spPr bwMode="auto">
          <a:xfrm>
            <a:off x="3716338" y="3033713"/>
            <a:ext cx="141287" cy="125412"/>
          </a:xfrm>
          <a:custGeom>
            <a:avLst/>
            <a:gdLst>
              <a:gd name="T0" fmla="*/ 0 w 179"/>
              <a:gd name="T1" fmla="*/ 0 h 159"/>
              <a:gd name="T2" fmla="*/ 2147483646 w 179"/>
              <a:gd name="T3" fmla="*/ 2147483646 h 159"/>
              <a:gd name="T4" fmla="*/ 2147483646 w 179"/>
              <a:gd name="T5" fmla="*/ 2147483646 h 159"/>
              <a:gd name="T6" fmla="*/ 0 60000 65536"/>
              <a:gd name="T7" fmla="*/ 0 60000 65536"/>
              <a:gd name="T8" fmla="*/ 0 60000 65536"/>
              <a:gd name="T9" fmla="*/ 0 w 179"/>
              <a:gd name="T10" fmla="*/ 0 h 159"/>
              <a:gd name="T11" fmla="*/ 179 w 17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159">
                <a:moveTo>
                  <a:pt x="0" y="0"/>
                </a:moveTo>
                <a:lnTo>
                  <a:pt x="89" y="79"/>
                </a:lnTo>
                <a:lnTo>
                  <a:pt x="179" y="159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2" name="Freeform 79"/>
          <p:cNvSpPr>
            <a:spLocks/>
          </p:cNvSpPr>
          <p:nvPr/>
        </p:nvSpPr>
        <p:spPr bwMode="auto">
          <a:xfrm>
            <a:off x="3857625" y="3159125"/>
            <a:ext cx="142875" cy="122238"/>
          </a:xfrm>
          <a:custGeom>
            <a:avLst/>
            <a:gdLst>
              <a:gd name="T0" fmla="*/ 0 w 180"/>
              <a:gd name="T1" fmla="*/ 0 h 153"/>
              <a:gd name="T2" fmla="*/ 2147483646 w 180"/>
              <a:gd name="T3" fmla="*/ 2147483646 h 153"/>
              <a:gd name="T4" fmla="*/ 2147483646 w 180"/>
              <a:gd name="T5" fmla="*/ 2147483646 h 153"/>
              <a:gd name="T6" fmla="*/ 0 60000 65536"/>
              <a:gd name="T7" fmla="*/ 0 60000 65536"/>
              <a:gd name="T8" fmla="*/ 0 60000 65536"/>
              <a:gd name="T9" fmla="*/ 0 w 180"/>
              <a:gd name="T10" fmla="*/ 0 h 153"/>
              <a:gd name="T11" fmla="*/ 180 w 180"/>
              <a:gd name="T12" fmla="*/ 153 h 1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53">
                <a:moveTo>
                  <a:pt x="0" y="0"/>
                </a:moveTo>
                <a:lnTo>
                  <a:pt x="90" y="77"/>
                </a:lnTo>
                <a:lnTo>
                  <a:pt x="180" y="153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3" name="Line 80"/>
          <p:cNvSpPr>
            <a:spLocks noChangeShapeType="1"/>
          </p:cNvSpPr>
          <p:nvPr/>
        </p:nvSpPr>
        <p:spPr bwMode="auto">
          <a:xfrm>
            <a:off x="4000500" y="3281363"/>
            <a:ext cx="142875" cy="119062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" name="Freeform 81"/>
          <p:cNvSpPr>
            <a:spLocks/>
          </p:cNvSpPr>
          <p:nvPr/>
        </p:nvSpPr>
        <p:spPr bwMode="auto">
          <a:xfrm>
            <a:off x="4143375" y="3400425"/>
            <a:ext cx="142875" cy="117475"/>
          </a:xfrm>
          <a:custGeom>
            <a:avLst/>
            <a:gdLst>
              <a:gd name="T0" fmla="*/ 0 w 180"/>
              <a:gd name="T1" fmla="*/ 0 h 147"/>
              <a:gd name="T2" fmla="*/ 2147483646 w 180"/>
              <a:gd name="T3" fmla="*/ 2147483646 h 147"/>
              <a:gd name="T4" fmla="*/ 2147483646 w 180"/>
              <a:gd name="T5" fmla="*/ 2147483646 h 147"/>
              <a:gd name="T6" fmla="*/ 0 60000 65536"/>
              <a:gd name="T7" fmla="*/ 0 60000 65536"/>
              <a:gd name="T8" fmla="*/ 0 60000 65536"/>
              <a:gd name="T9" fmla="*/ 0 w 180"/>
              <a:gd name="T10" fmla="*/ 0 h 147"/>
              <a:gd name="T11" fmla="*/ 180 w 180"/>
              <a:gd name="T12" fmla="*/ 147 h 1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47">
                <a:moveTo>
                  <a:pt x="0" y="0"/>
                </a:moveTo>
                <a:lnTo>
                  <a:pt x="90" y="74"/>
                </a:lnTo>
                <a:lnTo>
                  <a:pt x="180" y="147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Freeform 82"/>
          <p:cNvSpPr>
            <a:spLocks/>
          </p:cNvSpPr>
          <p:nvPr/>
        </p:nvSpPr>
        <p:spPr bwMode="auto">
          <a:xfrm>
            <a:off x="4286250" y="3517900"/>
            <a:ext cx="141288" cy="112713"/>
          </a:xfrm>
          <a:custGeom>
            <a:avLst/>
            <a:gdLst>
              <a:gd name="T0" fmla="*/ 0 w 179"/>
              <a:gd name="T1" fmla="*/ 0 h 143"/>
              <a:gd name="T2" fmla="*/ 2147483646 w 179"/>
              <a:gd name="T3" fmla="*/ 2147483646 h 143"/>
              <a:gd name="T4" fmla="*/ 2147483646 w 179"/>
              <a:gd name="T5" fmla="*/ 2147483646 h 143"/>
              <a:gd name="T6" fmla="*/ 0 60000 65536"/>
              <a:gd name="T7" fmla="*/ 0 60000 65536"/>
              <a:gd name="T8" fmla="*/ 0 60000 65536"/>
              <a:gd name="T9" fmla="*/ 0 w 179"/>
              <a:gd name="T10" fmla="*/ 0 h 143"/>
              <a:gd name="T11" fmla="*/ 179 w 179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143">
                <a:moveTo>
                  <a:pt x="0" y="0"/>
                </a:moveTo>
                <a:lnTo>
                  <a:pt x="89" y="72"/>
                </a:lnTo>
                <a:lnTo>
                  <a:pt x="179" y="143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6" name="Line 83"/>
          <p:cNvSpPr>
            <a:spLocks noChangeShapeType="1"/>
          </p:cNvSpPr>
          <p:nvPr/>
        </p:nvSpPr>
        <p:spPr bwMode="auto">
          <a:xfrm>
            <a:off x="4427538" y="3630613"/>
            <a:ext cx="142875" cy="112712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" name="Freeform 84"/>
          <p:cNvSpPr>
            <a:spLocks/>
          </p:cNvSpPr>
          <p:nvPr/>
        </p:nvSpPr>
        <p:spPr bwMode="auto">
          <a:xfrm>
            <a:off x="4570413" y="3743325"/>
            <a:ext cx="141287" cy="109538"/>
          </a:xfrm>
          <a:custGeom>
            <a:avLst/>
            <a:gdLst>
              <a:gd name="T0" fmla="*/ 0 w 178"/>
              <a:gd name="T1" fmla="*/ 0 h 138"/>
              <a:gd name="T2" fmla="*/ 2147483646 w 178"/>
              <a:gd name="T3" fmla="*/ 2147483646 h 138"/>
              <a:gd name="T4" fmla="*/ 2147483646 w 178"/>
              <a:gd name="T5" fmla="*/ 2147483646 h 138"/>
              <a:gd name="T6" fmla="*/ 0 60000 65536"/>
              <a:gd name="T7" fmla="*/ 0 60000 65536"/>
              <a:gd name="T8" fmla="*/ 0 60000 65536"/>
              <a:gd name="T9" fmla="*/ 0 w 178"/>
              <a:gd name="T10" fmla="*/ 0 h 138"/>
              <a:gd name="T11" fmla="*/ 178 w 178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138">
                <a:moveTo>
                  <a:pt x="0" y="0"/>
                </a:moveTo>
                <a:lnTo>
                  <a:pt x="90" y="70"/>
                </a:lnTo>
                <a:lnTo>
                  <a:pt x="178" y="138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" name="Freeform 85"/>
          <p:cNvSpPr>
            <a:spLocks/>
          </p:cNvSpPr>
          <p:nvPr/>
        </p:nvSpPr>
        <p:spPr bwMode="auto">
          <a:xfrm>
            <a:off x="4711700" y="3852863"/>
            <a:ext cx="141288" cy="106362"/>
          </a:xfrm>
          <a:custGeom>
            <a:avLst/>
            <a:gdLst>
              <a:gd name="T0" fmla="*/ 0 w 179"/>
              <a:gd name="T1" fmla="*/ 0 h 134"/>
              <a:gd name="T2" fmla="*/ 2147483646 w 179"/>
              <a:gd name="T3" fmla="*/ 2147483646 h 134"/>
              <a:gd name="T4" fmla="*/ 2147483646 w 179"/>
              <a:gd name="T5" fmla="*/ 2147483646 h 134"/>
              <a:gd name="T6" fmla="*/ 0 60000 65536"/>
              <a:gd name="T7" fmla="*/ 0 60000 65536"/>
              <a:gd name="T8" fmla="*/ 0 60000 65536"/>
              <a:gd name="T9" fmla="*/ 0 w 179"/>
              <a:gd name="T10" fmla="*/ 0 h 134"/>
              <a:gd name="T11" fmla="*/ 179 w 179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" h="134">
                <a:moveTo>
                  <a:pt x="0" y="0"/>
                </a:moveTo>
                <a:lnTo>
                  <a:pt x="88" y="67"/>
                </a:lnTo>
                <a:lnTo>
                  <a:pt x="179" y="134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9" name="Line 86"/>
          <p:cNvSpPr>
            <a:spLocks noChangeShapeType="1"/>
          </p:cNvSpPr>
          <p:nvPr/>
        </p:nvSpPr>
        <p:spPr bwMode="auto">
          <a:xfrm>
            <a:off x="4852988" y="3959225"/>
            <a:ext cx="142875" cy="104775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" name="Line 87"/>
          <p:cNvSpPr>
            <a:spLocks noChangeShapeType="1"/>
          </p:cNvSpPr>
          <p:nvPr/>
        </p:nvSpPr>
        <p:spPr bwMode="auto">
          <a:xfrm>
            <a:off x="4995863" y="4064000"/>
            <a:ext cx="142875" cy="101600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" name="Line 88"/>
          <p:cNvSpPr>
            <a:spLocks noChangeShapeType="1"/>
          </p:cNvSpPr>
          <p:nvPr/>
        </p:nvSpPr>
        <p:spPr bwMode="auto">
          <a:xfrm>
            <a:off x="5138738" y="4165600"/>
            <a:ext cx="142875" cy="100013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2" name="Line 89"/>
          <p:cNvSpPr>
            <a:spLocks noChangeShapeType="1"/>
          </p:cNvSpPr>
          <p:nvPr/>
        </p:nvSpPr>
        <p:spPr bwMode="auto">
          <a:xfrm>
            <a:off x="5281613" y="4265613"/>
            <a:ext cx="141287" cy="96837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" name="Freeform 90"/>
          <p:cNvSpPr>
            <a:spLocks/>
          </p:cNvSpPr>
          <p:nvPr/>
        </p:nvSpPr>
        <p:spPr bwMode="auto">
          <a:xfrm>
            <a:off x="5422900" y="4362450"/>
            <a:ext cx="142875" cy="96838"/>
          </a:xfrm>
          <a:custGeom>
            <a:avLst/>
            <a:gdLst>
              <a:gd name="T0" fmla="*/ 0 w 180"/>
              <a:gd name="T1" fmla="*/ 0 h 121"/>
              <a:gd name="T2" fmla="*/ 2147483646 w 180"/>
              <a:gd name="T3" fmla="*/ 2147483646 h 121"/>
              <a:gd name="T4" fmla="*/ 2147483646 w 180"/>
              <a:gd name="T5" fmla="*/ 2147483646 h 121"/>
              <a:gd name="T6" fmla="*/ 0 60000 65536"/>
              <a:gd name="T7" fmla="*/ 0 60000 65536"/>
              <a:gd name="T8" fmla="*/ 0 60000 65536"/>
              <a:gd name="T9" fmla="*/ 0 w 180"/>
              <a:gd name="T10" fmla="*/ 0 h 121"/>
              <a:gd name="T11" fmla="*/ 180 w 180"/>
              <a:gd name="T12" fmla="*/ 121 h 1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" h="121">
                <a:moveTo>
                  <a:pt x="0" y="0"/>
                </a:moveTo>
                <a:lnTo>
                  <a:pt x="90" y="60"/>
                </a:lnTo>
                <a:lnTo>
                  <a:pt x="180" y="121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Line 91"/>
          <p:cNvSpPr>
            <a:spLocks noChangeShapeType="1"/>
          </p:cNvSpPr>
          <p:nvPr/>
        </p:nvSpPr>
        <p:spPr bwMode="auto">
          <a:xfrm>
            <a:off x="5565775" y="4459288"/>
            <a:ext cx="141288" cy="93662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" name="Line 92"/>
          <p:cNvSpPr>
            <a:spLocks noChangeShapeType="1"/>
          </p:cNvSpPr>
          <p:nvPr/>
        </p:nvSpPr>
        <p:spPr bwMode="auto">
          <a:xfrm>
            <a:off x="5707063" y="4552950"/>
            <a:ext cx="141287" cy="90488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" name="Line 93"/>
          <p:cNvSpPr>
            <a:spLocks noChangeShapeType="1"/>
          </p:cNvSpPr>
          <p:nvPr/>
        </p:nvSpPr>
        <p:spPr bwMode="auto">
          <a:xfrm>
            <a:off x="5848350" y="4643438"/>
            <a:ext cx="142875" cy="90487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" name="Line 94"/>
          <p:cNvSpPr>
            <a:spLocks noChangeShapeType="1"/>
          </p:cNvSpPr>
          <p:nvPr/>
        </p:nvSpPr>
        <p:spPr bwMode="auto">
          <a:xfrm>
            <a:off x="5991225" y="4733925"/>
            <a:ext cx="142875" cy="87313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Line 95"/>
          <p:cNvSpPr>
            <a:spLocks noChangeShapeType="1"/>
          </p:cNvSpPr>
          <p:nvPr/>
        </p:nvSpPr>
        <p:spPr bwMode="auto">
          <a:xfrm>
            <a:off x="6134100" y="4821238"/>
            <a:ext cx="142875" cy="85725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" name="Line 98"/>
          <p:cNvSpPr>
            <a:spLocks noChangeShapeType="1"/>
          </p:cNvSpPr>
          <p:nvPr/>
        </p:nvSpPr>
        <p:spPr bwMode="auto">
          <a:xfrm>
            <a:off x="6561138" y="5073650"/>
            <a:ext cx="141287" cy="79375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" name="Line 99"/>
          <p:cNvSpPr>
            <a:spLocks noChangeShapeType="1"/>
          </p:cNvSpPr>
          <p:nvPr/>
        </p:nvSpPr>
        <p:spPr bwMode="auto">
          <a:xfrm>
            <a:off x="6702425" y="5153025"/>
            <a:ext cx="141288" cy="79375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" name="Line 100"/>
          <p:cNvSpPr>
            <a:spLocks noChangeShapeType="1"/>
          </p:cNvSpPr>
          <p:nvPr/>
        </p:nvSpPr>
        <p:spPr bwMode="auto">
          <a:xfrm>
            <a:off x="6843713" y="5232400"/>
            <a:ext cx="142875" cy="77788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" name="Freeform 101"/>
          <p:cNvSpPr>
            <a:spLocks/>
          </p:cNvSpPr>
          <p:nvPr/>
        </p:nvSpPr>
        <p:spPr bwMode="auto">
          <a:xfrm>
            <a:off x="6986588" y="5310188"/>
            <a:ext cx="141287" cy="76200"/>
          </a:xfrm>
          <a:custGeom>
            <a:avLst/>
            <a:gdLst>
              <a:gd name="T0" fmla="*/ 0 w 178"/>
              <a:gd name="T1" fmla="*/ 0 h 96"/>
              <a:gd name="T2" fmla="*/ 2147483646 w 178"/>
              <a:gd name="T3" fmla="*/ 2147483646 h 96"/>
              <a:gd name="T4" fmla="*/ 2147483646 w 178"/>
              <a:gd name="T5" fmla="*/ 2147483646 h 96"/>
              <a:gd name="T6" fmla="*/ 0 60000 65536"/>
              <a:gd name="T7" fmla="*/ 0 60000 65536"/>
              <a:gd name="T8" fmla="*/ 0 60000 65536"/>
              <a:gd name="T9" fmla="*/ 0 w 178"/>
              <a:gd name="T10" fmla="*/ 0 h 96"/>
              <a:gd name="T11" fmla="*/ 178 w 17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96">
                <a:moveTo>
                  <a:pt x="0" y="0"/>
                </a:moveTo>
                <a:lnTo>
                  <a:pt x="88" y="48"/>
                </a:lnTo>
                <a:lnTo>
                  <a:pt x="178" y="96"/>
                </a:lnTo>
              </a:path>
            </a:pathLst>
          </a:cu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" name="Line 102"/>
          <p:cNvSpPr>
            <a:spLocks noChangeShapeType="1"/>
          </p:cNvSpPr>
          <p:nvPr/>
        </p:nvSpPr>
        <p:spPr bwMode="auto">
          <a:xfrm>
            <a:off x="7127875" y="5386388"/>
            <a:ext cx="144463" cy="74612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" name="Line 103"/>
          <p:cNvSpPr>
            <a:spLocks noChangeShapeType="1"/>
          </p:cNvSpPr>
          <p:nvPr/>
        </p:nvSpPr>
        <p:spPr bwMode="auto">
          <a:xfrm>
            <a:off x="7272338" y="5461000"/>
            <a:ext cx="141287" cy="71438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5" name="Line 104"/>
          <p:cNvSpPr>
            <a:spLocks noChangeShapeType="1"/>
          </p:cNvSpPr>
          <p:nvPr/>
        </p:nvSpPr>
        <p:spPr bwMode="auto">
          <a:xfrm>
            <a:off x="7413625" y="5532438"/>
            <a:ext cx="141288" cy="71437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>
            <a:off x="7554913" y="5603875"/>
            <a:ext cx="142875" cy="71438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" name="Line 106"/>
          <p:cNvSpPr>
            <a:spLocks noChangeShapeType="1"/>
          </p:cNvSpPr>
          <p:nvPr/>
        </p:nvSpPr>
        <p:spPr bwMode="auto">
          <a:xfrm>
            <a:off x="7697788" y="5675313"/>
            <a:ext cx="141287" cy="68262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" name="Line 107"/>
          <p:cNvSpPr>
            <a:spLocks noChangeShapeType="1"/>
          </p:cNvSpPr>
          <p:nvPr/>
        </p:nvSpPr>
        <p:spPr bwMode="auto">
          <a:xfrm>
            <a:off x="7839075" y="5743575"/>
            <a:ext cx="142875" cy="68263"/>
          </a:xfrm>
          <a:prstGeom prst="line">
            <a:avLst/>
          </a:prstGeom>
          <a:noFill/>
          <a:ln w="3016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9" name="Rectangle 109"/>
          <p:cNvSpPr>
            <a:spLocks noChangeArrowheads="1"/>
          </p:cNvSpPr>
          <p:nvPr/>
        </p:nvSpPr>
        <p:spPr bwMode="auto">
          <a:xfrm>
            <a:off x="1479550" y="5324475"/>
            <a:ext cx="5413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-500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0" name="Rectangle 111"/>
          <p:cNvSpPr>
            <a:spLocks noChangeArrowheads="1"/>
          </p:cNvSpPr>
          <p:nvPr/>
        </p:nvSpPr>
        <p:spPr bwMode="auto">
          <a:xfrm>
            <a:off x="1549400" y="3929063"/>
            <a:ext cx="450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500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1" name="Rectangle 112"/>
          <p:cNvSpPr>
            <a:spLocks noChangeArrowheads="1"/>
          </p:cNvSpPr>
          <p:nvPr/>
        </p:nvSpPr>
        <p:spPr bwMode="auto">
          <a:xfrm>
            <a:off x="1433513" y="3230563"/>
            <a:ext cx="600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1000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2" name="Rectangle 113"/>
          <p:cNvSpPr>
            <a:spLocks noChangeArrowheads="1"/>
          </p:cNvSpPr>
          <p:nvPr/>
        </p:nvSpPr>
        <p:spPr bwMode="auto">
          <a:xfrm>
            <a:off x="1433513" y="2532063"/>
            <a:ext cx="600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1500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3" name="Rectangle 116"/>
          <p:cNvSpPr>
            <a:spLocks noChangeArrowheads="1"/>
          </p:cNvSpPr>
          <p:nvPr/>
        </p:nvSpPr>
        <p:spPr bwMode="auto">
          <a:xfrm>
            <a:off x="2581275" y="4864100"/>
            <a:ext cx="3952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0,07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4" name="Rectangle 117"/>
          <p:cNvSpPr>
            <a:spLocks noChangeArrowheads="1"/>
          </p:cNvSpPr>
          <p:nvPr/>
        </p:nvSpPr>
        <p:spPr bwMode="auto">
          <a:xfrm>
            <a:off x="3290888" y="4864100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0,08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5" name="Rectangle 118"/>
          <p:cNvSpPr>
            <a:spLocks noChangeArrowheads="1"/>
          </p:cNvSpPr>
          <p:nvPr/>
        </p:nvSpPr>
        <p:spPr bwMode="auto">
          <a:xfrm>
            <a:off x="4002088" y="4864100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0,09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6" name="Rectangle 119"/>
          <p:cNvSpPr>
            <a:spLocks noChangeArrowheads="1"/>
          </p:cNvSpPr>
          <p:nvPr/>
        </p:nvSpPr>
        <p:spPr bwMode="auto">
          <a:xfrm>
            <a:off x="4752975" y="4864100"/>
            <a:ext cx="282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0,1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7" name="Rectangle 120"/>
          <p:cNvSpPr>
            <a:spLocks noChangeArrowheads="1"/>
          </p:cNvSpPr>
          <p:nvPr/>
        </p:nvSpPr>
        <p:spPr bwMode="auto">
          <a:xfrm>
            <a:off x="5424488" y="4864100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0,11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8" name="Rectangle 122"/>
          <p:cNvSpPr>
            <a:spLocks noChangeArrowheads="1"/>
          </p:cNvSpPr>
          <p:nvPr/>
        </p:nvSpPr>
        <p:spPr bwMode="auto">
          <a:xfrm>
            <a:off x="6846888" y="4864100"/>
            <a:ext cx="3952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0,13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89" name="Rectangle 125"/>
          <p:cNvSpPr>
            <a:spLocks noChangeArrowheads="1"/>
          </p:cNvSpPr>
          <p:nvPr/>
        </p:nvSpPr>
        <p:spPr bwMode="auto">
          <a:xfrm>
            <a:off x="7616825" y="4870450"/>
            <a:ext cx="7635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Zinssatz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90" name="Rectangle 126"/>
          <p:cNvSpPr>
            <a:spLocks noChangeArrowheads="1"/>
          </p:cNvSpPr>
          <p:nvPr/>
        </p:nvSpPr>
        <p:spPr bwMode="auto">
          <a:xfrm>
            <a:off x="2022475" y="1697038"/>
            <a:ext cx="1531938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1" name="Rectangle 127"/>
          <p:cNvSpPr>
            <a:spLocks noChangeArrowheads="1"/>
          </p:cNvSpPr>
          <p:nvPr/>
        </p:nvSpPr>
        <p:spPr bwMode="auto">
          <a:xfrm>
            <a:off x="2173288" y="1744663"/>
            <a:ext cx="18256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Barwert [1000 Euro]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92" name="AutoShape 8"/>
          <p:cNvSpPr>
            <a:spLocks noChangeArrowheads="1"/>
          </p:cNvSpPr>
          <p:nvPr/>
        </p:nvSpPr>
        <p:spPr bwMode="auto">
          <a:xfrm>
            <a:off x="5911850" y="4678363"/>
            <a:ext cx="76200" cy="76200"/>
          </a:xfrm>
          <a:prstGeom prst="octagon">
            <a:avLst>
              <a:gd name="adj" fmla="val 29287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sz="16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0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Annuitätsmethode</a:t>
            </a:r>
            <a:endParaRPr lang="de-DE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1654" y="1636626"/>
            <a:ext cx="7732754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Vergleich von Investitionsprojekten anhand 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Annuität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sz="1800" dirty="0" smtClean="0">
                <a:latin typeface="Arial" panose="020B0604020202020204" pitchFamily="34" charset="0"/>
              </a:rPr>
              <a:t>Annuität: Zahlung konstanter Höhe in gleichmäßigen zeitlichen Abstände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b="1" kern="0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11654" y="2583441"/>
                <a:ext cx="7848872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Kapitalwertmethod</a:t>
                </a:r>
                <a:r>
                  <a:rPr lang="de-DE" altLang="en-US" sz="18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fragt: ist </a:t>
                </a:r>
                <a14:m>
                  <m:oMath xmlns:m="http://schemas.openxmlformats.org/officeDocument/2006/math"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𝑁𝑃𝑉</m:t>
                    </m:r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de-DE" altLang="en-US" sz="20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2000" i="1" ker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de-DE" altLang="en-US" sz="2000" i="1" ker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de-DE" alt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altLang="en-US" sz="200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𝑅𝐵𝐹</m:t>
                        </m:r>
                      </m:e>
                      <m:sub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altLang="en-US" sz="20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000" dirty="0" smtClean="0"/>
                  <a:t> ?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54" y="2583441"/>
                <a:ext cx="7848872" cy="413511"/>
              </a:xfrm>
              <a:prstGeom prst="rect">
                <a:avLst/>
              </a:prstGeom>
              <a:blipFill>
                <a:blip r:embed="rId2"/>
                <a:stretch>
                  <a:fillRect l="-699" t="-5882" b="-2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08566" y="3524256"/>
                <a:ext cx="8311905" cy="2262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Annuitätsmethode fragt: ist </a:t>
                </a:r>
                <a14:m>
                  <m:oMath xmlns:m="http://schemas.openxmlformats.org/officeDocument/2006/math">
                    <m:r>
                      <a:rPr lang="de-DE" altLang="en-US" sz="2000" i="1" ker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de-DE" altLang="en-US" sz="20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altLang="en-US" sz="20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en-US" sz="20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de-DE" altLang="en-US" sz="20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altLang="en-US" sz="20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altLang="en-US" sz="20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𝑅𝐵𝐹</m:t>
                            </m:r>
                          </m:e>
                          <m:sub>
                            <m:r>
                              <a:rPr lang="de-DE" altLang="en-US" sz="20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altLang="en-US" sz="20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altLang="en-US" sz="20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de-DE" alt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altLang="en-US" sz="20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𝐴𝑁𝐹</m:t>
                        </m:r>
                      </m:e>
                      <m:sub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altLang="en-US" sz="20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de-DE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/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Wir haben unsere Investition in periodengleichen Zahlungen auf der Nutzungsdauer anhand des Kalkulationszins </a:t>
                </a:r>
                <a:r>
                  <a:rPr lang="de-DE" sz="1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verteilt, um sie mit den Zahlungen </a:t>
                </a:r>
                <a:r>
                  <a:rPr lang="de-DE" sz="1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CF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zu vergleichen.</a:t>
                </a:r>
              </a:p>
              <a:p>
                <a:pPr/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Annuitätsfaktor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𝐴𝑁𝐹</m:t>
                        </m:r>
                      </m:e>
                      <m:sub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entspricht dem Kehrwert des Rentenbarwertfaktors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66" y="3524256"/>
                <a:ext cx="8311905" cy="2262735"/>
              </a:xfrm>
              <a:prstGeom prst="rect">
                <a:avLst/>
              </a:prstGeom>
              <a:blipFill>
                <a:blip r:embed="rId3"/>
                <a:stretch>
                  <a:fillRect l="-587" r="-1246" b="-26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885277" y="5877272"/>
                <a:ext cx="3558481" cy="716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𝐴𝑁𝐹</m:t>
                          </m:r>
                        </m:e>
                        <m:sub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𝑅𝐵𝐹</m:t>
                              </m:r>
                            </m:e>
                            <m:sub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8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</m:den>
                      </m:f>
                    </m:oMath>
                  </m:oMathPara>
                </a14:m>
                <a:endParaRPr lang="de-DE" sz="18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77" y="5877272"/>
                <a:ext cx="3558481" cy="7162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202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Annuitätsfaktoren</a:t>
            </a:r>
            <a:endParaRPr lang="de-DE" altLang="en-US" sz="2400" dirty="0" smtClean="0"/>
          </a:p>
        </p:txBody>
      </p:sp>
      <p:grpSp>
        <p:nvGrpSpPr>
          <p:cNvPr id="8" name="Group 709"/>
          <p:cNvGrpSpPr>
            <a:grpSpLocks/>
          </p:cNvGrpSpPr>
          <p:nvPr/>
        </p:nvGrpSpPr>
        <p:grpSpPr bwMode="auto">
          <a:xfrm>
            <a:off x="1144588" y="1565275"/>
            <a:ext cx="7524750" cy="4789488"/>
            <a:chOff x="735" y="993"/>
            <a:chExt cx="4740" cy="3017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819" y="1133"/>
              <a:ext cx="2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Jahre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382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816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3.5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51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685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4.5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119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553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987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421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4855" y="1133"/>
              <a:ext cx="1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5240" y="1133"/>
              <a:ext cx="1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10.0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912" y="129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305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739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2173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2607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3042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1.050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3476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1.060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Rectangle 38"/>
            <p:cNvSpPr>
              <a:spLocks noChangeArrowheads="1"/>
            </p:cNvSpPr>
            <p:nvPr/>
          </p:nvSpPr>
          <p:spPr bwMode="auto">
            <a:xfrm>
              <a:off x="3910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1.070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4344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1.080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Rectangle 44"/>
            <p:cNvSpPr>
              <a:spLocks noChangeArrowheads="1"/>
            </p:cNvSpPr>
            <p:nvPr/>
          </p:nvSpPr>
          <p:spPr bwMode="auto">
            <a:xfrm>
              <a:off x="4778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1.090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5212" y="129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1.100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Rectangle 50"/>
            <p:cNvSpPr>
              <a:spLocks noChangeArrowheads="1"/>
            </p:cNvSpPr>
            <p:nvPr/>
          </p:nvSpPr>
          <p:spPr bwMode="auto">
            <a:xfrm>
              <a:off x="912" y="1414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5" name="Rectangle 51"/>
            <p:cNvSpPr>
              <a:spLocks noChangeArrowheads="1"/>
            </p:cNvSpPr>
            <p:nvPr/>
          </p:nvSpPr>
          <p:spPr bwMode="auto">
            <a:xfrm>
              <a:off x="1305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Rectangle 54"/>
            <p:cNvSpPr>
              <a:spLocks noChangeArrowheads="1"/>
            </p:cNvSpPr>
            <p:nvPr/>
          </p:nvSpPr>
          <p:spPr bwMode="auto">
            <a:xfrm>
              <a:off x="1739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0.526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7" name="Rectangle 57"/>
            <p:cNvSpPr>
              <a:spLocks noChangeArrowheads="1"/>
            </p:cNvSpPr>
            <p:nvPr/>
          </p:nvSpPr>
          <p:spPr bwMode="auto">
            <a:xfrm>
              <a:off x="2173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60"/>
            <p:cNvSpPr>
              <a:spLocks noChangeArrowheads="1"/>
            </p:cNvSpPr>
            <p:nvPr/>
          </p:nvSpPr>
          <p:spPr bwMode="auto">
            <a:xfrm>
              <a:off x="2607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0.534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Rectangle 63"/>
            <p:cNvSpPr>
              <a:spLocks noChangeArrowheads="1"/>
            </p:cNvSpPr>
            <p:nvPr/>
          </p:nvSpPr>
          <p:spPr bwMode="auto">
            <a:xfrm>
              <a:off x="3042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0.538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Rectangle 66"/>
            <p:cNvSpPr>
              <a:spLocks noChangeArrowheads="1"/>
            </p:cNvSpPr>
            <p:nvPr/>
          </p:nvSpPr>
          <p:spPr bwMode="auto">
            <a:xfrm>
              <a:off x="3476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1" name="Rectangle 69"/>
            <p:cNvSpPr>
              <a:spLocks noChangeArrowheads="1"/>
            </p:cNvSpPr>
            <p:nvPr/>
          </p:nvSpPr>
          <p:spPr bwMode="auto">
            <a:xfrm>
              <a:off x="3910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0.553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2" name="Rectangle 72"/>
            <p:cNvSpPr>
              <a:spLocks noChangeArrowheads="1"/>
            </p:cNvSpPr>
            <p:nvPr/>
          </p:nvSpPr>
          <p:spPr bwMode="auto">
            <a:xfrm>
              <a:off x="4344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3" name="Rectangle 75"/>
            <p:cNvSpPr>
              <a:spLocks noChangeArrowheads="1"/>
            </p:cNvSpPr>
            <p:nvPr/>
          </p:nvSpPr>
          <p:spPr bwMode="auto">
            <a:xfrm>
              <a:off x="4778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0.568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4" name="Rectangle 78"/>
            <p:cNvSpPr>
              <a:spLocks noChangeArrowheads="1"/>
            </p:cNvSpPr>
            <p:nvPr/>
          </p:nvSpPr>
          <p:spPr bwMode="auto">
            <a:xfrm>
              <a:off x="5212" y="14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0.576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5" name="Rectangle 81"/>
            <p:cNvSpPr>
              <a:spLocks noChangeArrowheads="1"/>
            </p:cNvSpPr>
            <p:nvPr/>
          </p:nvSpPr>
          <p:spPr bwMode="auto">
            <a:xfrm>
              <a:off x="912" y="1532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6" name="Rectangle 82"/>
            <p:cNvSpPr>
              <a:spLocks noChangeArrowheads="1"/>
            </p:cNvSpPr>
            <p:nvPr/>
          </p:nvSpPr>
          <p:spPr bwMode="auto">
            <a:xfrm>
              <a:off x="1305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1739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8" name="Rectangle 88"/>
            <p:cNvSpPr>
              <a:spLocks noChangeArrowheads="1"/>
            </p:cNvSpPr>
            <p:nvPr/>
          </p:nvSpPr>
          <p:spPr bwMode="auto">
            <a:xfrm>
              <a:off x="2173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0.360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9" name="Rectangle 91"/>
            <p:cNvSpPr>
              <a:spLocks noChangeArrowheads="1"/>
            </p:cNvSpPr>
            <p:nvPr/>
          </p:nvSpPr>
          <p:spPr bwMode="auto">
            <a:xfrm>
              <a:off x="2607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0.364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0" name="Rectangle 94"/>
            <p:cNvSpPr>
              <a:spLocks noChangeArrowheads="1"/>
            </p:cNvSpPr>
            <p:nvPr/>
          </p:nvSpPr>
          <p:spPr bwMode="auto">
            <a:xfrm>
              <a:off x="3042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1" name="Rectangle 97"/>
            <p:cNvSpPr>
              <a:spLocks noChangeArrowheads="1"/>
            </p:cNvSpPr>
            <p:nvPr/>
          </p:nvSpPr>
          <p:spPr bwMode="auto">
            <a:xfrm>
              <a:off x="3476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2" name="Rectangle 100"/>
            <p:cNvSpPr>
              <a:spLocks noChangeArrowheads="1"/>
            </p:cNvSpPr>
            <p:nvPr/>
          </p:nvSpPr>
          <p:spPr bwMode="auto">
            <a:xfrm>
              <a:off x="3910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0.381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" name="Rectangle 103"/>
            <p:cNvSpPr>
              <a:spLocks noChangeArrowheads="1"/>
            </p:cNvSpPr>
            <p:nvPr/>
          </p:nvSpPr>
          <p:spPr bwMode="auto">
            <a:xfrm>
              <a:off x="4344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0.388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4" name="Rectangle 106"/>
            <p:cNvSpPr>
              <a:spLocks noChangeArrowheads="1"/>
            </p:cNvSpPr>
            <p:nvPr/>
          </p:nvSpPr>
          <p:spPr bwMode="auto">
            <a:xfrm>
              <a:off x="4778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5" name="Rectangle 109"/>
            <p:cNvSpPr>
              <a:spLocks noChangeArrowheads="1"/>
            </p:cNvSpPr>
            <p:nvPr/>
          </p:nvSpPr>
          <p:spPr bwMode="auto">
            <a:xfrm>
              <a:off x="5212" y="15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0.402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6" name="Rectangle 112"/>
            <p:cNvSpPr>
              <a:spLocks noChangeArrowheads="1"/>
            </p:cNvSpPr>
            <p:nvPr/>
          </p:nvSpPr>
          <p:spPr bwMode="auto">
            <a:xfrm>
              <a:off x="912" y="1650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7" name="Rectangle 113"/>
            <p:cNvSpPr>
              <a:spLocks noChangeArrowheads="1"/>
            </p:cNvSpPr>
            <p:nvPr/>
          </p:nvSpPr>
          <p:spPr bwMode="auto">
            <a:xfrm>
              <a:off x="1305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0.269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8" name="Rectangle 116"/>
            <p:cNvSpPr>
              <a:spLocks noChangeArrowheads="1"/>
            </p:cNvSpPr>
            <p:nvPr/>
          </p:nvSpPr>
          <p:spPr bwMode="auto">
            <a:xfrm>
              <a:off x="1739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0.272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9" name="Rectangle 119"/>
            <p:cNvSpPr>
              <a:spLocks noChangeArrowheads="1"/>
            </p:cNvSpPr>
            <p:nvPr/>
          </p:nvSpPr>
          <p:spPr bwMode="auto">
            <a:xfrm>
              <a:off x="2173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0.275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0" name="Rectangle 122"/>
            <p:cNvSpPr>
              <a:spLocks noChangeArrowheads="1"/>
            </p:cNvSpPr>
            <p:nvPr/>
          </p:nvSpPr>
          <p:spPr bwMode="auto">
            <a:xfrm>
              <a:off x="2607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0.279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1" name="Rectangle 125"/>
            <p:cNvSpPr>
              <a:spLocks noChangeArrowheads="1"/>
            </p:cNvSpPr>
            <p:nvPr/>
          </p:nvSpPr>
          <p:spPr bwMode="auto">
            <a:xfrm>
              <a:off x="3042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0.282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2" name="Rectangle 128"/>
            <p:cNvSpPr>
              <a:spLocks noChangeArrowheads="1"/>
            </p:cNvSpPr>
            <p:nvPr/>
          </p:nvSpPr>
          <p:spPr bwMode="auto">
            <a:xfrm>
              <a:off x="3476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0.289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3" name="Rectangle 131"/>
            <p:cNvSpPr>
              <a:spLocks noChangeArrowheads="1"/>
            </p:cNvSpPr>
            <p:nvPr/>
          </p:nvSpPr>
          <p:spPr bwMode="auto">
            <a:xfrm>
              <a:off x="3910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4" name="Rectangle 134"/>
            <p:cNvSpPr>
              <a:spLocks noChangeArrowheads="1"/>
            </p:cNvSpPr>
            <p:nvPr/>
          </p:nvSpPr>
          <p:spPr bwMode="auto">
            <a:xfrm>
              <a:off x="4344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5" name="Rectangle 137"/>
            <p:cNvSpPr>
              <a:spLocks noChangeArrowheads="1"/>
            </p:cNvSpPr>
            <p:nvPr/>
          </p:nvSpPr>
          <p:spPr bwMode="auto">
            <a:xfrm>
              <a:off x="4778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0.309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6" name="Rectangle 140"/>
            <p:cNvSpPr>
              <a:spLocks noChangeArrowheads="1"/>
            </p:cNvSpPr>
            <p:nvPr/>
          </p:nvSpPr>
          <p:spPr bwMode="auto">
            <a:xfrm>
              <a:off x="5212" y="16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0.315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7" name="Rectangle 143"/>
            <p:cNvSpPr>
              <a:spLocks noChangeArrowheads="1"/>
            </p:cNvSpPr>
            <p:nvPr/>
          </p:nvSpPr>
          <p:spPr bwMode="auto">
            <a:xfrm>
              <a:off x="912" y="176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8" name="Rectangle 144"/>
            <p:cNvSpPr>
              <a:spLocks noChangeArrowheads="1"/>
            </p:cNvSpPr>
            <p:nvPr/>
          </p:nvSpPr>
          <p:spPr bwMode="auto">
            <a:xfrm>
              <a:off x="1305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0.218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69" name="Rectangle 147"/>
            <p:cNvSpPr>
              <a:spLocks noChangeArrowheads="1"/>
            </p:cNvSpPr>
            <p:nvPr/>
          </p:nvSpPr>
          <p:spPr bwMode="auto">
            <a:xfrm>
              <a:off x="1739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0.221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0" name="Rectangle 150"/>
            <p:cNvSpPr>
              <a:spLocks noChangeArrowheads="1"/>
            </p:cNvSpPr>
            <p:nvPr/>
          </p:nvSpPr>
          <p:spPr bwMode="auto">
            <a:xfrm>
              <a:off x="2173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0.225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1" name="Rectangle 153"/>
            <p:cNvSpPr>
              <a:spLocks noChangeArrowheads="1"/>
            </p:cNvSpPr>
            <p:nvPr/>
          </p:nvSpPr>
          <p:spPr bwMode="auto">
            <a:xfrm>
              <a:off x="2607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0.228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2" name="Rectangle 156"/>
            <p:cNvSpPr>
              <a:spLocks noChangeArrowheads="1"/>
            </p:cNvSpPr>
            <p:nvPr/>
          </p:nvSpPr>
          <p:spPr bwMode="auto">
            <a:xfrm>
              <a:off x="3042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0.231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3" name="Rectangle 159"/>
            <p:cNvSpPr>
              <a:spLocks noChangeArrowheads="1"/>
            </p:cNvSpPr>
            <p:nvPr/>
          </p:nvSpPr>
          <p:spPr bwMode="auto">
            <a:xfrm>
              <a:off x="3476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0.237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4" name="Rectangle 162"/>
            <p:cNvSpPr>
              <a:spLocks noChangeArrowheads="1"/>
            </p:cNvSpPr>
            <p:nvPr/>
          </p:nvSpPr>
          <p:spPr bwMode="auto">
            <a:xfrm>
              <a:off x="3910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0.244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5" name="Rectangle 165"/>
            <p:cNvSpPr>
              <a:spLocks noChangeArrowheads="1"/>
            </p:cNvSpPr>
            <p:nvPr/>
          </p:nvSpPr>
          <p:spPr bwMode="auto">
            <a:xfrm>
              <a:off x="4344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0.250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6" name="Rectangle 168"/>
            <p:cNvSpPr>
              <a:spLocks noChangeArrowheads="1"/>
            </p:cNvSpPr>
            <p:nvPr/>
          </p:nvSpPr>
          <p:spPr bwMode="auto">
            <a:xfrm>
              <a:off x="4778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7" name="Rectangle 171"/>
            <p:cNvSpPr>
              <a:spLocks noChangeArrowheads="1"/>
            </p:cNvSpPr>
            <p:nvPr/>
          </p:nvSpPr>
          <p:spPr bwMode="auto">
            <a:xfrm>
              <a:off x="5212" y="17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0.264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8" name="Rectangle 174"/>
            <p:cNvSpPr>
              <a:spLocks noChangeArrowheads="1"/>
            </p:cNvSpPr>
            <p:nvPr/>
          </p:nvSpPr>
          <p:spPr bwMode="auto">
            <a:xfrm>
              <a:off x="912" y="1931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79" name="Rectangle 175"/>
            <p:cNvSpPr>
              <a:spLocks noChangeArrowheads="1"/>
            </p:cNvSpPr>
            <p:nvPr/>
          </p:nvSpPr>
          <p:spPr bwMode="auto">
            <a:xfrm>
              <a:off x="1305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0.185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0" name="Rectangle 178"/>
            <p:cNvSpPr>
              <a:spLocks noChangeArrowheads="1"/>
            </p:cNvSpPr>
            <p:nvPr/>
          </p:nvSpPr>
          <p:spPr bwMode="auto">
            <a:xfrm>
              <a:off x="1739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0.188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1" name="Rectangle 181"/>
            <p:cNvSpPr>
              <a:spLocks noChangeArrowheads="1"/>
            </p:cNvSpPr>
            <p:nvPr/>
          </p:nvSpPr>
          <p:spPr bwMode="auto">
            <a:xfrm>
              <a:off x="2173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0.191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2" name="Rectangle 184"/>
            <p:cNvSpPr>
              <a:spLocks noChangeArrowheads="1"/>
            </p:cNvSpPr>
            <p:nvPr/>
          </p:nvSpPr>
          <p:spPr bwMode="auto">
            <a:xfrm>
              <a:off x="2607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3" name="Rectangle 187"/>
            <p:cNvSpPr>
              <a:spLocks noChangeArrowheads="1"/>
            </p:cNvSpPr>
            <p:nvPr/>
          </p:nvSpPr>
          <p:spPr bwMode="auto">
            <a:xfrm>
              <a:off x="3042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0.197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4" name="Rectangle 190"/>
            <p:cNvSpPr>
              <a:spLocks noChangeArrowheads="1"/>
            </p:cNvSpPr>
            <p:nvPr/>
          </p:nvSpPr>
          <p:spPr bwMode="auto">
            <a:xfrm>
              <a:off x="3476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5" name="Rectangle 193"/>
            <p:cNvSpPr>
              <a:spLocks noChangeArrowheads="1"/>
            </p:cNvSpPr>
            <p:nvPr/>
          </p:nvSpPr>
          <p:spPr bwMode="auto">
            <a:xfrm>
              <a:off x="3910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6" name="Rectangle 196"/>
            <p:cNvSpPr>
              <a:spLocks noChangeArrowheads="1"/>
            </p:cNvSpPr>
            <p:nvPr/>
          </p:nvSpPr>
          <p:spPr bwMode="auto">
            <a:xfrm>
              <a:off x="4344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0.216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7" name="Rectangle 199"/>
            <p:cNvSpPr>
              <a:spLocks noChangeArrowheads="1"/>
            </p:cNvSpPr>
            <p:nvPr/>
          </p:nvSpPr>
          <p:spPr bwMode="auto">
            <a:xfrm>
              <a:off x="4778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8" name="Rectangle 202"/>
            <p:cNvSpPr>
              <a:spLocks noChangeArrowheads="1"/>
            </p:cNvSpPr>
            <p:nvPr/>
          </p:nvSpPr>
          <p:spPr bwMode="auto">
            <a:xfrm>
              <a:off x="5212" y="1931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89" name="Rectangle 205"/>
            <p:cNvSpPr>
              <a:spLocks noChangeArrowheads="1"/>
            </p:cNvSpPr>
            <p:nvPr/>
          </p:nvSpPr>
          <p:spPr bwMode="auto">
            <a:xfrm>
              <a:off x="912" y="2049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0" name="Rectangle 206"/>
            <p:cNvSpPr>
              <a:spLocks noChangeArrowheads="1"/>
            </p:cNvSpPr>
            <p:nvPr/>
          </p:nvSpPr>
          <p:spPr bwMode="auto">
            <a:xfrm>
              <a:off x="1305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1" name="Rectangle 210"/>
            <p:cNvSpPr>
              <a:spLocks noChangeArrowheads="1"/>
            </p:cNvSpPr>
            <p:nvPr/>
          </p:nvSpPr>
          <p:spPr bwMode="auto">
            <a:xfrm>
              <a:off x="1739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2" name="Rectangle 213"/>
            <p:cNvSpPr>
              <a:spLocks noChangeArrowheads="1"/>
            </p:cNvSpPr>
            <p:nvPr/>
          </p:nvSpPr>
          <p:spPr bwMode="auto">
            <a:xfrm>
              <a:off x="2173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3" name="Rectangle 216"/>
            <p:cNvSpPr>
              <a:spLocks noChangeArrowheads="1"/>
            </p:cNvSpPr>
            <p:nvPr/>
          </p:nvSpPr>
          <p:spPr bwMode="auto">
            <a:xfrm>
              <a:off x="2607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0.170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4" name="Rectangle 219"/>
            <p:cNvSpPr>
              <a:spLocks noChangeArrowheads="1"/>
            </p:cNvSpPr>
            <p:nvPr/>
          </p:nvSpPr>
          <p:spPr bwMode="auto">
            <a:xfrm>
              <a:off x="3042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5" name="Rectangle 222"/>
            <p:cNvSpPr>
              <a:spLocks noChangeArrowheads="1"/>
            </p:cNvSpPr>
            <p:nvPr/>
          </p:nvSpPr>
          <p:spPr bwMode="auto">
            <a:xfrm>
              <a:off x="3476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0.179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6" name="Rectangle 225"/>
            <p:cNvSpPr>
              <a:spLocks noChangeArrowheads="1"/>
            </p:cNvSpPr>
            <p:nvPr/>
          </p:nvSpPr>
          <p:spPr bwMode="auto">
            <a:xfrm>
              <a:off x="3910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7" name="Rectangle 228"/>
            <p:cNvSpPr>
              <a:spLocks noChangeArrowheads="1"/>
            </p:cNvSpPr>
            <p:nvPr/>
          </p:nvSpPr>
          <p:spPr bwMode="auto">
            <a:xfrm>
              <a:off x="4344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0.192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8" name="Rectangle 231"/>
            <p:cNvSpPr>
              <a:spLocks noChangeArrowheads="1"/>
            </p:cNvSpPr>
            <p:nvPr/>
          </p:nvSpPr>
          <p:spPr bwMode="auto">
            <a:xfrm>
              <a:off x="4778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0.199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9" name="Rectangle 234"/>
            <p:cNvSpPr>
              <a:spLocks noChangeArrowheads="1"/>
            </p:cNvSpPr>
            <p:nvPr/>
          </p:nvSpPr>
          <p:spPr bwMode="auto">
            <a:xfrm>
              <a:off x="5212" y="2049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0.205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0" name="Rectangle 237"/>
            <p:cNvSpPr>
              <a:spLocks noChangeArrowheads="1"/>
            </p:cNvSpPr>
            <p:nvPr/>
          </p:nvSpPr>
          <p:spPr bwMode="auto">
            <a:xfrm>
              <a:off x="912" y="2167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1" name="Rectangle 238"/>
            <p:cNvSpPr>
              <a:spLocks noChangeArrowheads="1"/>
            </p:cNvSpPr>
            <p:nvPr/>
          </p:nvSpPr>
          <p:spPr bwMode="auto">
            <a:xfrm>
              <a:off x="1305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2" name="Rectangle 241"/>
            <p:cNvSpPr>
              <a:spLocks noChangeArrowheads="1"/>
            </p:cNvSpPr>
            <p:nvPr/>
          </p:nvSpPr>
          <p:spPr bwMode="auto">
            <a:xfrm>
              <a:off x="1739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3" name="Rectangle 244"/>
            <p:cNvSpPr>
              <a:spLocks noChangeArrowheads="1"/>
            </p:cNvSpPr>
            <p:nvPr/>
          </p:nvSpPr>
          <p:spPr bwMode="auto">
            <a:xfrm>
              <a:off x="2173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4" name="Rectangle 247"/>
            <p:cNvSpPr>
              <a:spLocks noChangeArrowheads="1"/>
            </p:cNvSpPr>
            <p:nvPr/>
          </p:nvSpPr>
          <p:spPr bwMode="auto">
            <a:xfrm>
              <a:off x="2607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0.152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5" name="Rectangle 250"/>
            <p:cNvSpPr>
              <a:spLocks noChangeArrowheads="1"/>
            </p:cNvSpPr>
            <p:nvPr/>
          </p:nvSpPr>
          <p:spPr bwMode="auto">
            <a:xfrm>
              <a:off x="3042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0.155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6" name="Rectangle 253"/>
            <p:cNvSpPr>
              <a:spLocks noChangeArrowheads="1"/>
            </p:cNvSpPr>
            <p:nvPr/>
          </p:nvSpPr>
          <p:spPr bwMode="auto">
            <a:xfrm>
              <a:off x="3476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7" name="Rectangle 256"/>
            <p:cNvSpPr>
              <a:spLocks noChangeArrowheads="1"/>
            </p:cNvSpPr>
            <p:nvPr/>
          </p:nvSpPr>
          <p:spPr bwMode="auto">
            <a:xfrm>
              <a:off x="3910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8" name="Rectangle 259"/>
            <p:cNvSpPr>
              <a:spLocks noChangeArrowheads="1"/>
            </p:cNvSpPr>
            <p:nvPr/>
          </p:nvSpPr>
          <p:spPr bwMode="auto">
            <a:xfrm>
              <a:off x="4344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9" name="Rectangle 262"/>
            <p:cNvSpPr>
              <a:spLocks noChangeArrowheads="1"/>
            </p:cNvSpPr>
            <p:nvPr/>
          </p:nvSpPr>
          <p:spPr bwMode="auto">
            <a:xfrm>
              <a:off x="4778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0.181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0" name="Rectangle 265"/>
            <p:cNvSpPr>
              <a:spLocks noChangeArrowheads="1"/>
            </p:cNvSpPr>
            <p:nvPr/>
          </p:nvSpPr>
          <p:spPr bwMode="auto">
            <a:xfrm>
              <a:off x="5212" y="2167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1" name="Rectangle 268"/>
            <p:cNvSpPr>
              <a:spLocks noChangeArrowheads="1"/>
            </p:cNvSpPr>
            <p:nvPr/>
          </p:nvSpPr>
          <p:spPr bwMode="auto">
            <a:xfrm>
              <a:off x="912" y="228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2" name="Rectangle 269"/>
            <p:cNvSpPr>
              <a:spLocks noChangeArrowheads="1"/>
            </p:cNvSpPr>
            <p:nvPr/>
          </p:nvSpPr>
          <p:spPr bwMode="auto">
            <a:xfrm>
              <a:off x="1305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3" name="Rectangle 272"/>
            <p:cNvSpPr>
              <a:spLocks noChangeArrowheads="1"/>
            </p:cNvSpPr>
            <p:nvPr/>
          </p:nvSpPr>
          <p:spPr bwMode="auto">
            <a:xfrm>
              <a:off x="1739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4" name="Rectangle 275"/>
            <p:cNvSpPr>
              <a:spLocks noChangeArrowheads="1"/>
            </p:cNvSpPr>
            <p:nvPr/>
          </p:nvSpPr>
          <p:spPr bwMode="auto">
            <a:xfrm>
              <a:off x="2173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5" name="Rectangle 278"/>
            <p:cNvSpPr>
              <a:spLocks noChangeArrowheads="1"/>
            </p:cNvSpPr>
            <p:nvPr/>
          </p:nvSpPr>
          <p:spPr bwMode="auto">
            <a:xfrm>
              <a:off x="2607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6" name="Rectangle 281"/>
            <p:cNvSpPr>
              <a:spLocks noChangeArrowheads="1"/>
            </p:cNvSpPr>
            <p:nvPr/>
          </p:nvSpPr>
          <p:spPr bwMode="auto">
            <a:xfrm>
              <a:off x="3042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7" name="Rectangle 284"/>
            <p:cNvSpPr>
              <a:spLocks noChangeArrowheads="1"/>
            </p:cNvSpPr>
            <p:nvPr/>
          </p:nvSpPr>
          <p:spPr bwMode="auto">
            <a:xfrm>
              <a:off x="3476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8" name="Rectangle 287"/>
            <p:cNvSpPr>
              <a:spLocks noChangeArrowheads="1"/>
            </p:cNvSpPr>
            <p:nvPr/>
          </p:nvSpPr>
          <p:spPr bwMode="auto">
            <a:xfrm>
              <a:off x="3910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0.153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9" name="Rectangle 290"/>
            <p:cNvSpPr>
              <a:spLocks noChangeArrowheads="1"/>
            </p:cNvSpPr>
            <p:nvPr/>
          </p:nvSpPr>
          <p:spPr bwMode="auto">
            <a:xfrm>
              <a:off x="4344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0" name="Rectangle 293"/>
            <p:cNvSpPr>
              <a:spLocks noChangeArrowheads="1"/>
            </p:cNvSpPr>
            <p:nvPr/>
          </p:nvSpPr>
          <p:spPr bwMode="auto">
            <a:xfrm>
              <a:off x="4778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1" name="Rectangle 296"/>
            <p:cNvSpPr>
              <a:spLocks noChangeArrowheads="1"/>
            </p:cNvSpPr>
            <p:nvPr/>
          </p:nvSpPr>
          <p:spPr bwMode="auto">
            <a:xfrm>
              <a:off x="5212" y="2285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2" name="Rectangle 299"/>
            <p:cNvSpPr>
              <a:spLocks noChangeArrowheads="1"/>
            </p:cNvSpPr>
            <p:nvPr/>
          </p:nvSpPr>
          <p:spPr bwMode="auto">
            <a:xfrm>
              <a:off x="888" y="2403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3" name="Rectangle 300"/>
            <p:cNvSpPr>
              <a:spLocks noChangeArrowheads="1"/>
            </p:cNvSpPr>
            <p:nvPr/>
          </p:nvSpPr>
          <p:spPr bwMode="auto">
            <a:xfrm>
              <a:off x="1305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4" name="Rectangle 303"/>
            <p:cNvSpPr>
              <a:spLocks noChangeArrowheads="1"/>
            </p:cNvSpPr>
            <p:nvPr/>
          </p:nvSpPr>
          <p:spPr bwMode="auto">
            <a:xfrm>
              <a:off x="1739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5" name="Rectangle 306"/>
            <p:cNvSpPr>
              <a:spLocks noChangeArrowheads="1"/>
            </p:cNvSpPr>
            <p:nvPr/>
          </p:nvSpPr>
          <p:spPr bwMode="auto">
            <a:xfrm>
              <a:off x="2173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6" name="Rectangle 309"/>
            <p:cNvSpPr>
              <a:spLocks noChangeArrowheads="1"/>
            </p:cNvSpPr>
            <p:nvPr/>
          </p:nvSpPr>
          <p:spPr bwMode="auto">
            <a:xfrm>
              <a:off x="2607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7" name="Rectangle 312"/>
            <p:cNvSpPr>
              <a:spLocks noChangeArrowheads="1"/>
            </p:cNvSpPr>
            <p:nvPr/>
          </p:nvSpPr>
          <p:spPr bwMode="auto">
            <a:xfrm>
              <a:off x="3042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8" name="Rectangle 315"/>
            <p:cNvSpPr>
              <a:spLocks noChangeArrowheads="1"/>
            </p:cNvSpPr>
            <p:nvPr/>
          </p:nvSpPr>
          <p:spPr bwMode="auto">
            <a:xfrm>
              <a:off x="3476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29" name="Rectangle 318"/>
            <p:cNvSpPr>
              <a:spLocks noChangeArrowheads="1"/>
            </p:cNvSpPr>
            <p:nvPr/>
          </p:nvSpPr>
          <p:spPr bwMode="auto">
            <a:xfrm>
              <a:off x="3910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0" name="Rectangle 321"/>
            <p:cNvSpPr>
              <a:spLocks noChangeArrowheads="1"/>
            </p:cNvSpPr>
            <p:nvPr/>
          </p:nvSpPr>
          <p:spPr bwMode="auto">
            <a:xfrm>
              <a:off x="4344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1" name="Rectangle 324"/>
            <p:cNvSpPr>
              <a:spLocks noChangeArrowheads="1"/>
            </p:cNvSpPr>
            <p:nvPr/>
          </p:nvSpPr>
          <p:spPr bwMode="auto">
            <a:xfrm>
              <a:off x="4778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2" name="Rectangle 327"/>
            <p:cNvSpPr>
              <a:spLocks noChangeArrowheads="1"/>
            </p:cNvSpPr>
            <p:nvPr/>
          </p:nvSpPr>
          <p:spPr bwMode="auto">
            <a:xfrm>
              <a:off x="5212" y="2403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3" name="Rectangle 330"/>
            <p:cNvSpPr>
              <a:spLocks noChangeArrowheads="1"/>
            </p:cNvSpPr>
            <p:nvPr/>
          </p:nvSpPr>
          <p:spPr bwMode="auto">
            <a:xfrm>
              <a:off x="888" y="256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4" name="Rectangle 331"/>
            <p:cNvSpPr>
              <a:spLocks noChangeArrowheads="1"/>
            </p:cNvSpPr>
            <p:nvPr/>
          </p:nvSpPr>
          <p:spPr bwMode="auto">
            <a:xfrm>
              <a:off x="1305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5" name="Rectangle 334"/>
            <p:cNvSpPr>
              <a:spLocks noChangeArrowheads="1"/>
            </p:cNvSpPr>
            <p:nvPr/>
          </p:nvSpPr>
          <p:spPr bwMode="auto">
            <a:xfrm>
              <a:off x="1739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6" name="Rectangle 337"/>
            <p:cNvSpPr>
              <a:spLocks noChangeArrowheads="1"/>
            </p:cNvSpPr>
            <p:nvPr/>
          </p:nvSpPr>
          <p:spPr bwMode="auto">
            <a:xfrm>
              <a:off x="2173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7" name="Rectangle 340"/>
            <p:cNvSpPr>
              <a:spLocks noChangeArrowheads="1"/>
            </p:cNvSpPr>
            <p:nvPr/>
          </p:nvSpPr>
          <p:spPr bwMode="auto">
            <a:xfrm>
              <a:off x="2607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8" name="Rectangle 343"/>
            <p:cNvSpPr>
              <a:spLocks noChangeArrowheads="1"/>
            </p:cNvSpPr>
            <p:nvPr/>
          </p:nvSpPr>
          <p:spPr bwMode="auto">
            <a:xfrm>
              <a:off x="3042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39" name="Rectangle 346"/>
            <p:cNvSpPr>
              <a:spLocks noChangeArrowheads="1"/>
            </p:cNvSpPr>
            <p:nvPr/>
          </p:nvSpPr>
          <p:spPr bwMode="auto">
            <a:xfrm>
              <a:off x="3476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0" name="Rectangle 349"/>
            <p:cNvSpPr>
              <a:spLocks noChangeArrowheads="1"/>
            </p:cNvSpPr>
            <p:nvPr/>
          </p:nvSpPr>
          <p:spPr bwMode="auto">
            <a:xfrm>
              <a:off x="3910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1" name="Rectangle 352"/>
            <p:cNvSpPr>
              <a:spLocks noChangeArrowheads="1"/>
            </p:cNvSpPr>
            <p:nvPr/>
          </p:nvSpPr>
          <p:spPr bwMode="auto">
            <a:xfrm>
              <a:off x="4344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2" name="Rectangle 355"/>
            <p:cNvSpPr>
              <a:spLocks noChangeArrowheads="1"/>
            </p:cNvSpPr>
            <p:nvPr/>
          </p:nvSpPr>
          <p:spPr bwMode="auto">
            <a:xfrm>
              <a:off x="4778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3" name="Rectangle 358"/>
            <p:cNvSpPr>
              <a:spLocks noChangeArrowheads="1"/>
            </p:cNvSpPr>
            <p:nvPr/>
          </p:nvSpPr>
          <p:spPr bwMode="auto">
            <a:xfrm>
              <a:off x="5212" y="256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4" name="Rectangle 361"/>
            <p:cNvSpPr>
              <a:spLocks noChangeArrowheads="1"/>
            </p:cNvSpPr>
            <p:nvPr/>
          </p:nvSpPr>
          <p:spPr bwMode="auto">
            <a:xfrm>
              <a:off x="888" y="2684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5" name="Rectangle 362"/>
            <p:cNvSpPr>
              <a:spLocks noChangeArrowheads="1"/>
            </p:cNvSpPr>
            <p:nvPr/>
          </p:nvSpPr>
          <p:spPr bwMode="auto">
            <a:xfrm>
              <a:off x="1305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365"/>
            <p:cNvSpPr>
              <a:spLocks noChangeArrowheads="1"/>
            </p:cNvSpPr>
            <p:nvPr/>
          </p:nvSpPr>
          <p:spPr bwMode="auto">
            <a:xfrm>
              <a:off x="1739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368"/>
            <p:cNvSpPr>
              <a:spLocks noChangeArrowheads="1"/>
            </p:cNvSpPr>
            <p:nvPr/>
          </p:nvSpPr>
          <p:spPr bwMode="auto">
            <a:xfrm>
              <a:off x="2173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371"/>
            <p:cNvSpPr>
              <a:spLocks noChangeArrowheads="1"/>
            </p:cNvSpPr>
            <p:nvPr/>
          </p:nvSpPr>
          <p:spPr bwMode="auto">
            <a:xfrm>
              <a:off x="2607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374"/>
            <p:cNvSpPr>
              <a:spLocks noChangeArrowheads="1"/>
            </p:cNvSpPr>
            <p:nvPr/>
          </p:nvSpPr>
          <p:spPr bwMode="auto">
            <a:xfrm>
              <a:off x="3042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377"/>
            <p:cNvSpPr>
              <a:spLocks noChangeArrowheads="1"/>
            </p:cNvSpPr>
            <p:nvPr/>
          </p:nvSpPr>
          <p:spPr bwMode="auto">
            <a:xfrm>
              <a:off x="3476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380"/>
            <p:cNvSpPr>
              <a:spLocks noChangeArrowheads="1"/>
            </p:cNvSpPr>
            <p:nvPr/>
          </p:nvSpPr>
          <p:spPr bwMode="auto">
            <a:xfrm>
              <a:off x="3910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383"/>
            <p:cNvSpPr>
              <a:spLocks noChangeArrowheads="1"/>
            </p:cNvSpPr>
            <p:nvPr/>
          </p:nvSpPr>
          <p:spPr bwMode="auto">
            <a:xfrm>
              <a:off x="4344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386"/>
            <p:cNvSpPr>
              <a:spLocks noChangeArrowheads="1"/>
            </p:cNvSpPr>
            <p:nvPr/>
          </p:nvSpPr>
          <p:spPr bwMode="auto">
            <a:xfrm>
              <a:off x="4778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389"/>
            <p:cNvSpPr>
              <a:spLocks noChangeArrowheads="1"/>
            </p:cNvSpPr>
            <p:nvPr/>
          </p:nvSpPr>
          <p:spPr bwMode="auto">
            <a:xfrm>
              <a:off x="5212" y="268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392"/>
            <p:cNvSpPr>
              <a:spLocks noChangeArrowheads="1"/>
            </p:cNvSpPr>
            <p:nvPr/>
          </p:nvSpPr>
          <p:spPr bwMode="auto">
            <a:xfrm>
              <a:off x="888" y="280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393"/>
            <p:cNvSpPr>
              <a:spLocks noChangeArrowheads="1"/>
            </p:cNvSpPr>
            <p:nvPr/>
          </p:nvSpPr>
          <p:spPr bwMode="auto">
            <a:xfrm>
              <a:off x="1305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396"/>
            <p:cNvSpPr>
              <a:spLocks noChangeArrowheads="1"/>
            </p:cNvSpPr>
            <p:nvPr/>
          </p:nvSpPr>
          <p:spPr bwMode="auto">
            <a:xfrm>
              <a:off x="1739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399"/>
            <p:cNvSpPr>
              <a:spLocks noChangeArrowheads="1"/>
            </p:cNvSpPr>
            <p:nvPr/>
          </p:nvSpPr>
          <p:spPr bwMode="auto">
            <a:xfrm>
              <a:off x="2173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402"/>
            <p:cNvSpPr>
              <a:spLocks noChangeArrowheads="1"/>
            </p:cNvSpPr>
            <p:nvPr/>
          </p:nvSpPr>
          <p:spPr bwMode="auto">
            <a:xfrm>
              <a:off x="2607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405"/>
            <p:cNvSpPr>
              <a:spLocks noChangeArrowheads="1"/>
            </p:cNvSpPr>
            <p:nvPr/>
          </p:nvSpPr>
          <p:spPr bwMode="auto">
            <a:xfrm>
              <a:off x="3042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408"/>
            <p:cNvSpPr>
              <a:spLocks noChangeArrowheads="1"/>
            </p:cNvSpPr>
            <p:nvPr/>
          </p:nvSpPr>
          <p:spPr bwMode="auto">
            <a:xfrm>
              <a:off x="3476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412"/>
            <p:cNvSpPr>
              <a:spLocks noChangeArrowheads="1"/>
            </p:cNvSpPr>
            <p:nvPr/>
          </p:nvSpPr>
          <p:spPr bwMode="auto">
            <a:xfrm>
              <a:off x="3910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415"/>
            <p:cNvSpPr>
              <a:spLocks noChangeArrowheads="1"/>
            </p:cNvSpPr>
            <p:nvPr/>
          </p:nvSpPr>
          <p:spPr bwMode="auto">
            <a:xfrm>
              <a:off x="4344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418"/>
            <p:cNvSpPr>
              <a:spLocks noChangeArrowheads="1"/>
            </p:cNvSpPr>
            <p:nvPr/>
          </p:nvSpPr>
          <p:spPr bwMode="auto">
            <a:xfrm>
              <a:off x="4778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421"/>
            <p:cNvSpPr>
              <a:spLocks noChangeArrowheads="1"/>
            </p:cNvSpPr>
            <p:nvPr/>
          </p:nvSpPr>
          <p:spPr bwMode="auto">
            <a:xfrm>
              <a:off x="5212" y="280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0.141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424"/>
            <p:cNvSpPr>
              <a:spLocks noChangeArrowheads="1"/>
            </p:cNvSpPr>
            <p:nvPr/>
          </p:nvSpPr>
          <p:spPr bwMode="auto">
            <a:xfrm>
              <a:off x="888" y="2920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425"/>
            <p:cNvSpPr>
              <a:spLocks noChangeArrowheads="1"/>
            </p:cNvSpPr>
            <p:nvPr/>
          </p:nvSpPr>
          <p:spPr bwMode="auto">
            <a:xfrm>
              <a:off x="1305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428"/>
            <p:cNvSpPr>
              <a:spLocks noChangeArrowheads="1"/>
            </p:cNvSpPr>
            <p:nvPr/>
          </p:nvSpPr>
          <p:spPr bwMode="auto">
            <a:xfrm>
              <a:off x="1739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431"/>
            <p:cNvSpPr>
              <a:spLocks noChangeArrowheads="1"/>
            </p:cNvSpPr>
            <p:nvPr/>
          </p:nvSpPr>
          <p:spPr bwMode="auto">
            <a:xfrm>
              <a:off x="2173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0" name="Rectangle 434"/>
            <p:cNvSpPr>
              <a:spLocks noChangeArrowheads="1"/>
            </p:cNvSpPr>
            <p:nvPr/>
          </p:nvSpPr>
          <p:spPr bwMode="auto">
            <a:xfrm>
              <a:off x="2607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1" name="Rectangle 437"/>
            <p:cNvSpPr>
              <a:spLocks noChangeArrowheads="1"/>
            </p:cNvSpPr>
            <p:nvPr/>
          </p:nvSpPr>
          <p:spPr bwMode="auto">
            <a:xfrm>
              <a:off x="3042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2" name="Rectangle 440"/>
            <p:cNvSpPr>
              <a:spLocks noChangeArrowheads="1"/>
            </p:cNvSpPr>
            <p:nvPr/>
          </p:nvSpPr>
          <p:spPr bwMode="auto">
            <a:xfrm>
              <a:off x="3476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3" name="Rectangle 443"/>
            <p:cNvSpPr>
              <a:spLocks noChangeArrowheads="1"/>
            </p:cNvSpPr>
            <p:nvPr/>
          </p:nvSpPr>
          <p:spPr bwMode="auto">
            <a:xfrm>
              <a:off x="3910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4" name="Rectangle 446"/>
            <p:cNvSpPr>
              <a:spLocks noChangeArrowheads="1"/>
            </p:cNvSpPr>
            <p:nvPr/>
          </p:nvSpPr>
          <p:spPr bwMode="auto">
            <a:xfrm>
              <a:off x="4344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5" name="Rectangle 449"/>
            <p:cNvSpPr>
              <a:spLocks noChangeArrowheads="1"/>
            </p:cNvSpPr>
            <p:nvPr/>
          </p:nvSpPr>
          <p:spPr bwMode="auto">
            <a:xfrm>
              <a:off x="4778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6" name="Rectangle 452"/>
            <p:cNvSpPr>
              <a:spLocks noChangeArrowheads="1"/>
            </p:cNvSpPr>
            <p:nvPr/>
          </p:nvSpPr>
          <p:spPr bwMode="auto">
            <a:xfrm>
              <a:off x="5212" y="292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7" name="Rectangle 455"/>
            <p:cNvSpPr>
              <a:spLocks noChangeArrowheads="1"/>
            </p:cNvSpPr>
            <p:nvPr/>
          </p:nvSpPr>
          <p:spPr bwMode="auto">
            <a:xfrm>
              <a:off x="888" y="3038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8" name="Rectangle 456"/>
            <p:cNvSpPr>
              <a:spLocks noChangeArrowheads="1"/>
            </p:cNvSpPr>
            <p:nvPr/>
          </p:nvSpPr>
          <p:spPr bwMode="auto">
            <a:xfrm>
              <a:off x="1305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79" name="Rectangle 459"/>
            <p:cNvSpPr>
              <a:spLocks noChangeArrowheads="1"/>
            </p:cNvSpPr>
            <p:nvPr/>
          </p:nvSpPr>
          <p:spPr bwMode="auto">
            <a:xfrm>
              <a:off x="1739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0" name="Rectangle 462"/>
            <p:cNvSpPr>
              <a:spLocks noChangeArrowheads="1"/>
            </p:cNvSpPr>
            <p:nvPr/>
          </p:nvSpPr>
          <p:spPr bwMode="auto">
            <a:xfrm>
              <a:off x="2173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1" name="Rectangle 465"/>
            <p:cNvSpPr>
              <a:spLocks noChangeArrowheads="1"/>
            </p:cNvSpPr>
            <p:nvPr/>
          </p:nvSpPr>
          <p:spPr bwMode="auto">
            <a:xfrm>
              <a:off x="2607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2" name="Rectangle 468"/>
            <p:cNvSpPr>
              <a:spLocks noChangeArrowheads="1"/>
            </p:cNvSpPr>
            <p:nvPr/>
          </p:nvSpPr>
          <p:spPr bwMode="auto">
            <a:xfrm>
              <a:off x="3042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3" name="Rectangle 471"/>
            <p:cNvSpPr>
              <a:spLocks noChangeArrowheads="1"/>
            </p:cNvSpPr>
            <p:nvPr/>
          </p:nvSpPr>
          <p:spPr bwMode="auto">
            <a:xfrm>
              <a:off x="3476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4" name="Rectangle 474"/>
            <p:cNvSpPr>
              <a:spLocks noChangeArrowheads="1"/>
            </p:cNvSpPr>
            <p:nvPr/>
          </p:nvSpPr>
          <p:spPr bwMode="auto">
            <a:xfrm>
              <a:off x="3910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5" name="Rectangle 477"/>
            <p:cNvSpPr>
              <a:spLocks noChangeArrowheads="1"/>
            </p:cNvSpPr>
            <p:nvPr/>
          </p:nvSpPr>
          <p:spPr bwMode="auto">
            <a:xfrm>
              <a:off x="4344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6" name="Rectangle 480"/>
            <p:cNvSpPr>
              <a:spLocks noChangeArrowheads="1"/>
            </p:cNvSpPr>
            <p:nvPr/>
          </p:nvSpPr>
          <p:spPr bwMode="auto">
            <a:xfrm>
              <a:off x="4778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0.124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7" name="Rectangle 483"/>
            <p:cNvSpPr>
              <a:spLocks noChangeArrowheads="1"/>
            </p:cNvSpPr>
            <p:nvPr/>
          </p:nvSpPr>
          <p:spPr bwMode="auto">
            <a:xfrm>
              <a:off x="5212" y="303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0.131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8" name="Rectangle 486"/>
            <p:cNvSpPr>
              <a:spLocks noChangeArrowheads="1"/>
            </p:cNvSpPr>
            <p:nvPr/>
          </p:nvSpPr>
          <p:spPr bwMode="auto">
            <a:xfrm>
              <a:off x="888" y="315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9" name="Rectangle 487"/>
            <p:cNvSpPr>
              <a:spLocks noChangeArrowheads="1"/>
            </p:cNvSpPr>
            <p:nvPr/>
          </p:nvSpPr>
          <p:spPr bwMode="auto">
            <a:xfrm>
              <a:off x="1305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0" name="Rectangle 490"/>
            <p:cNvSpPr>
              <a:spLocks noChangeArrowheads="1"/>
            </p:cNvSpPr>
            <p:nvPr/>
          </p:nvSpPr>
          <p:spPr bwMode="auto">
            <a:xfrm>
              <a:off x="1739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1" name="Rectangle 493"/>
            <p:cNvSpPr>
              <a:spLocks noChangeArrowheads="1"/>
            </p:cNvSpPr>
            <p:nvPr/>
          </p:nvSpPr>
          <p:spPr bwMode="auto">
            <a:xfrm>
              <a:off x="2173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2" name="Rectangle 496"/>
            <p:cNvSpPr>
              <a:spLocks noChangeArrowheads="1"/>
            </p:cNvSpPr>
            <p:nvPr/>
          </p:nvSpPr>
          <p:spPr bwMode="auto">
            <a:xfrm>
              <a:off x="2607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3" name="Rectangle 499"/>
            <p:cNvSpPr>
              <a:spLocks noChangeArrowheads="1"/>
            </p:cNvSpPr>
            <p:nvPr/>
          </p:nvSpPr>
          <p:spPr bwMode="auto">
            <a:xfrm>
              <a:off x="3042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4" name="Rectangle 502"/>
            <p:cNvSpPr>
              <a:spLocks noChangeArrowheads="1"/>
            </p:cNvSpPr>
            <p:nvPr/>
          </p:nvSpPr>
          <p:spPr bwMode="auto">
            <a:xfrm>
              <a:off x="3476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5" name="Rectangle 505"/>
            <p:cNvSpPr>
              <a:spLocks noChangeArrowheads="1"/>
            </p:cNvSpPr>
            <p:nvPr/>
          </p:nvSpPr>
          <p:spPr bwMode="auto">
            <a:xfrm>
              <a:off x="3910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6" name="Rectangle 508"/>
            <p:cNvSpPr>
              <a:spLocks noChangeArrowheads="1"/>
            </p:cNvSpPr>
            <p:nvPr/>
          </p:nvSpPr>
          <p:spPr bwMode="auto">
            <a:xfrm>
              <a:off x="4344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7" name="Rectangle 511"/>
            <p:cNvSpPr>
              <a:spLocks noChangeArrowheads="1"/>
            </p:cNvSpPr>
            <p:nvPr/>
          </p:nvSpPr>
          <p:spPr bwMode="auto">
            <a:xfrm>
              <a:off x="4778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8" name="Rectangle 514"/>
            <p:cNvSpPr>
              <a:spLocks noChangeArrowheads="1"/>
            </p:cNvSpPr>
            <p:nvPr/>
          </p:nvSpPr>
          <p:spPr bwMode="auto">
            <a:xfrm>
              <a:off x="5212" y="315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9" name="Rectangle 517"/>
            <p:cNvSpPr>
              <a:spLocks noChangeArrowheads="1"/>
            </p:cNvSpPr>
            <p:nvPr/>
          </p:nvSpPr>
          <p:spPr bwMode="auto">
            <a:xfrm>
              <a:off x="888" y="3314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0" name="Rectangle 518"/>
            <p:cNvSpPr>
              <a:spLocks noChangeArrowheads="1"/>
            </p:cNvSpPr>
            <p:nvPr/>
          </p:nvSpPr>
          <p:spPr bwMode="auto">
            <a:xfrm>
              <a:off x="1305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1" name="Rectangle 521"/>
            <p:cNvSpPr>
              <a:spLocks noChangeArrowheads="1"/>
            </p:cNvSpPr>
            <p:nvPr/>
          </p:nvSpPr>
          <p:spPr bwMode="auto">
            <a:xfrm>
              <a:off x="1739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2" name="Rectangle 524"/>
            <p:cNvSpPr>
              <a:spLocks noChangeArrowheads="1"/>
            </p:cNvSpPr>
            <p:nvPr/>
          </p:nvSpPr>
          <p:spPr bwMode="auto">
            <a:xfrm>
              <a:off x="2173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3" name="Rectangle 527"/>
            <p:cNvSpPr>
              <a:spLocks noChangeArrowheads="1"/>
            </p:cNvSpPr>
            <p:nvPr/>
          </p:nvSpPr>
          <p:spPr bwMode="auto">
            <a:xfrm>
              <a:off x="2607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4" name="Rectangle 530"/>
            <p:cNvSpPr>
              <a:spLocks noChangeArrowheads="1"/>
            </p:cNvSpPr>
            <p:nvPr/>
          </p:nvSpPr>
          <p:spPr bwMode="auto">
            <a:xfrm>
              <a:off x="3042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5" name="Rectangle 533"/>
            <p:cNvSpPr>
              <a:spLocks noChangeArrowheads="1"/>
            </p:cNvSpPr>
            <p:nvPr/>
          </p:nvSpPr>
          <p:spPr bwMode="auto">
            <a:xfrm>
              <a:off x="3476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6" name="Rectangle 536"/>
            <p:cNvSpPr>
              <a:spLocks noChangeArrowheads="1"/>
            </p:cNvSpPr>
            <p:nvPr/>
          </p:nvSpPr>
          <p:spPr bwMode="auto">
            <a:xfrm>
              <a:off x="3910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7" name="Rectangle 539"/>
            <p:cNvSpPr>
              <a:spLocks noChangeArrowheads="1"/>
            </p:cNvSpPr>
            <p:nvPr/>
          </p:nvSpPr>
          <p:spPr bwMode="auto">
            <a:xfrm>
              <a:off x="4344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8" name="Rectangle 542"/>
            <p:cNvSpPr>
              <a:spLocks noChangeArrowheads="1"/>
            </p:cNvSpPr>
            <p:nvPr/>
          </p:nvSpPr>
          <p:spPr bwMode="auto">
            <a:xfrm>
              <a:off x="4778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09" name="Rectangle 545"/>
            <p:cNvSpPr>
              <a:spLocks noChangeArrowheads="1"/>
            </p:cNvSpPr>
            <p:nvPr/>
          </p:nvSpPr>
          <p:spPr bwMode="auto">
            <a:xfrm>
              <a:off x="5212" y="331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0.110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0" name="Rectangle 548"/>
            <p:cNvSpPr>
              <a:spLocks noChangeArrowheads="1"/>
            </p:cNvSpPr>
            <p:nvPr/>
          </p:nvSpPr>
          <p:spPr bwMode="auto">
            <a:xfrm>
              <a:off x="888" y="343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1" name="Rectangle 549"/>
            <p:cNvSpPr>
              <a:spLocks noChangeArrowheads="1"/>
            </p:cNvSpPr>
            <p:nvPr/>
          </p:nvSpPr>
          <p:spPr bwMode="auto">
            <a:xfrm>
              <a:off x="1305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2" name="Rectangle 552"/>
            <p:cNvSpPr>
              <a:spLocks noChangeArrowheads="1"/>
            </p:cNvSpPr>
            <p:nvPr/>
          </p:nvSpPr>
          <p:spPr bwMode="auto">
            <a:xfrm>
              <a:off x="1739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3" name="Rectangle 555"/>
            <p:cNvSpPr>
              <a:spLocks noChangeArrowheads="1"/>
            </p:cNvSpPr>
            <p:nvPr/>
          </p:nvSpPr>
          <p:spPr bwMode="auto">
            <a:xfrm>
              <a:off x="2173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4" name="Rectangle 558"/>
            <p:cNvSpPr>
              <a:spLocks noChangeArrowheads="1"/>
            </p:cNvSpPr>
            <p:nvPr/>
          </p:nvSpPr>
          <p:spPr bwMode="auto">
            <a:xfrm>
              <a:off x="2607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5" name="Rectangle 561"/>
            <p:cNvSpPr>
              <a:spLocks noChangeArrowheads="1"/>
            </p:cNvSpPr>
            <p:nvPr/>
          </p:nvSpPr>
          <p:spPr bwMode="auto">
            <a:xfrm>
              <a:off x="3042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6" name="Rectangle 564"/>
            <p:cNvSpPr>
              <a:spLocks noChangeArrowheads="1"/>
            </p:cNvSpPr>
            <p:nvPr/>
          </p:nvSpPr>
          <p:spPr bwMode="auto">
            <a:xfrm>
              <a:off x="3476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7" name="Rectangle 567"/>
            <p:cNvSpPr>
              <a:spLocks noChangeArrowheads="1"/>
            </p:cNvSpPr>
            <p:nvPr/>
          </p:nvSpPr>
          <p:spPr bwMode="auto">
            <a:xfrm>
              <a:off x="3910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8" name="Rectangle 570"/>
            <p:cNvSpPr>
              <a:spLocks noChangeArrowheads="1"/>
            </p:cNvSpPr>
            <p:nvPr/>
          </p:nvSpPr>
          <p:spPr bwMode="auto">
            <a:xfrm>
              <a:off x="4344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19" name="Rectangle 573"/>
            <p:cNvSpPr>
              <a:spLocks noChangeArrowheads="1"/>
            </p:cNvSpPr>
            <p:nvPr/>
          </p:nvSpPr>
          <p:spPr bwMode="auto">
            <a:xfrm>
              <a:off x="4778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0" name="Rectangle 576"/>
            <p:cNvSpPr>
              <a:spLocks noChangeArrowheads="1"/>
            </p:cNvSpPr>
            <p:nvPr/>
          </p:nvSpPr>
          <p:spPr bwMode="auto">
            <a:xfrm>
              <a:off x="5212" y="3432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1" name="Rectangle 579"/>
            <p:cNvSpPr>
              <a:spLocks noChangeArrowheads="1"/>
            </p:cNvSpPr>
            <p:nvPr/>
          </p:nvSpPr>
          <p:spPr bwMode="auto">
            <a:xfrm>
              <a:off x="888" y="3550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2" name="Rectangle 580"/>
            <p:cNvSpPr>
              <a:spLocks noChangeArrowheads="1"/>
            </p:cNvSpPr>
            <p:nvPr/>
          </p:nvSpPr>
          <p:spPr bwMode="auto">
            <a:xfrm>
              <a:off x="1305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3" name="Rectangle 583"/>
            <p:cNvSpPr>
              <a:spLocks noChangeArrowheads="1"/>
            </p:cNvSpPr>
            <p:nvPr/>
          </p:nvSpPr>
          <p:spPr bwMode="auto">
            <a:xfrm>
              <a:off x="1739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4" name="Rectangle 586"/>
            <p:cNvSpPr>
              <a:spLocks noChangeArrowheads="1"/>
            </p:cNvSpPr>
            <p:nvPr/>
          </p:nvSpPr>
          <p:spPr bwMode="auto">
            <a:xfrm>
              <a:off x="2173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5" name="Rectangle 589"/>
            <p:cNvSpPr>
              <a:spLocks noChangeArrowheads="1"/>
            </p:cNvSpPr>
            <p:nvPr/>
          </p:nvSpPr>
          <p:spPr bwMode="auto">
            <a:xfrm>
              <a:off x="2607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6" name="Rectangle 592"/>
            <p:cNvSpPr>
              <a:spLocks noChangeArrowheads="1"/>
            </p:cNvSpPr>
            <p:nvPr/>
          </p:nvSpPr>
          <p:spPr bwMode="auto">
            <a:xfrm>
              <a:off x="3042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7" name="Rectangle 595"/>
            <p:cNvSpPr>
              <a:spLocks noChangeArrowheads="1"/>
            </p:cNvSpPr>
            <p:nvPr/>
          </p:nvSpPr>
          <p:spPr bwMode="auto">
            <a:xfrm>
              <a:off x="3476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8" name="Rectangle 598"/>
            <p:cNvSpPr>
              <a:spLocks noChangeArrowheads="1"/>
            </p:cNvSpPr>
            <p:nvPr/>
          </p:nvSpPr>
          <p:spPr bwMode="auto">
            <a:xfrm>
              <a:off x="3910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29" name="Rectangle 601"/>
            <p:cNvSpPr>
              <a:spLocks noChangeArrowheads="1"/>
            </p:cNvSpPr>
            <p:nvPr/>
          </p:nvSpPr>
          <p:spPr bwMode="auto">
            <a:xfrm>
              <a:off x="4344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0" name="Rectangle 604"/>
            <p:cNvSpPr>
              <a:spLocks noChangeArrowheads="1"/>
            </p:cNvSpPr>
            <p:nvPr/>
          </p:nvSpPr>
          <p:spPr bwMode="auto">
            <a:xfrm>
              <a:off x="4778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1" name="Rectangle 607"/>
            <p:cNvSpPr>
              <a:spLocks noChangeArrowheads="1"/>
            </p:cNvSpPr>
            <p:nvPr/>
          </p:nvSpPr>
          <p:spPr bwMode="auto">
            <a:xfrm>
              <a:off x="5212" y="3550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2" name="Rectangle 611"/>
            <p:cNvSpPr>
              <a:spLocks noChangeArrowheads="1"/>
            </p:cNvSpPr>
            <p:nvPr/>
          </p:nvSpPr>
          <p:spPr bwMode="auto">
            <a:xfrm>
              <a:off x="888" y="3668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3" name="Rectangle 612"/>
            <p:cNvSpPr>
              <a:spLocks noChangeArrowheads="1"/>
            </p:cNvSpPr>
            <p:nvPr/>
          </p:nvSpPr>
          <p:spPr bwMode="auto">
            <a:xfrm>
              <a:off x="1305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4" name="Rectangle 615"/>
            <p:cNvSpPr>
              <a:spLocks noChangeArrowheads="1"/>
            </p:cNvSpPr>
            <p:nvPr/>
          </p:nvSpPr>
          <p:spPr bwMode="auto">
            <a:xfrm>
              <a:off x="1739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5" name="Rectangle 618"/>
            <p:cNvSpPr>
              <a:spLocks noChangeArrowheads="1"/>
            </p:cNvSpPr>
            <p:nvPr/>
          </p:nvSpPr>
          <p:spPr bwMode="auto">
            <a:xfrm>
              <a:off x="2173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6" name="Rectangle 621"/>
            <p:cNvSpPr>
              <a:spLocks noChangeArrowheads="1"/>
            </p:cNvSpPr>
            <p:nvPr/>
          </p:nvSpPr>
          <p:spPr bwMode="auto">
            <a:xfrm>
              <a:off x="2607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7" name="Rectangle 624"/>
            <p:cNvSpPr>
              <a:spLocks noChangeArrowheads="1"/>
            </p:cNvSpPr>
            <p:nvPr/>
          </p:nvSpPr>
          <p:spPr bwMode="auto">
            <a:xfrm>
              <a:off x="3042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8" name="Rectangle 627"/>
            <p:cNvSpPr>
              <a:spLocks noChangeArrowheads="1"/>
            </p:cNvSpPr>
            <p:nvPr/>
          </p:nvSpPr>
          <p:spPr bwMode="auto">
            <a:xfrm>
              <a:off x="3476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39" name="Rectangle 630"/>
            <p:cNvSpPr>
              <a:spLocks noChangeArrowheads="1"/>
            </p:cNvSpPr>
            <p:nvPr/>
          </p:nvSpPr>
          <p:spPr bwMode="auto">
            <a:xfrm>
              <a:off x="3910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0" name="Rectangle 633"/>
            <p:cNvSpPr>
              <a:spLocks noChangeArrowheads="1"/>
            </p:cNvSpPr>
            <p:nvPr/>
          </p:nvSpPr>
          <p:spPr bwMode="auto">
            <a:xfrm>
              <a:off x="4344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1" name="Rectangle 636"/>
            <p:cNvSpPr>
              <a:spLocks noChangeArrowheads="1"/>
            </p:cNvSpPr>
            <p:nvPr/>
          </p:nvSpPr>
          <p:spPr bwMode="auto">
            <a:xfrm>
              <a:off x="4778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2" name="Rectangle 639"/>
            <p:cNvSpPr>
              <a:spLocks noChangeArrowheads="1"/>
            </p:cNvSpPr>
            <p:nvPr/>
          </p:nvSpPr>
          <p:spPr bwMode="auto">
            <a:xfrm>
              <a:off x="5212" y="3668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3" name="Rectangle 642"/>
            <p:cNvSpPr>
              <a:spLocks noChangeArrowheads="1"/>
            </p:cNvSpPr>
            <p:nvPr/>
          </p:nvSpPr>
          <p:spPr bwMode="auto">
            <a:xfrm>
              <a:off x="888" y="3786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45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4" name="Rectangle 643"/>
            <p:cNvSpPr>
              <a:spLocks noChangeArrowheads="1"/>
            </p:cNvSpPr>
            <p:nvPr/>
          </p:nvSpPr>
          <p:spPr bwMode="auto">
            <a:xfrm>
              <a:off x="1305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5" name="Rectangle 646"/>
            <p:cNvSpPr>
              <a:spLocks noChangeArrowheads="1"/>
            </p:cNvSpPr>
            <p:nvPr/>
          </p:nvSpPr>
          <p:spPr bwMode="auto">
            <a:xfrm>
              <a:off x="1739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0.044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6" name="Rectangle 649"/>
            <p:cNvSpPr>
              <a:spLocks noChangeArrowheads="1"/>
            </p:cNvSpPr>
            <p:nvPr/>
          </p:nvSpPr>
          <p:spPr bwMode="auto">
            <a:xfrm>
              <a:off x="2173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0.048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7" name="Rectangle 652"/>
            <p:cNvSpPr>
              <a:spLocks noChangeArrowheads="1"/>
            </p:cNvSpPr>
            <p:nvPr/>
          </p:nvSpPr>
          <p:spPr bwMode="auto">
            <a:xfrm>
              <a:off x="2607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8" name="Rectangle 655"/>
            <p:cNvSpPr>
              <a:spLocks noChangeArrowheads="1"/>
            </p:cNvSpPr>
            <p:nvPr/>
          </p:nvSpPr>
          <p:spPr bwMode="auto">
            <a:xfrm>
              <a:off x="3042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0.056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49" name="Rectangle 658"/>
            <p:cNvSpPr>
              <a:spLocks noChangeArrowheads="1"/>
            </p:cNvSpPr>
            <p:nvPr/>
          </p:nvSpPr>
          <p:spPr bwMode="auto">
            <a:xfrm>
              <a:off x="3476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0" name="Rectangle 661"/>
            <p:cNvSpPr>
              <a:spLocks noChangeArrowheads="1"/>
            </p:cNvSpPr>
            <p:nvPr/>
          </p:nvSpPr>
          <p:spPr bwMode="auto">
            <a:xfrm>
              <a:off x="3910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1" name="Rectangle 664"/>
            <p:cNvSpPr>
              <a:spLocks noChangeArrowheads="1"/>
            </p:cNvSpPr>
            <p:nvPr/>
          </p:nvSpPr>
          <p:spPr bwMode="auto">
            <a:xfrm>
              <a:off x="4344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2" name="Rectangle 667"/>
            <p:cNvSpPr>
              <a:spLocks noChangeArrowheads="1"/>
            </p:cNvSpPr>
            <p:nvPr/>
          </p:nvSpPr>
          <p:spPr bwMode="auto">
            <a:xfrm>
              <a:off x="4778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3" name="Rectangle 670"/>
            <p:cNvSpPr>
              <a:spLocks noChangeArrowheads="1"/>
            </p:cNvSpPr>
            <p:nvPr/>
          </p:nvSpPr>
          <p:spPr bwMode="auto">
            <a:xfrm>
              <a:off x="5212" y="3786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4" name="Rectangle 673"/>
            <p:cNvSpPr>
              <a:spLocks noChangeArrowheads="1"/>
            </p:cNvSpPr>
            <p:nvPr/>
          </p:nvSpPr>
          <p:spPr bwMode="auto">
            <a:xfrm>
              <a:off x="888" y="3904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50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5" name="Rectangle 674"/>
            <p:cNvSpPr>
              <a:spLocks noChangeArrowheads="1"/>
            </p:cNvSpPr>
            <p:nvPr/>
          </p:nvSpPr>
          <p:spPr bwMode="auto">
            <a:xfrm>
              <a:off x="1305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0.039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6" name="Rectangle 677"/>
            <p:cNvSpPr>
              <a:spLocks noChangeArrowheads="1"/>
            </p:cNvSpPr>
            <p:nvPr/>
          </p:nvSpPr>
          <p:spPr bwMode="auto">
            <a:xfrm>
              <a:off x="1739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7" name="Rectangle 680"/>
            <p:cNvSpPr>
              <a:spLocks noChangeArrowheads="1"/>
            </p:cNvSpPr>
            <p:nvPr/>
          </p:nvSpPr>
          <p:spPr bwMode="auto">
            <a:xfrm>
              <a:off x="2173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0.047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8" name="Rectangle 683"/>
            <p:cNvSpPr>
              <a:spLocks noChangeArrowheads="1"/>
            </p:cNvSpPr>
            <p:nvPr/>
          </p:nvSpPr>
          <p:spPr bwMode="auto">
            <a:xfrm>
              <a:off x="2607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9" name="Rectangle 686"/>
            <p:cNvSpPr>
              <a:spLocks noChangeArrowheads="1"/>
            </p:cNvSpPr>
            <p:nvPr/>
          </p:nvSpPr>
          <p:spPr bwMode="auto">
            <a:xfrm>
              <a:off x="3042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0.055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0" name="Rectangle 689"/>
            <p:cNvSpPr>
              <a:spLocks noChangeArrowheads="1"/>
            </p:cNvSpPr>
            <p:nvPr/>
          </p:nvSpPr>
          <p:spPr bwMode="auto">
            <a:xfrm>
              <a:off x="3476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0.063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1" name="Rectangle 692"/>
            <p:cNvSpPr>
              <a:spLocks noChangeArrowheads="1"/>
            </p:cNvSpPr>
            <p:nvPr/>
          </p:nvSpPr>
          <p:spPr bwMode="auto">
            <a:xfrm>
              <a:off x="3910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0.072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2" name="Rectangle 695"/>
            <p:cNvSpPr>
              <a:spLocks noChangeArrowheads="1"/>
            </p:cNvSpPr>
            <p:nvPr/>
          </p:nvSpPr>
          <p:spPr bwMode="auto">
            <a:xfrm>
              <a:off x="4344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0.082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3" name="Rectangle 698"/>
            <p:cNvSpPr>
              <a:spLocks noChangeArrowheads="1"/>
            </p:cNvSpPr>
            <p:nvPr/>
          </p:nvSpPr>
          <p:spPr bwMode="auto">
            <a:xfrm>
              <a:off x="4778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0.091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4" name="Rectangle 701"/>
            <p:cNvSpPr>
              <a:spLocks noChangeArrowheads="1"/>
            </p:cNvSpPr>
            <p:nvPr/>
          </p:nvSpPr>
          <p:spPr bwMode="auto">
            <a:xfrm>
              <a:off x="5212" y="3904"/>
              <a:ext cx="22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0.101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5" name="Rectangle 704"/>
            <p:cNvSpPr>
              <a:spLocks noChangeArrowheads="1"/>
            </p:cNvSpPr>
            <p:nvPr/>
          </p:nvSpPr>
          <p:spPr bwMode="auto">
            <a:xfrm>
              <a:off x="3013" y="994"/>
              <a:ext cx="58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100" b="1">
                  <a:solidFill>
                    <a:srgbClr val="000000"/>
                  </a:solidFill>
                  <a:latin typeface="Arial" panose="020B0604020202020204" pitchFamily="34" charset="0"/>
                </a:rPr>
                <a:t>Zins [Prozent]</a:t>
              </a: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6" name="Line 705"/>
            <p:cNvSpPr>
              <a:spLocks noChangeShapeType="1"/>
            </p:cNvSpPr>
            <p:nvPr/>
          </p:nvSpPr>
          <p:spPr bwMode="auto">
            <a:xfrm>
              <a:off x="1130" y="993"/>
              <a:ext cx="1" cy="30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7" name="Rectangle 706"/>
            <p:cNvSpPr>
              <a:spLocks noChangeArrowheads="1"/>
            </p:cNvSpPr>
            <p:nvPr/>
          </p:nvSpPr>
          <p:spPr bwMode="auto">
            <a:xfrm>
              <a:off x="1130" y="993"/>
              <a:ext cx="7" cy="30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68" name="Rectangle 708"/>
            <p:cNvSpPr>
              <a:spLocks noChangeArrowheads="1"/>
            </p:cNvSpPr>
            <p:nvPr/>
          </p:nvSpPr>
          <p:spPr bwMode="auto">
            <a:xfrm>
              <a:off x="735" y="1263"/>
              <a:ext cx="4740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9" name="Rectangle 268"/>
              <p:cNvSpPr/>
              <p:nvPr/>
            </p:nvSpPr>
            <p:spPr>
              <a:xfrm>
                <a:off x="1771651" y="689120"/>
                <a:ext cx="3558481" cy="5775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4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𝐴𝑁𝐹</m:t>
                          </m:r>
                        </m:e>
                        <m:sub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𝑅𝐵𝐹</m:t>
                              </m:r>
                            </m:e>
                            <m:sub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</m:den>
                      </m:f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69" name="Rectangle 2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1" y="689120"/>
                <a:ext cx="3558481" cy="5775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234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Annuitätsmethode: PV Beispiel</a:t>
            </a:r>
            <a:endParaRPr lang="de-DE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1654" y="1636626"/>
            <a:ext cx="7732754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Photovoltaik-Anlage Annuität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=&gt; LCOE</a:t>
            </a:r>
          </a:p>
        </p:txBody>
      </p:sp>
    </p:spTree>
    <p:extLst>
      <p:ext uri="{BB962C8B-B14F-4D97-AF65-F5344CB8AC3E}">
        <p14:creationId xmlns:p14="http://schemas.microsoft.com/office/powerpoint/2010/main" val="1253972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Fehlerquellen bei der Investitionsrechnung</a:t>
            </a:r>
            <a:endParaRPr lang="de-DE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27584" y="1916832"/>
            <a:ext cx="7732754" cy="13603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800" dirty="0">
                <a:latin typeface="Arial" panose="020B0604020202020204" pitchFamily="34" charset="0"/>
              </a:rPr>
              <a:t>Vollständige </a:t>
            </a:r>
            <a:r>
              <a:rPr lang="de-DE" altLang="en-US" sz="1800" i="1" dirty="0">
                <a:latin typeface="Arial" panose="020B0604020202020204" pitchFamily="34" charset="0"/>
              </a:rPr>
              <a:t>Cash-Flow</a:t>
            </a:r>
            <a:r>
              <a:rPr lang="de-DE" altLang="en-US" sz="1800" dirty="0">
                <a:latin typeface="Arial" panose="020B0604020202020204" pitchFamily="34" charset="0"/>
              </a:rPr>
              <a:t>-Zahlungsreihe der zu betrachtenden Investition</a:t>
            </a:r>
          </a:p>
          <a:p>
            <a:pPr>
              <a:lnSpc>
                <a:spcPct val="90000"/>
              </a:lnSpc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dirty="0">
                <a:latin typeface="Arial" panose="020B0604020202020204" pitchFamily="34" charset="0"/>
              </a:rPr>
              <a:t>eventuell: Erfassung von Anschluss-Investitionen</a:t>
            </a:r>
          </a:p>
          <a:p>
            <a:pPr>
              <a:lnSpc>
                <a:spcPct val="90000"/>
              </a:lnSpc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dirty="0">
                <a:latin typeface="Arial" panose="020B0604020202020204" pitchFamily="34" charset="0"/>
              </a:rPr>
              <a:t>Es müssen alle Zahlungen ausgeklammert bleiben, die nicht von der Entscheidung tangiert werden</a:t>
            </a:r>
          </a:p>
          <a:p>
            <a:pPr>
              <a:lnSpc>
                <a:spcPct val="90000"/>
              </a:lnSpc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dirty="0" smtClean="0">
                <a:latin typeface="Arial" panose="020B0604020202020204" pitchFamily="34" charset="0"/>
              </a:rPr>
              <a:t>Was </a:t>
            </a:r>
            <a:r>
              <a:rPr lang="de-DE" altLang="en-US" sz="1800" dirty="0">
                <a:latin typeface="Arial" panose="020B0604020202020204" pitchFamily="34" charset="0"/>
              </a:rPr>
              <a:t>ist der „richtige“ Kalkulationszins?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(Opportunitätskosten; Berücksichtigung von Risiko)</a:t>
            </a:r>
          </a:p>
        </p:txBody>
      </p:sp>
    </p:spTree>
    <p:extLst>
      <p:ext uri="{BB962C8B-B14F-4D97-AF65-F5344CB8AC3E}">
        <p14:creationId xmlns:p14="http://schemas.microsoft.com/office/powerpoint/2010/main" val="807363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Zahlungsströme</a:t>
            </a:r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86135" y="1556792"/>
                <a:ext cx="6448969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Berücksichtigt die zeitliche Änderung des Geldwertes nicht</a:t>
                </a:r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Berechnung der durchschnittlichen Jahreskosten für verschiedene Optionen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Beispiel: Elektroauto gegenüber Benziner. Beide haben eine Lebensdauer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 von 10 Jahren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, einen Restwert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en-US" sz="18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</a:rPr>
                  <a:t> von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Null.</a:t>
                </a: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135" y="1556792"/>
                <a:ext cx="6448969" cy="2089521"/>
              </a:xfrm>
              <a:prstGeom prst="rect">
                <a:avLst/>
              </a:prstGeom>
              <a:blipFill>
                <a:blip r:embed="rId2"/>
                <a:stretch>
                  <a:fillRect l="-756" t="-26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>
              <a:xfrm>
                <a:off x="7415808" y="1814454"/>
                <a:ext cx="1728192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400" kern="0" dirty="0" smtClean="0">
                    <a:latin typeface="Arial" panose="020B0604020202020204" pitchFamily="34" charset="0"/>
                  </a:rPr>
                  <a:t>Jährliche Abschreibung: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4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4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altLang="en-US" sz="14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de-DE" altLang="en-US" sz="14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808" y="1814454"/>
                <a:ext cx="1728192" cy="2089521"/>
              </a:xfrm>
              <a:prstGeom prst="rect">
                <a:avLst/>
              </a:prstGeom>
              <a:blipFill>
                <a:blip r:embed="rId3"/>
                <a:stretch>
                  <a:fillRect l="-1060" t="-14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</a:t>
            </a:r>
            <a:r>
              <a:rPr lang="de-DE" altLang="en-US" sz="1800" kern="0" dirty="0">
                <a:latin typeface="Arial" panose="020B0604020202020204" pitchFamily="34" charset="0"/>
              </a:rPr>
              <a:t>Taxifahrer*in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kauft Elektroauto oder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4025</Words>
  <Application>Microsoft Office PowerPoint</Application>
  <PresentationFormat>On-screen Show (4:3)</PresentationFormat>
  <Paragraphs>995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Book Antiqua</vt:lpstr>
      <vt:lpstr>Cambria Math</vt:lpstr>
      <vt:lpstr>Times New Roman</vt:lpstr>
      <vt:lpstr>erdmannvorlage</vt:lpstr>
      <vt:lpstr>Formel</vt:lpstr>
      <vt:lpstr>Wirtschaftliche Grundlagen  im Sommersemester 2021  Investitionsrechnung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Statische Verfahren: Rentabilitätsrechnung</vt:lpstr>
      <vt:lpstr>Statische Verfahren: Amortisationsrechnung</vt:lpstr>
      <vt:lpstr>Dynamisches Verfahren: Zeitwert des Geldes</vt:lpstr>
      <vt:lpstr>Dynamisches Verfahren: Zeitwert des Geldes</vt:lpstr>
      <vt:lpstr>Dynamisches Verfahren: Barwert und Diskontierung</vt:lpstr>
      <vt:lpstr>Dynamisches Verfahren: Barwert und Diskontierung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  <vt:lpstr>Dynamisches Verfahren: Kapitalwertmethode</vt:lpstr>
      <vt:lpstr>Dynamisches Verfahren: Kapitalwertmethode</vt:lpstr>
      <vt:lpstr>Beispiel: Photovoltaikanlage</vt:lpstr>
      <vt:lpstr>Beispiel: Photovoltaikanlage</vt:lpstr>
      <vt:lpstr>Beispiel: Photovoltaikanlage</vt:lpstr>
      <vt:lpstr>Rentenbarwertfaktor</vt:lpstr>
      <vt:lpstr>Rentenbarwertfaktor: Formel</vt:lpstr>
      <vt:lpstr>Rentenbarwertfaktor: Tabelle</vt:lpstr>
      <vt:lpstr>Dynamisches Verfahren: Methode des internen Zinsfusses</vt:lpstr>
      <vt:lpstr>Dynamisches Verfahren: Methode des internen Zinsfusses</vt:lpstr>
      <vt:lpstr>Dynamisches Verfahren: Annuitätsmethode</vt:lpstr>
      <vt:lpstr>Annuitätsfaktoren</vt:lpstr>
      <vt:lpstr>Annuitätsmethode: PV Beispiel</vt:lpstr>
      <vt:lpstr>Fehlerquellen bei der Investitionsrechnung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276</cp:revision>
  <cp:lastPrinted>2020-04-29T06:56:35Z</cp:lastPrinted>
  <dcterms:created xsi:type="dcterms:W3CDTF">1601-01-01T00:00:00Z</dcterms:created>
  <dcterms:modified xsi:type="dcterms:W3CDTF">2021-05-31T18:02:17Z</dcterms:modified>
</cp:coreProperties>
</file>