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</p:sldMasterIdLst>
  <p:notesMasterIdLst>
    <p:notesMasterId r:id="rId26"/>
  </p:notesMasterIdLst>
  <p:handoutMasterIdLst>
    <p:handoutMasterId r:id="rId27"/>
  </p:handoutMasterIdLst>
  <p:sldIdLst>
    <p:sldId id="316" r:id="rId2"/>
    <p:sldId id="336" r:id="rId3"/>
    <p:sldId id="337" r:id="rId4"/>
    <p:sldId id="338" r:id="rId5"/>
    <p:sldId id="346" r:id="rId6"/>
    <p:sldId id="347" r:id="rId7"/>
    <p:sldId id="339" r:id="rId8"/>
    <p:sldId id="340" r:id="rId9"/>
    <p:sldId id="348" r:id="rId10"/>
    <p:sldId id="349" r:id="rId11"/>
    <p:sldId id="350" r:id="rId12"/>
    <p:sldId id="351" r:id="rId13"/>
    <p:sldId id="352" r:id="rId14"/>
    <p:sldId id="353" r:id="rId15"/>
    <p:sldId id="354" r:id="rId16"/>
    <p:sldId id="341" r:id="rId17"/>
    <p:sldId id="342" r:id="rId18"/>
    <p:sldId id="343" r:id="rId19"/>
    <p:sldId id="344" r:id="rId20"/>
    <p:sldId id="345" r:id="rId21"/>
    <p:sldId id="355" r:id="rId22"/>
    <p:sldId id="356" r:id="rId23"/>
    <p:sldId id="357" r:id="rId24"/>
    <p:sldId id="358" r:id="rId25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5">
          <p15:clr>
            <a:srgbClr val="A4A3A4"/>
          </p15:clr>
        </p15:guide>
        <p15:guide id="2" pos="12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948" autoAdjust="0"/>
    <p:restoredTop sz="86383" autoAdjust="0"/>
  </p:normalViewPr>
  <p:slideViewPr>
    <p:cSldViewPr>
      <p:cViewPr varScale="1">
        <p:scale>
          <a:sx n="102" d="100"/>
          <a:sy n="102" d="100"/>
        </p:scale>
        <p:origin x="630" y="102"/>
      </p:cViewPr>
      <p:guideLst>
        <p:guide orient="horz" pos="845"/>
        <p:guide pos="12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1416" y="-78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46D07E3D-D650-F54B-B7D9-B9E87DE316B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4513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8C405694-4FE3-B446-9B46-423671FABF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60825" y="0"/>
            <a:ext cx="3003550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372" name="Rectangle 4">
            <a:extLst>
              <a:ext uri="{FF2B5EF4-FFF2-40B4-BE49-F238E27FC236}">
                <a16:creationId xmlns:a16="http://schemas.microsoft.com/office/drawing/2014/main" id="{A3EEA772-1A80-6740-8A17-B771EC80A75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55188"/>
            <a:ext cx="3084513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373" name="Rectangle 5">
            <a:extLst>
              <a:ext uri="{FF2B5EF4-FFF2-40B4-BE49-F238E27FC236}">
                <a16:creationId xmlns:a16="http://schemas.microsoft.com/office/drawing/2014/main" id="{A5145330-61B7-104E-9AE3-5915003F2B4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60825" y="9755188"/>
            <a:ext cx="3003550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785261E-FAAA-414E-B849-A8DF92D2FC1F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B690B5DB-F7B2-4449-BC52-6D51458A903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24FE515D-7A2C-EB43-8917-1B21202AAEE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2250" y="315913"/>
            <a:ext cx="6575425" cy="4930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5AE2DB5B-776F-234C-A199-C0FC774F0D6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07988" y="5565775"/>
            <a:ext cx="5962650" cy="39020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F46B13A0-8800-F842-BD8E-E103F75E5C0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BB3322BF-5FE4-ED4C-93E4-84CA47C41B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C40726E-5D8C-443C-A651-ABAAC790981F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fld id="{BCE26FFE-E9CD-46EC-BF56-92F90A00BA33}" type="slidenum">
              <a:rPr lang="de-DE" altLang="en-US" sz="1300" smtClean="0">
                <a:latin typeface="Times New Roman" panose="02020603050405020304" pitchFamily="18" charset="0"/>
              </a:rPr>
              <a:pPr/>
              <a:t>1</a:t>
            </a:fld>
            <a:endParaRPr lang="de-DE" altLang="en-US" sz="1300" smtClean="0">
              <a:latin typeface="Times New Roman" panose="02020603050405020304" pitchFamily="18" charset="0"/>
            </a:endParaRPr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7013" y="317500"/>
            <a:ext cx="6573837" cy="4930775"/>
          </a:xfrm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de-DE" altLang="en-US" noProof="1" smtClean="0"/>
          </a:p>
        </p:txBody>
      </p:sp>
    </p:spTree>
    <p:extLst>
      <p:ext uri="{BB962C8B-B14F-4D97-AF65-F5344CB8AC3E}">
        <p14:creationId xmlns:p14="http://schemas.microsoft.com/office/powerpoint/2010/main" val="3619579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05174955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50061193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92950" y="381000"/>
            <a:ext cx="1727200" cy="57150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908175" y="381000"/>
            <a:ext cx="5032375" cy="57150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043187812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08175" y="381000"/>
            <a:ext cx="6767513" cy="960438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1908175" y="1981200"/>
            <a:ext cx="6911975" cy="4114800"/>
          </a:xfrm>
        </p:spPr>
        <p:txBody>
          <a:bodyPr/>
          <a:lstStyle/>
          <a:p>
            <a:pPr lvl="0"/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4121017150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08175" y="381000"/>
            <a:ext cx="6767513" cy="960438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1908175" y="1981200"/>
            <a:ext cx="3379788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40363" y="1981200"/>
            <a:ext cx="3379787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32866443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04249238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74013976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908175" y="1981200"/>
            <a:ext cx="33797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40363" y="1981200"/>
            <a:ext cx="337978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94816475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62660472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20139370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393707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10998644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82662942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8175" y="381000"/>
            <a:ext cx="6767513" cy="96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Hier klicken, um Master-Titelformat zu bearbeiten.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8175" y="1981200"/>
            <a:ext cx="691197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Hier klicken, um Master-Textformat zu bearbeiten.</a:t>
            </a:r>
          </a:p>
          <a:p>
            <a:pPr lvl="1"/>
            <a:r>
              <a:rPr lang="en-US" altLang="en-US" smtClean="0"/>
              <a:t>Zweite Ebene</a:t>
            </a:r>
          </a:p>
          <a:p>
            <a:pPr lvl="2"/>
            <a:r>
              <a:rPr lang="en-US" altLang="en-US" smtClean="0"/>
              <a:t>Dritte Ebene</a:t>
            </a:r>
          </a:p>
          <a:p>
            <a:pPr lvl="3"/>
            <a:r>
              <a:rPr lang="en-US" altLang="en-US" smtClean="0"/>
              <a:t>Vierte Ebene</a:t>
            </a:r>
          </a:p>
          <a:p>
            <a:pPr lvl="4"/>
            <a:r>
              <a:rPr lang="en-US" altLang="en-US" smtClean="0"/>
              <a:t>Fünfte Ebene Prof. Dr. Georg Erdmann</a:t>
            </a:r>
          </a:p>
        </p:txBody>
      </p:sp>
      <p:sp>
        <p:nvSpPr>
          <p:cNvPr id="6158" name="Text Box 14">
            <a:extLst>
              <a:ext uri="{FF2B5EF4-FFF2-40B4-BE49-F238E27FC236}">
                <a16:creationId xmlns:a16="http://schemas.microsoft.com/office/drawing/2014/main" id="{A45565F5-BA1D-0E4C-B9BE-A6A9144D86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6248400"/>
            <a:ext cx="609600" cy="2444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fld id="{6998AEA4-49D9-480F-B6FD-A750EE95CA27}" type="slidenum">
              <a:rPr lang="de-DE" altLang="en-US" sz="1000" smtClean="0"/>
              <a:pPr>
                <a:spcBef>
                  <a:spcPct val="50000"/>
                </a:spcBef>
                <a:defRPr/>
              </a:pPr>
              <a:t>‹#›</a:t>
            </a:fld>
            <a:endParaRPr lang="de-DE" altLang="en-US"/>
          </a:p>
        </p:txBody>
      </p:sp>
      <p:pic>
        <p:nvPicPr>
          <p:cNvPr id="1029" name="Picture 15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606425"/>
            <a:ext cx="936625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transition/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7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5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920875" y="1262063"/>
            <a:ext cx="6800850" cy="2493962"/>
          </a:xfrm>
        </p:spPr>
        <p:txBody>
          <a:bodyPr/>
          <a:lstStyle/>
          <a:p>
            <a:r>
              <a:rPr lang="de-DE" altLang="en-US" b="1" i="0" dirty="0" smtClean="0">
                <a:latin typeface="Arial" panose="020B0604020202020204" pitchFamily="34" charset="0"/>
                <a:cs typeface="Arial" panose="020B0604020202020204" pitchFamily="34" charset="0"/>
              </a:rPr>
              <a:t>Wirtschaftliche Grundlagen </a:t>
            </a:r>
            <a:r>
              <a:rPr lang="de-DE" altLang="en-US" i="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altLang="en-US" i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en-US" sz="2400" i="0" dirty="0">
                <a:latin typeface="Arial" panose="020B0604020202020204" pitchFamily="34" charset="0"/>
                <a:cs typeface="Arial" panose="020B0604020202020204" pitchFamily="34" charset="0"/>
              </a:rPr>
              <a:t>im </a:t>
            </a:r>
            <a:r>
              <a:rPr lang="de-DE" altLang="en-US" sz="2400" i="0" dirty="0" smtClean="0">
                <a:latin typeface="Arial" panose="020B0604020202020204" pitchFamily="34" charset="0"/>
                <a:cs typeface="Arial" panose="020B0604020202020204" pitchFamily="34" charset="0"/>
              </a:rPr>
              <a:t>Sommersemester 2021</a:t>
            </a:r>
            <a:br>
              <a:rPr lang="de-DE" altLang="en-US" sz="2400" i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en-US" sz="2400" dirty="0" smtClean="0"/>
              <a:t/>
            </a:r>
            <a:br>
              <a:rPr lang="de-DE" altLang="en-US" sz="2400" dirty="0" smtClean="0"/>
            </a:br>
            <a:r>
              <a:rPr lang="de-DE" altLang="en-US" sz="2400" b="1" dirty="0" smtClean="0"/>
              <a:t>Investitionsrechnung: Teil 1</a:t>
            </a:r>
            <a:endParaRPr lang="en-GB" altLang="en-US" i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1" name="Rectangle 7">
            <a:extLst>
              <a:ext uri="{FF2B5EF4-FFF2-40B4-BE49-F238E27FC236}">
                <a16:creationId xmlns:a16="http://schemas.microsoft.com/office/drawing/2014/main" id="{E560D621-3922-3F44-BBCE-5928D5D33A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600" y="5060950"/>
            <a:ext cx="5868640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defTabSz="104775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47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4775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4775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4775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Prof. Tom Brown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Fachgebiet „Digitaler Wandel in Energiesystemen“ </a:t>
            </a:r>
            <a:r>
              <a:rPr lang="de-DE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/ TU Berlin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E-Mail: </a:t>
            </a:r>
            <a:r>
              <a:rPr lang="de-DE" alt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WiGr.Team@ensys.tu-berlin.de</a:t>
            </a:r>
            <a:endParaRPr lang="de-DE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2115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Statische Verfahren: </a:t>
            </a:r>
            <a:r>
              <a:rPr lang="de-DE" altLang="en-US" sz="2400" dirty="0" smtClean="0"/>
              <a:t>Rentabilitätsrechnung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75359" y="1756767"/>
            <a:ext cx="7578725" cy="2089521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Gewinn nicht absolut, sonder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n im Verhältnis zum eingesetzten Kapital betrachten.</a:t>
            </a:r>
          </a:p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de-DE" altLang="en-US" sz="1800" kern="0" dirty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	Rentabilität = ROI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>
                <a:latin typeface="Arial" panose="020B0604020202020204" pitchFamily="34" charset="0"/>
              </a:rPr>
              <a:t>	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	     = EBIT / durchschnittlich gebundenes Kapital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endParaRPr lang="de-DE" altLang="en-US" sz="1800" kern="0" dirty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ROI = Return on Investment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EBIT = </a:t>
            </a:r>
            <a:r>
              <a:rPr lang="de-DE" altLang="en-US" sz="1800" kern="0" dirty="0" err="1" smtClean="0">
                <a:latin typeface="Arial" panose="020B0604020202020204" pitchFamily="34" charset="0"/>
              </a:rPr>
              <a:t>Earnings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 </a:t>
            </a:r>
            <a:r>
              <a:rPr lang="de-DE" altLang="en-US" sz="1800" kern="0" dirty="0" err="1" smtClean="0">
                <a:latin typeface="Arial" panose="020B0604020202020204" pitchFamily="34" charset="0"/>
              </a:rPr>
              <a:t>Before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 Interest </a:t>
            </a:r>
            <a:r>
              <a:rPr lang="de-DE" altLang="en-US" sz="1800" kern="0" dirty="0" err="1" smtClean="0">
                <a:latin typeface="Arial" panose="020B0604020202020204" pitchFamily="34" charset="0"/>
              </a:rPr>
              <a:t>and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 </a:t>
            </a:r>
            <a:r>
              <a:rPr lang="de-DE" altLang="en-US" sz="1800" kern="0" dirty="0" err="1" smtClean="0">
                <a:latin typeface="Arial" panose="020B0604020202020204" pitchFamily="34" charset="0"/>
              </a:rPr>
              <a:t>Taxes</a:t>
            </a:r>
            <a:endParaRPr lang="de-DE" altLang="en-US" sz="1800" kern="0" dirty="0" smtClean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endParaRPr lang="de-DE" altLang="en-US" sz="1800" kern="0" dirty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Rentabilität kann mit anderen Anlagemöglichkeiten verglichen.</a:t>
            </a:r>
            <a:endParaRPr lang="de-DE" altLang="en-US" sz="1800" kern="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7886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Statische Verfahren: </a:t>
            </a:r>
            <a:r>
              <a:rPr lang="de-DE" altLang="en-US" sz="2400" dirty="0" smtClean="0"/>
              <a:t>Amortisationsrechnung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3"/>
              <p:cNvSpPr txBox="1">
                <a:spLocks noChangeArrowheads="1"/>
              </p:cNvSpPr>
              <p:nvPr/>
            </p:nvSpPr>
            <p:spPr>
              <a:xfrm>
                <a:off x="1044228" y="1586116"/>
                <a:ext cx="7578725" cy="2089521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4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50000"/>
                  </a:spcBef>
                  <a:defRPr/>
                </a:pPr>
                <a:r>
                  <a:rPr lang="de-DE" altLang="en-US" sz="1800" kern="0" dirty="0" smtClean="0">
                    <a:latin typeface="Arial" panose="020B0604020202020204" pitchFamily="34" charset="0"/>
                  </a:rPr>
                  <a:t>Bestimmung der Amortisationsdauer, in der das investierte Kapital für die Investition wieder zurückerwirtschaftet ist. Es wird der Zeitpunkt berechnet, bei dem die Anfangsinvestition durch die jährlichen Rückflüsse (Cash-Flow) gedeckt ist.</a:t>
                </a:r>
                <a:endParaRPr lang="de-DE" altLang="en-US" sz="1800" kern="0" dirty="0" smtClean="0">
                  <a:latin typeface="Arial" panose="020B0604020202020204" pitchFamily="34" charset="0"/>
                </a:endParaRPr>
              </a:p>
              <a:p>
                <a:pPr marL="0" indent="0">
                  <a:lnSpc>
                    <a:spcPct val="90000"/>
                  </a:lnSpc>
                  <a:spcBef>
                    <a:spcPct val="50000"/>
                  </a:spcBef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altLang="en-US" sz="1800" i="1" kern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altLang="en-US" sz="1800" b="0" i="1" kern="0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de-DE" altLang="en-US" sz="1800" b="0" i="1" kern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de-DE" altLang="en-US" sz="1800" b="0" i="1" kern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altLang="en-US" sz="1800" b="0" i="1" kern="0" smtClean="0">
                          <a:latin typeface="Cambria Math" panose="02040503050406030204" pitchFamily="18" charset="0"/>
                        </a:rPr>
                        <m:t>𝑚𝑖𝑛</m:t>
                      </m:r>
                      <m:d>
                        <m:dPr>
                          <m:begChr m:val="{"/>
                          <m:endChr m:val="}"/>
                          <m:ctrlPr>
                            <a:rPr lang="de-DE" altLang="en-US" sz="1800" b="0" i="1" kern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e-DE" altLang="en-US" sz="1800" b="0" i="1" kern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altLang="en-US" sz="1800" b="0" i="1" kern="0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de-DE" altLang="en-US" sz="1800" b="0" i="1" kern="0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  <m:r>
                            <a:rPr lang="de-DE" altLang="en-US" sz="1800" b="0" i="1" kern="0" smtClean="0">
                              <a:latin typeface="Cambria Math" panose="02040503050406030204" pitchFamily="18" charset="0"/>
                            </a:rPr>
                            <m:t>; </m:t>
                          </m:r>
                          <m:nary>
                            <m:naryPr>
                              <m:chr m:val="∑"/>
                              <m:ctrlPr>
                                <a:rPr lang="de-DE" altLang="en-US" sz="1800" b="0" i="1" kern="0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de-DE" altLang="en-US" sz="1800" b="0" i="1" kern="0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de-DE" altLang="en-US" sz="1800" b="0" i="1" kern="0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sSub>
                                <m:sSubPr>
                                  <m:ctrlPr>
                                    <a:rPr lang="de-DE" altLang="en-US" sz="1800" b="0" i="1" kern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altLang="en-US" sz="1800" b="0" i="1" kern="0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de-DE" altLang="en-US" sz="1800" b="0" i="1" kern="0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</m:sup>
                            <m:e>
                              <m:sSub>
                                <m:sSubPr>
                                  <m:ctrlPr>
                                    <a:rPr lang="de-DE" altLang="en-US" sz="1800" b="0" i="1" kern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altLang="en-US" sz="1800" b="0" i="1" kern="0" smtClean="0">
                                      <a:latin typeface="Cambria Math" panose="02040503050406030204" pitchFamily="18" charset="0"/>
                                    </a:rPr>
                                    <m:t>𝐶𝐹</m:t>
                                  </m:r>
                                </m:e>
                                <m:sub>
                                  <m:r>
                                    <a:rPr lang="de-DE" altLang="en-US" sz="1800" b="0" i="1" kern="0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e>
                          </m:nary>
                          <m:r>
                            <a:rPr lang="de-DE" altLang="en-US" sz="1800" b="0" i="1" kern="0" smtClean="0">
                              <a:latin typeface="Cambria Math" panose="02040503050406030204" pitchFamily="18" charset="0"/>
                            </a:rPr>
                            <m:t>= </m:t>
                          </m:r>
                          <m:sSub>
                            <m:sSubPr>
                              <m:ctrlPr>
                                <a:rPr lang="de-DE" altLang="en-US" sz="1800" b="0" i="1" kern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altLang="en-US" sz="1800" b="0" i="1" kern="0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de-DE" altLang="en-US" sz="1800" b="0" i="1" kern="0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de-DE" altLang="en-US" sz="1800" kern="0" dirty="0">
                  <a:latin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4228" y="1586116"/>
                <a:ext cx="7578725" cy="2089521"/>
              </a:xfrm>
              <a:prstGeom prst="rect">
                <a:avLst/>
              </a:prstGeom>
              <a:blipFill>
                <a:blip r:embed="rId2"/>
                <a:stretch>
                  <a:fillRect l="-482" t="-2624" r="-112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6161785"/>
              </p:ext>
            </p:extLst>
          </p:nvPr>
        </p:nvGraphicFramePr>
        <p:xfrm>
          <a:off x="1075359" y="3426430"/>
          <a:ext cx="6828122" cy="2595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60589">
                  <a:extLst>
                    <a:ext uri="{9D8B030D-6E8A-4147-A177-3AD203B41FA5}">
                      <a16:colId xmlns:a16="http://schemas.microsoft.com/office/drawing/2014/main" val="2623267412"/>
                    </a:ext>
                  </a:extLst>
                </a:gridCol>
                <a:gridCol w="1735956">
                  <a:extLst>
                    <a:ext uri="{9D8B030D-6E8A-4147-A177-3AD203B41FA5}">
                      <a16:colId xmlns:a16="http://schemas.microsoft.com/office/drawing/2014/main" val="2810863804"/>
                    </a:ext>
                  </a:extLst>
                </a:gridCol>
                <a:gridCol w="1931577">
                  <a:extLst>
                    <a:ext uri="{9D8B030D-6E8A-4147-A177-3AD203B41FA5}">
                      <a16:colId xmlns:a16="http://schemas.microsoft.com/office/drawing/2014/main" val="8020273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Benziner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Elektroauto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77150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Jährliche</a:t>
                      </a:r>
                      <a:r>
                        <a:rPr lang="de-D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Erlöse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38021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Kapitalkosten (Zins) </a:t>
                      </a:r>
                      <a:r>
                        <a:rPr lang="de-DE" sz="1800" i="1" dirty="0" err="1" smtClean="0">
                          <a:latin typeface="Arial" panose="020B0604020202020204" pitchFamily="34" charset="0"/>
                          <a:cs typeface="+mn-cs"/>
                        </a:rPr>
                        <a:t>Z</a:t>
                      </a:r>
                      <a:r>
                        <a:rPr lang="de-DE" altLang="en-US" sz="1800" i="1" baseline="-25000" dirty="0" err="1" smtClean="0">
                          <a:latin typeface="Arial" panose="020B0604020202020204" pitchFamily="34" charset="0"/>
                        </a:rPr>
                        <a:t>t</a:t>
                      </a:r>
                      <a:endParaRPr lang="de-DE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-1.200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-2.400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92360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Betriebskosten </a:t>
                      </a:r>
                      <a:r>
                        <a:rPr lang="de-DE" sz="1800" i="1" dirty="0" err="1" smtClean="0">
                          <a:latin typeface="Arial" panose="020B0604020202020204" pitchFamily="34" charset="0"/>
                          <a:cs typeface="+mn-cs"/>
                        </a:rPr>
                        <a:t>B</a:t>
                      </a:r>
                      <a:r>
                        <a:rPr lang="de-DE" altLang="en-US" sz="1800" i="1" baseline="-25000" dirty="0" err="1" smtClean="0">
                          <a:latin typeface="Arial" panose="020B0604020202020204" pitchFamily="34" charset="0"/>
                        </a:rPr>
                        <a:t>t</a:t>
                      </a:r>
                      <a:endParaRPr lang="de-DE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04579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Verbrauchskosten </a:t>
                      </a:r>
                      <a:r>
                        <a:rPr lang="de-DE" altLang="en-US" sz="1800" i="1" dirty="0" err="1" smtClean="0">
                          <a:latin typeface="Arial" panose="020B0604020202020204" pitchFamily="34" charset="0"/>
                        </a:rPr>
                        <a:t>V</a:t>
                      </a:r>
                      <a:r>
                        <a:rPr lang="de-DE" altLang="en-US" sz="1800" i="1" baseline="-25000" dirty="0" err="1" smtClean="0">
                          <a:latin typeface="Arial" panose="020B0604020202020204" pitchFamily="34" charset="0"/>
                        </a:rPr>
                        <a:t>t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8980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Cash-Flow</a:t>
                      </a:r>
                      <a:r>
                        <a:rPr lang="de-D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800" i="1" baseline="0" dirty="0" err="1" smtClean="0">
                          <a:latin typeface="Arial" panose="020B0604020202020204" pitchFamily="34" charset="0"/>
                          <a:cs typeface="+mn-cs"/>
                        </a:rPr>
                        <a:t>CF</a:t>
                      </a:r>
                      <a:r>
                        <a:rPr lang="de-DE" altLang="en-US" sz="1800" i="1" baseline="-25000" dirty="0" err="1" smtClean="0">
                          <a:latin typeface="Arial" panose="020B0604020202020204" pitchFamily="34" charset="0"/>
                        </a:rPr>
                        <a:t>t</a:t>
                      </a:r>
                      <a:endParaRPr lang="de-DE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4.800</a:t>
                      </a:r>
                      <a:endParaRPr lang="de-DE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10.400</a:t>
                      </a:r>
                      <a:endParaRPr lang="de-DE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6199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Amortisationsdauer </a:t>
                      </a:r>
                      <a:r>
                        <a:rPr lang="de-DE" sz="1800" i="1" dirty="0" smtClean="0">
                          <a:latin typeface="Arial" panose="020B0604020202020204" pitchFamily="34" charset="0"/>
                          <a:cs typeface="+mn-cs"/>
                        </a:rPr>
                        <a:t>T</a:t>
                      </a:r>
                      <a:r>
                        <a:rPr lang="de-DE" altLang="en-US" sz="1800" i="1" baseline="-25000" dirty="0" smtClean="0">
                          <a:latin typeface="Arial" panose="020B0604020202020204" pitchFamily="34" charset="0"/>
                        </a:rPr>
                        <a:t>A</a:t>
                      </a:r>
                      <a:endParaRPr lang="de-DE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6.25</a:t>
                      </a:r>
                      <a:endParaRPr lang="de-DE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5.87</a:t>
                      </a:r>
                      <a:endParaRPr lang="de-DE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637593"/>
                  </a:ext>
                </a:extLst>
              </a:tr>
            </a:tbl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075359" y="6114742"/>
            <a:ext cx="8176444" cy="2089521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NB: Nur zahlungswirksame Beiträge zählen zum Cash-Flow; Abschreibungen zählen nicht, weil die nur einen Buchungsvorgang darstellen.</a:t>
            </a:r>
            <a:endParaRPr lang="de-DE" altLang="en-US" sz="1800" kern="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0252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Dynamisches Verfahren: </a:t>
            </a:r>
            <a:r>
              <a:rPr lang="de-DE" altLang="en-US" sz="2400" dirty="0" smtClean="0"/>
              <a:t>Zeitwert des Geldes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38789" y="2060848"/>
            <a:ext cx="7870825" cy="22780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Was wäre Ihnen lieber: €1000 heute, oder €1000 in 3 Jahren?</a:t>
            </a:r>
          </a:p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de-DE" altLang="en-US" sz="1800" kern="0" dirty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€1000 heute kann man mit einem Zinssatz von 5% bei der Bank anlegen.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endParaRPr lang="de-DE" altLang="en-US" sz="1800" kern="0" dirty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Nach 3 Jahren hätte man</a:t>
            </a:r>
          </a:p>
          <a:p>
            <a:pPr marL="0" indent="0" algn="ctr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€1000 ∙ (1 + 0.05)</a:t>
            </a:r>
            <a:r>
              <a:rPr lang="de-DE" altLang="en-US" sz="1800" kern="0" baseline="30000" dirty="0" smtClean="0">
                <a:latin typeface="Arial" panose="020B0604020202020204" pitchFamily="34" charset="0"/>
              </a:rPr>
              <a:t>3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 = €1158</a:t>
            </a:r>
          </a:p>
          <a:p>
            <a:pPr marL="0" indent="0" algn="ctr">
              <a:lnSpc>
                <a:spcPct val="90000"/>
              </a:lnSpc>
              <a:spcBef>
                <a:spcPct val="50000"/>
              </a:spcBef>
              <a:buNone/>
              <a:defRPr/>
            </a:pPr>
            <a:endParaRPr lang="de-DE" altLang="en-US" sz="1800" kern="0" dirty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Richtige Antwort: Lieber das Geld heute nehmen und die Opportunität nutzen, anzulegen!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endParaRPr lang="de-DE" altLang="en-US" sz="1800" kern="0" dirty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b="1" kern="0" dirty="0" smtClean="0">
                <a:solidFill>
                  <a:srgbClr val="C00000"/>
                </a:solidFill>
                <a:latin typeface="Arial" panose="020B0604020202020204" pitchFamily="34" charset="0"/>
              </a:rPr>
              <a:t>„Künftiges </a:t>
            </a:r>
            <a:r>
              <a:rPr lang="de-DE" altLang="en-US" sz="1800" b="1" kern="0" dirty="0">
                <a:solidFill>
                  <a:srgbClr val="C00000"/>
                </a:solidFill>
                <a:latin typeface="Arial" panose="020B0604020202020204" pitchFamily="34" charset="0"/>
              </a:rPr>
              <a:t>Geld ist weniger wert als heutiges</a:t>
            </a:r>
            <a:r>
              <a:rPr lang="de-DE" altLang="en-US" sz="1800" b="1" kern="0" dirty="0" smtClean="0">
                <a:solidFill>
                  <a:srgbClr val="C00000"/>
                </a:solidFill>
                <a:latin typeface="Arial" panose="020B0604020202020204" pitchFamily="34" charset="0"/>
              </a:rPr>
              <a:t>.“</a:t>
            </a:r>
            <a:endParaRPr lang="de-DE" altLang="en-US" sz="1800" b="1" kern="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3690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Dynamisches Verfahren: </a:t>
            </a:r>
            <a:r>
              <a:rPr lang="de-DE" altLang="en-US" sz="2400" dirty="0" smtClean="0"/>
              <a:t>Zeitwert des Geldes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38789" y="2060848"/>
            <a:ext cx="7870825" cy="22780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Was wäre Ihnen lieber: €1000 heute, oder €1300 in 5 Jahren?</a:t>
            </a:r>
          </a:p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de-DE" altLang="en-US" sz="1800" kern="0" dirty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Mit €1000 heute hätte man Nach 5 Jahren hätte nur</a:t>
            </a:r>
          </a:p>
          <a:p>
            <a:pPr marL="0" indent="0" algn="ctr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>
                <a:latin typeface="Arial" panose="020B0604020202020204" pitchFamily="34" charset="0"/>
              </a:rPr>
              <a:t>€1000 ∙ (1 + 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0.05)</a:t>
            </a:r>
            <a:r>
              <a:rPr lang="de-DE" altLang="en-US" sz="1800" kern="0" baseline="30000" dirty="0" smtClean="0">
                <a:latin typeface="Arial" panose="020B0604020202020204" pitchFamily="34" charset="0"/>
              </a:rPr>
              <a:t>5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 </a:t>
            </a:r>
            <a:r>
              <a:rPr lang="de-DE" altLang="en-US" sz="1800" kern="0" dirty="0">
                <a:latin typeface="Arial" panose="020B0604020202020204" pitchFamily="34" charset="0"/>
              </a:rPr>
              <a:t>= €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1276</a:t>
            </a:r>
            <a:endParaRPr lang="de-DE" altLang="en-US" sz="1800" kern="0" dirty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endParaRPr lang="de-DE" altLang="en-US" sz="1800" kern="0" dirty="0" smtClean="0">
              <a:latin typeface="Arial" panose="020B0604020202020204" pitchFamily="34" charset="0"/>
            </a:endParaRPr>
          </a:p>
          <a:p>
            <a:pPr marL="0" indent="0" algn="ctr">
              <a:lnSpc>
                <a:spcPct val="90000"/>
              </a:lnSpc>
              <a:spcBef>
                <a:spcPct val="50000"/>
              </a:spcBef>
              <a:buNone/>
              <a:defRPr/>
            </a:pPr>
            <a:endParaRPr lang="de-DE" altLang="en-US" sz="1800" kern="0" dirty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Richtige Antwort: </a:t>
            </a:r>
            <a:r>
              <a:rPr lang="de-DE" altLang="en-US" sz="1800" kern="0" dirty="0">
                <a:latin typeface="Arial" panose="020B0604020202020204" pitchFamily="34" charset="0"/>
              </a:rPr>
              <a:t>Lieber </a:t>
            </a:r>
            <a:r>
              <a:rPr lang="de-DE" altLang="en-US" sz="1800" kern="0" dirty="0" err="1">
                <a:latin typeface="Arial" panose="020B0604020202020204" pitchFamily="34" charset="0"/>
              </a:rPr>
              <a:t>auf’s</a:t>
            </a:r>
            <a:r>
              <a:rPr lang="de-DE" altLang="en-US" sz="1800" kern="0" dirty="0">
                <a:latin typeface="Arial" panose="020B0604020202020204" pitchFamily="34" charset="0"/>
              </a:rPr>
              <a:t> 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€1300 </a:t>
            </a:r>
            <a:r>
              <a:rPr lang="de-DE" altLang="en-US" sz="1800" kern="0" dirty="0">
                <a:latin typeface="Arial" panose="020B0604020202020204" pitchFamily="34" charset="0"/>
              </a:rPr>
              <a:t>in 5 Jahren warten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!</a:t>
            </a:r>
            <a:endParaRPr lang="de-DE" altLang="en-US" sz="1800" b="1" kern="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75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Dynamisches Verfahren: </a:t>
            </a:r>
            <a:r>
              <a:rPr lang="de-DE" altLang="en-US" sz="2400" dirty="0" smtClean="0"/>
              <a:t>Barwert un</a:t>
            </a:r>
            <a:r>
              <a:rPr lang="de-DE" altLang="en-US" sz="2400" dirty="0" smtClean="0"/>
              <a:t>d Diskontierung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3"/>
              <p:cNvSpPr txBox="1">
                <a:spLocks noChangeArrowheads="1"/>
              </p:cNvSpPr>
              <p:nvPr/>
            </p:nvSpPr>
            <p:spPr>
              <a:xfrm>
                <a:off x="847981" y="1772816"/>
                <a:ext cx="7870825" cy="4392488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4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lnSpc>
                    <a:spcPct val="90000"/>
                  </a:lnSpc>
                  <a:spcBef>
                    <a:spcPct val="50000"/>
                  </a:spcBef>
                  <a:buNone/>
                  <a:defRPr/>
                </a:pPr>
                <a:r>
                  <a:rPr lang="de-DE" altLang="en-US" sz="1800" kern="0" dirty="0" smtClean="0">
                    <a:latin typeface="Arial" panose="020B0604020202020204" pitchFamily="34" charset="0"/>
                  </a:rPr>
                  <a:t>Um Vergleichbarkeit zwischen Ausgaben und Einnahmen in verschiedenen Jahren zu schaffen, einigen </a:t>
                </a:r>
                <a:r>
                  <a:rPr lang="de-DE" altLang="en-US" sz="1800" kern="0" dirty="0">
                    <a:latin typeface="Arial" panose="020B0604020202020204" pitchFamily="34" charset="0"/>
                  </a:rPr>
                  <a:t>wir uns auf einen bestimmten Zeitpunkt, um die Geldströme auszuwerten.</a:t>
                </a:r>
              </a:p>
              <a:p>
                <a:pPr marL="0" indent="0">
                  <a:lnSpc>
                    <a:spcPct val="90000"/>
                  </a:lnSpc>
                  <a:spcBef>
                    <a:spcPct val="50000"/>
                  </a:spcBef>
                  <a:buNone/>
                  <a:defRPr/>
                </a:pPr>
                <a:r>
                  <a:rPr lang="de-DE" altLang="en-US" sz="1800" kern="0" dirty="0" smtClean="0">
                    <a:latin typeface="Arial" panose="020B0604020202020204" pitchFamily="34" charset="0"/>
                  </a:rPr>
                  <a:t>Am </a:t>
                </a:r>
                <a:r>
                  <a:rPr lang="de-DE" altLang="en-US" sz="1800" kern="0" dirty="0">
                    <a:latin typeface="Arial" panose="020B0604020202020204" pitchFamily="34" charset="0"/>
                  </a:rPr>
                  <a:t>einfachsten: der heutige Wert, der </a:t>
                </a:r>
                <a:r>
                  <a:rPr lang="de-DE" altLang="en-US" sz="1800" b="1" kern="0" dirty="0" smtClean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„</a:t>
                </a:r>
                <a:r>
                  <a:rPr lang="de-DE" altLang="en-US" sz="1800" b="1" kern="0" dirty="0" err="1" smtClean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Present</a:t>
                </a:r>
                <a:r>
                  <a:rPr lang="de-DE" altLang="en-US" sz="1800" b="1" kern="0" dirty="0" smtClean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 Value“ </a:t>
                </a:r>
                <a:r>
                  <a:rPr lang="de-DE" altLang="en-US" sz="1800" kern="0" dirty="0">
                    <a:latin typeface="Arial" panose="020B0604020202020204" pitchFamily="34" charset="0"/>
                  </a:rPr>
                  <a:t>oder </a:t>
                </a:r>
                <a:r>
                  <a:rPr lang="de-DE" altLang="en-US" sz="1800" b="1" kern="0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Barwert</a:t>
                </a:r>
                <a:r>
                  <a:rPr lang="de-DE" altLang="en-US" sz="1800" kern="0" dirty="0">
                    <a:latin typeface="Arial" panose="020B0604020202020204" pitchFamily="34" charset="0"/>
                  </a:rPr>
                  <a:t>.</a:t>
                </a:r>
              </a:p>
              <a:p>
                <a:pPr marL="0" indent="0">
                  <a:lnSpc>
                    <a:spcPct val="90000"/>
                  </a:lnSpc>
                  <a:spcBef>
                    <a:spcPct val="50000"/>
                  </a:spcBef>
                  <a:buNone/>
                  <a:defRPr/>
                </a:pPr>
                <a:r>
                  <a:rPr lang="de-DE" altLang="en-US" sz="1800" kern="0" dirty="0">
                    <a:latin typeface="Arial" panose="020B0604020202020204" pitchFamily="34" charset="0"/>
                  </a:rPr>
                  <a:t>Unter Berücksichtigung des </a:t>
                </a:r>
                <a:r>
                  <a:rPr lang="de-DE" altLang="en-US" sz="1800" b="1" kern="0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Kalkulationszinssatzes</a:t>
                </a:r>
                <a:r>
                  <a:rPr lang="de-DE" altLang="en-US" sz="1800" kern="0" dirty="0">
                    <a:latin typeface="Arial" panose="020B0604020202020204" pitchFamily="34" charset="0"/>
                  </a:rPr>
                  <a:t> </a:t>
                </a:r>
                <a:r>
                  <a:rPr lang="de-DE" altLang="en-US" sz="1800" i="1" kern="0" dirty="0">
                    <a:latin typeface="Arial" panose="020B0604020202020204" pitchFamily="34" charset="0"/>
                  </a:rPr>
                  <a:t>i</a:t>
                </a:r>
                <a:r>
                  <a:rPr lang="de-DE" altLang="en-US" sz="1800" kern="0" dirty="0">
                    <a:latin typeface="Arial" panose="020B0604020202020204" pitchFamily="34" charset="0"/>
                  </a:rPr>
                  <a:t> multiplizieren wir die Ausgaben </a:t>
                </a:r>
                <a:r>
                  <a:rPr lang="de-DE" altLang="en-US" sz="1800" kern="0" dirty="0" smtClean="0">
                    <a:latin typeface="Arial" panose="020B0604020202020204" pitchFamily="34" charset="0"/>
                  </a:rPr>
                  <a:t>oder Einnahmen </a:t>
                </a:r>
                <a:r>
                  <a:rPr lang="de-DE" altLang="en-US" sz="1800" kern="0" dirty="0">
                    <a:latin typeface="Arial" panose="020B0604020202020204" pitchFamily="34" charset="0"/>
                  </a:rPr>
                  <a:t>im Jahr </a:t>
                </a:r>
                <a:r>
                  <a:rPr lang="de-DE" altLang="en-US" sz="1800" i="1" kern="0" dirty="0">
                    <a:latin typeface="Arial" panose="020B0604020202020204" pitchFamily="34" charset="0"/>
                  </a:rPr>
                  <a:t>t</a:t>
                </a:r>
                <a:r>
                  <a:rPr lang="de-DE" altLang="en-US" sz="1800" kern="0" dirty="0">
                    <a:latin typeface="Arial" panose="020B0604020202020204" pitchFamily="34" charset="0"/>
                  </a:rPr>
                  <a:t> </a:t>
                </a:r>
                <a:r>
                  <a:rPr lang="de-DE" altLang="en-US" sz="1800" kern="0" dirty="0" smtClean="0">
                    <a:latin typeface="Arial" panose="020B0604020202020204" pitchFamily="34" charset="0"/>
                  </a:rPr>
                  <a:t>mit dem </a:t>
                </a:r>
                <a:r>
                  <a:rPr lang="de-DE" altLang="en-US" sz="1800" b="1" kern="0" dirty="0" smtClean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Diskontierungsfaktor</a:t>
                </a:r>
              </a:p>
              <a:p>
                <a:pPr marL="0" indent="0">
                  <a:lnSpc>
                    <a:spcPct val="90000"/>
                  </a:lnSpc>
                  <a:spcBef>
                    <a:spcPct val="50000"/>
                  </a:spcBef>
                  <a:buNone/>
                  <a:defRPr/>
                </a:pPr>
                <a:endParaRPr lang="de-DE" altLang="en-US" sz="1800" b="1" kern="0" dirty="0">
                  <a:solidFill>
                    <a:srgbClr val="C00000"/>
                  </a:solidFill>
                  <a:latin typeface="Arial" panose="020B0604020202020204" pitchFamily="34" charset="0"/>
                </a:endParaRPr>
              </a:p>
              <a:p>
                <a:pPr marL="0" indent="0">
                  <a:lnSpc>
                    <a:spcPct val="90000"/>
                  </a:lnSpc>
                  <a:spcBef>
                    <a:spcPct val="50000"/>
                  </a:spcBef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altLang="en-US" sz="1800" i="1" kern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altLang="en-US" sz="1800" b="0" i="1" kern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de-DE" altLang="en-US" sz="1800" b="0" i="1" kern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altLang="en-US" sz="1800" b="0" i="1" kern="0" smtClean="0">
                                  <a:latin typeface="Cambria Math" panose="02040503050406030204" pitchFamily="18" charset="0"/>
                                </a:rPr>
                                <m:t>(1+</m:t>
                              </m:r>
                              <m:r>
                                <a:rPr lang="de-DE" altLang="en-US" sz="1800" b="0" i="1" kern="0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de-DE" altLang="en-US" sz="1800" b="0" i="1" kern="0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de-DE" altLang="en-US" sz="1800" b="0" i="1" kern="0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de-DE" altLang="en-US" sz="1800" kern="0" dirty="0" smtClean="0">
                  <a:latin typeface="Arial" panose="020B0604020202020204" pitchFamily="34" charset="0"/>
                </a:endParaRPr>
              </a:p>
              <a:p>
                <a:pPr marL="0" indent="0">
                  <a:lnSpc>
                    <a:spcPct val="90000"/>
                  </a:lnSpc>
                  <a:spcBef>
                    <a:spcPct val="50000"/>
                  </a:spcBef>
                  <a:buNone/>
                  <a:defRPr/>
                </a:pPr>
                <a:endParaRPr lang="de-DE" altLang="en-US" sz="1800" kern="0" dirty="0" smtClean="0">
                  <a:latin typeface="Arial" panose="020B0604020202020204" pitchFamily="34" charset="0"/>
                </a:endParaRPr>
              </a:p>
              <a:p>
                <a:pPr marL="0" indent="0">
                  <a:lnSpc>
                    <a:spcPct val="90000"/>
                  </a:lnSpc>
                  <a:spcBef>
                    <a:spcPct val="50000"/>
                  </a:spcBef>
                  <a:buNone/>
                  <a:defRPr/>
                </a:pPr>
                <a:r>
                  <a:rPr lang="de-DE" altLang="en-US" sz="1800" kern="0" dirty="0" smtClean="0">
                    <a:latin typeface="Arial" panose="020B0604020202020204" pitchFamily="34" charset="0"/>
                  </a:rPr>
                  <a:t>um </a:t>
                </a:r>
                <a:r>
                  <a:rPr lang="de-DE" altLang="en-US" sz="1800" kern="0" dirty="0">
                    <a:latin typeface="Arial" panose="020B0604020202020204" pitchFamily="34" charset="0"/>
                  </a:rPr>
                  <a:t>den Barwert zu berechnen. Wir haben damit den künftigen Geldfluss </a:t>
                </a:r>
                <a:r>
                  <a:rPr lang="de-DE" altLang="en-US" sz="1800" b="1" kern="0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diskontiert</a:t>
                </a:r>
                <a:r>
                  <a:rPr lang="de-DE" altLang="en-US" sz="1800" kern="0" dirty="0">
                    <a:latin typeface="Arial" panose="020B0604020202020204" pitchFamily="34" charset="0"/>
                  </a:rPr>
                  <a:t>.</a:t>
                </a:r>
              </a:p>
              <a:p>
                <a:pPr marL="0" indent="0">
                  <a:lnSpc>
                    <a:spcPct val="90000"/>
                  </a:lnSpc>
                  <a:spcBef>
                    <a:spcPct val="50000"/>
                  </a:spcBef>
                  <a:buNone/>
                  <a:defRPr/>
                </a:pPr>
                <a:r>
                  <a:rPr lang="de-DE" altLang="en-US" sz="1800" kern="0" dirty="0">
                    <a:latin typeface="Arial" panose="020B0604020202020204" pitchFamily="34" charset="0"/>
                  </a:rPr>
                  <a:t>Spätere Ausgaben und Einnahmen sind aus heutiger Sicht </a:t>
                </a:r>
                <a:r>
                  <a:rPr lang="de-DE" altLang="en-US" sz="1800" b="1" kern="0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weniger wert</a:t>
                </a:r>
                <a:r>
                  <a:rPr lang="de-DE" altLang="en-US" sz="1800" kern="0" dirty="0">
                    <a:latin typeface="Arial" panose="020B0604020202020204" pitchFamily="34" charset="0"/>
                  </a:rPr>
                  <a:t>.</a:t>
                </a:r>
              </a:p>
              <a:p>
                <a:pPr marL="0" indent="0">
                  <a:lnSpc>
                    <a:spcPct val="90000"/>
                  </a:lnSpc>
                  <a:spcBef>
                    <a:spcPct val="50000"/>
                  </a:spcBef>
                  <a:buNone/>
                  <a:defRPr/>
                </a:pPr>
                <a:r>
                  <a:rPr lang="de-DE" altLang="en-US" sz="1800" b="1" kern="0" dirty="0" smtClean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„Künftiges </a:t>
                </a:r>
                <a:r>
                  <a:rPr lang="de-DE" altLang="en-US" sz="1800" b="1" kern="0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Geld ist weniger wert als heutiges</a:t>
                </a:r>
                <a:r>
                  <a:rPr lang="de-DE" altLang="en-US" sz="1800" b="1" kern="0" dirty="0" smtClean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.“</a:t>
                </a:r>
                <a:endParaRPr lang="de-DE" altLang="en-US" sz="1800" b="1" kern="0" dirty="0">
                  <a:solidFill>
                    <a:srgbClr val="C00000"/>
                  </a:solidFill>
                  <a:latin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981" y="1772816"/>
                <a:ext cx="7870825" cy="4392488"/>
              </a:xfrm>
              <a:prstGeom prst="rect">
                <a:avLst/>
              </a:prstGeom>
              <a:blipFill>
                <a:blip r:embed="rId2"/>
                <a:stretch>
                  <a:fillRect l="-620" t="-1389" r="-1007" b="-527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57998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Dynamisches Verfahren: </a:t>
            </a:r>
            <a:r>
              <a:rPr lang="de-DE" altLang="en-US" sz="2400" dirty="0" smtClean="0"/>
              <a:t>Barwert un</a:t>
            </a:r>
            <a:r>
              <a:rPr lang="de-DE" altLang="en-US" sz="2400" dirty="0" smtClean="0"/>
              <a:t>d Diskontierung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47981" y="1772816"/>
            <a:ext cx="7870825" cy="79208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>
                <a:latin typeface="Arial" panose="020B0604020202020204" pitchFamily="34" charset="0"/>
              </a:rPr>
              <a:t>Für unser Beispiel mit Kalkulationszinssatz 5% können wir jetzt die Optionen 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einordnen</a:t>
            </a:r>
            <a:r>
              <a:rPr lang="de-DE" altLang="en-US" sz="1800" kern="0" dirty="0">
                <a:latin typeface="Arial" panose="020B0604020202020204" pitchFamily="34" charset="0"/>
              </a:rPr>
              <a:t>:</a:t>
            </a:r>
            <a:endParaRPr lang="de-DE" altLang="en-US" sz="1800" b="1" kern="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2070218"/>
                  </p:ext>
                </p:extLst>
              </p:nvPr>
            </p:nvGraphicFramePr>
            <p:xfrm>
              <a:off x="1157939" y="2708920"/>
              <a:ext cx="6828122" cy="233737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160589">
                      <a:extLst>
                        <a:ext uri="{9D8B030D-6E8A-4147-A177-3AD203B41FA5}">
                          <a16:colId xmlns:a16="http://schemas.microsoft.com/office/drawing/2014/main" val="2623267412"/>
                        </a:ext>
                      </a:extLst>
                    </a:gridCol>
                    <a:gridCol w="912116">
                      <a:extLst>
                        <a:ext uri="{9D8B030D-6E8A-4147-A177-3AD203B41FA5}">
                          <a16:colId xmlns:a16="http://schemas.microsoft.com/office/drawing/2014/main" val="2810863804"/>
                        </a:ext>
                      </a:extLst>
                    </a:gridCol>
                    <a:gridCol w="2755417">
                      <a:extLst>
                        <a:ext uri="{9D8B030D-6E8A-4147-A177-3AD203B41FA5}">
                          <a16:colId xmlns:a16="http://schemas.microsoft.com/office/drawing/2014/main" val="80202732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Einnahme (€)</a:t>
                          </a:r>
                          <a:endParaRPr lang="de-DE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Jahr</a:t>
                          </a:r>
                          <a:endParaRPr lang="de-DE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Barwert (</a:t>
                          </a:r>
                          <a:r>
                            <a:rPr lang="de-DE" baseline="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€)</a:t>
                          </a:r>
                          <a:endParaRPr lang="de-DE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1771505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1000</a:t>
                          </a:r>
                          <a:endParaRPr lang="de-DE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de-DE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  <a:endParaRPr lang="de-DE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DE" altLang="en-US" sz="1800" i="1" kern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de-DE" altLang="en-US" sz="1800" b="0" i="1" kern="0" smtClean="0">
                                        <a:latin typeface="Cambria Math" panose="02040503050406030204" pitchFamily="18" charset="0"/>
                                      </a:rPr>
                                      <m:t>1000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de-DE" altLang="en-US" sz="1800" b="0" i="1" kern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de-DE" altLang="en-US" sz="1800" b="0" i="1" kern="0" smtClean="0">
                                            <a:latin typeface="Cambria Math" panose="02040503050406030204" pitchFamily="18" charset="0"/>
                                          </a:rPr>
                                          <m:t>(1+</m:t>
                                        </m:r>
                                        <m:r>
                                          <a:rPr lang="de-DE" altLang="en-US" sz="1800" b="0" i="1" kern="0" smtClean="0">
                                            <a:latin typeface="Cambria Math" panose="02040503050406030204" pitchFamily="18" charset="0"/>
                                          </a:rPr>
                                          <m:t>0.05</m:t>
                                        </m:r>
                                        <m:r>
                                          <a:rPr lang="de-DE" altLang="en-US" sz="1800" b="0" i="1" kern="0" smtClean="0">
                                            <a:latin typeface="Cambria Math" panose="02040503050406030204" pitchFamily="18" charset="0"/>
                                          </a:rPr>
                                          <m:t>)</m:t>
                                        </m:r>
                                      </m:e>
                                      <m:sup>
                                        <m:r>
                                          <a:rPr lang="de-DE" altLang="en-US" sz="1800" b="0" i="1" kern="0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de-DE" altLang="en-US" sz="1800" b="0" i="1" kern="0" smtClean="0">
                                    <a:latin typeface="Cambria Math" panose="02040503050406030204" pitchFamily="18" charset="0"/>
                                  </a:rPr>
                                  <m:t>=863</m:t>
                                </m:r>
                              </m:oMath>
                            </m:oMathPara>
                          </a14:m>
                          <a:endParaRPr lang="de-DE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238021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1000</a:t>
                          </a:r>
                          <a:endParaRPr lang="de-DE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de-DE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de-DE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DE" altLang="en-US" sz="1800" i="1" kern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de-DE" altLang="en-US" sz="1800" b="0" i="1" kern="0" smtClean="0">
                                        <a:latin typeface="Cambria Math" panose="02040503050406030204" pitchFamily="18" charset="0"/>
                                      </a:rPr>
                                      <m:t>1000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de-DE" altLang="en-US" sz="1800" b="0" i="1" kern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de-DE" altLang="en-US" sz="1800" b="0" i="1" kern="0" smtClean="0">
                                            <a:latin typeface="Cambria Math" panose="02040503050406030204" pitchFamily="18" charset="0"/>
                                          </a:rPr>
                                          <m:t>(1+0.05)</m:t>
                                        </m:r>
                                      </m:e>
                                      <m:sup>
                                        <m:r>
                                          <a:rPr lang="de-DE" altLang="en-US" sz="1800" b="0" i="1" kern="0" smtClean="0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de-DE" altLang="en-US" sz="1800" b="0" i="1" kern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de-DE" altLang="en-US" sz="1800" b="0" i="1" kern="0" smtClean="0">
                                    <a:latin typeface="Cambria Math" panose="02040503050406030204" pitchFamily="18" charset="0"/>
                                  </a:rPr>
                                  <m:t>1000</m:t>
                                </m:r>
                              </m:oMath>
                            </m:oMathPara>
                          </a14:m>
                          <a:endParaRPr lang="de-DE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0923604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1300</a:t>
                          </a:r>
                          <a:endParaRPr lang="de-DE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de-DE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</a:t>
                          </a:r>
                          <a:endParaRPr lang="de-DE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DE" altLang="en-US" sz="1800" i="1" kern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de-DE" altLang="en-US" sz="1800" b="0" i="1" kern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de-DE" altLang="en-US" sz="1800" b="0" i="1" kern="0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  <m:r>
                                      <a:rPr lang="de-DE" altLang="en-US" sz="1800" b="0" i="1" kern="0" smtClean="0">
                                        <a:latin typeface="Cambria Math" panose="02040503050406030204" pitchFamily="18" charset="0"/>
                                      </a:rPr>
                                      <m:t>00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de-DE" altLang="en-US" sz="1800" b="0" i="1" kern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de-DE" altLang="en-US" sz="1800" b="0" i="1" kern="0" smtClean="0">
                                            <a:latin typeface="Cambria Math" panose="02040503050406030204" pitchFamily="18" charset="0"/>
                                          </a:rPr>
                                          <m:t>(1+0.05)</m:t>
                                        </m:r>
                                      </m:e>
                                      <m:sup>
                                        <m:r>
                                          <a:rPr lang="de-DE" altLang="en-US" sz="1800" b="0" i="1" kern="0" smtClean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de-DE" altLang="en-US" sz="1800" b="0" i="1" kern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de-DE" altLang="en-US" sz="1800" b="0" i="1" kern="0" smtClean="0">
                                    <a:latin typeface="Cambria Math" panose="02040503050406030204" pitchFamily="18" charset="0"/>
                                  </a:rPr>
                                  <m:t>1019</m:t>
                                </m:r>
                              </m:oMath>
                            </m:oMathPara>
                          </a14:m>
                          <a:endParaRPr lang="de-DE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00457989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2070218"/>
                  </p:ext>
                </p:extLst>
              </p:nvPr>
            </p:nvGraphicFramePr>
            <p:xfrm>
              <a:off x="1157939" y="2708920"/>
              <a:ext cx="6828122" cy="233737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160589">
                      <a:extLst>
                        <a:ext uri="{9D8B030D-6E8A-4147-A177-3AD203B41FA5}">
                          <a16:colId xmlns:a16="http://schemas.microsoft.com/office/drawing/2014/main" val="2623267412"/>
                        </a:ext>
                      </a:extLst>
                    </a:gridCol>
                    <a:gridCol w="912116">
                      <a:extLst>
                        <a:ext uri="{9D8B030D-6E8A-4147-A177-3AD203B41FA5}">
                          <a16:colId xmlns:a16="http://schemas.microsoft.com/office/drawing/2014/main" val="2810863804"/>
                        </a:ext>
                      </a:extLst>
                    </a:gridCol>
                    <a:gridCol w="2755417">
                      <a:extLst>
                        <a:ext uri="{9D8B030D-6E8A-4147-A177-3AD203B41FA5}">
                          <a16:colId xmlns:a16="http://schemas.microsoft.com/office/drawing/2014/main" val="80202732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Einnahme (€)</a:t>
                          </a:r>
                          <a:endParaRPr lang="de-DE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Jahr</a:t>
                          </a:r>
                          <a:endParaRPr lang="de-DE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Barwert (</a:t>
                          </a:r>
                          <a:r>
                            <a:rPr lang="de-DE" baseline="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€)</a:t>
                          </a:r>
                          <a:endParaRPr lang="de-DE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17715051"/>
                      </a:ext>
                    </a:extLst>
                  </a:tr>
                  <a:tr h="655511">
                    <a:tc>
                      <a:txBody>
                        <a:bodyPr/>
                        <a:lstStyle/>
                        <a:p>
                          <a:r>
                            <a:rPr lang="de-DE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1000</a:t>
                          </a:r>
                          <a:endParaRPr lang="de-DE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de-DE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  <a:endParaRPr lang="de-DE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blipFill>
                          <a:blip r:embed="rId2"/>
                          <a:stretch>
                            <a:fillRect l="-147903" t="-61111" r="-883" b="-20092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23802103"/>
                      </a:ext>
                    </a:extLst>
                  </a:tr>
                  <a:tr h="655511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1000</a:t>
                          </a:r>
                          <a:endParaRPr lang="de-DE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de-DE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de-DE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blipFill>
                          <a:blip r:embed="rId2"/>
                          <a:stretch>
                            <a:fillRect l="-147903" t="-162617" r="-883" b="-10280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09236041"/>
                      </a:ext>
                    </a:extLst>
                  </a:tr>
                  <a:tr h="655511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1300</a:t>
                          </a:r>
                          <a:endParaRPr lang="de-DE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de-DE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</a:t>
                          </a:r>
                          <a:endParaRPr lang="de-DE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blipFill>
                          <a:blip r:embed="rId2"/>
                          <a:stretch>
                            <a:fillRect l="-147903" t="-260185" r="-883" b="-185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00457989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440931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Dynamisches Verfahren: Zinsrechnung und Zinseszins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38789" y="2060848"/>
            <a:ext cx="7870825" cy="22780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en-US" sz="1800" kern="0" dirty="0">
                <a:latin typeface="Arial" panose="020B0604020202020204" pitchFamily="34" charset="0"/>
              </a:rPr>
              <a:t>Berücksichtigung des Zeitwerts des Geldes durch Zinsrechnung</a:t>
            </a:r>
          </a:p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en-US" sz="1800" kern="0" dirty="0">
                <a:latin typeface="Arial" panose="020B0604020202020204" pitchFamily="34" charset="0"/>
              </a:rPr>
              <a:t>Bestimmung des Wertes einer einmaligen Zahlung K</a:t>
            </a:r>
            <a:r>
              <a:rPr lang="de-DE" altLang="en-US" sz="1800" kern="0" baseline="-25000" dirty="0">
                <a:latin typeface="Arial" panose="020B0604020202020204" pitchFamily="34" charset="0"/>
              </a:rPr>
              <a:t>0</a:t>
            </a:r>
            <a:r>
              <a:rPr lang="de-DE" altLang="en-US" sz="1800" kern="0" dirty="0">
                <a:latin typeface="Arial" panose="020B0604020202020204" pitchFamily="34" charset="0"/>
              </a:rPr>
              <a:t> nach T Perioden der Verzinsung bei einem Zinssatz von i </a:t>
            </a:r>
          </a:p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en-US" sz="1800" kern="0" dirty="0" err="1">
                <a:latin typeface="Arial" panose="020B0604020202020204" pitchFamily="34" charset="0"/>
              </a:rPr>
              <a:t>Aufzinsung</a:t>
            </a:r>
            <a:r>
              <a:rPr lang="de-DE" altLang="en-US" sz="1800" kern="0" dirty="0">
                <a:latin typeface="Arial" panose="020B0604020202020204" pitchFamily="34" charset="0"/>
              </a:rPr>
              <a:t>: Bestimmung von K</a:t>
            </a:r>
            <a:r>
              <a:rPr lang="de-DE" altLang="en-US" sz="1800" kern="0" baseline="-25000" dirty="0">
                <a:latin typeface="Arial" panose="020B0604020202020204" pitchFamily="34" charset="0"/>
              </a:rPr>
              <a:t>T</a:t>
            </a:r>
            <a:r>
              <a:rPr lang="de-DE" altLang="en-US" sz="1800" kern="0" dirty="0">
                <a:latin typeface="Arial" panose="020B0604020202020204" pitchFamily="34" charset="0"/>
              </a:rPr>
              <a:t> durch K</a:t>
            </a:r>
            <a:r>
              <a:rPr lang="de-DE" altLang="en-US" sz="1800" kern="0" baseline="-25000" dirty="0">
                <a:latin typeface="Arial" panose="020B0604020202020204" pitchFamily="34" charset="0"/>
              </a:rPr>
              <a:t>0</a:t>
            </a:r>
            <a:r>
              <a:rPr lang="de-DE" altLang="en-US" sz="1800" kern="0" dirty="0">
                <a:latin typeface="Arial" panose="020B0604020202020204" pitchFamily="34" charset="0"/>
              </a:rPr>
              <a:t>, T und i</a:t>
            </a:r>
          </a:p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en-US" sz="1800" kern="0" dirty="0">
                <a:latin typeface="Arial" panose="020B0604020202020204" pitchFamily="34" charset="0"/>
              </a:rPr>
              <a:t>Abzinsung/Diskontierung: Bestimmung von K</a:t>
            </a:r>
            <a:r>
              <a:rPr lang="de-DE" altLang="en-US" sz="1800" kern="0" baseline="-25000" dirty="0">
                <a:latin typeface="Arial" panose="020B0604020202020204" pitchFamily="34" charset="0"/>
              </a:rPr>
              <a:t>0</a:t>
            </a:r>
            <a:r>
              <a:rPr lang="de-DE" altLang="en-US" sz="1800" kern="0" dirty="0">
                <a:latin typeface="Arial" panose="020B0604020202020204" pitchFamily="34" charset="0"/>
              </a:rPr>
              <a:t> bei bekanntem K</a:t>
            </a:r>
            <a:r>
              <a:rPr lang="de-DE" altLang="en-US" sz="1800" kern="0" baseline="-25000" dirty="0">
                <a:latin typeface="Arial" panose="020B0604020202020204" pitchFamily="34" charset="0"/>
              </a:rPr>
              <a:t>T</a:t>
            </a:r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899566"/>
            <a:ext cx="4286250" cy="198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5732463"/>
            <a:ext cx="125412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44185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Zins- und </a:t>
            </a:r>
            <a:r>
              <a:rPr lang="de-DE" altLang="en-US" sz="2400" dirty="0" err="1" smtClean="0"/>
              <a:t>zinseszinsrechnung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795338" y="1985963"/>
            <a:ext cx="220980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800" i="1" dirty="0">
                <a:latin typeface="Arial" panose="020B0604020202020204" pitchFamily="34" charset="0"/>
              </a:rPr>
              <a:t>K</a:t>
            </a:r>
            <a:r>
              <a:rPr lang="de-DE" altLang="en-US" sz="1800" dirty="0">
                <a:latin typeface="Arial" panose="020B0604020202020204" pitchFamily="34" charset="0"/>
              </a:rPr>
              <a:t> = Kapital </a:t>
            </a:r>
            <a:br>
              <a:rPr lang="de-DE" altLang="en-US" sz="1800" dirty="0">
                <a:latin typeface="Arial" panose="020B0604020202020204" pitchFamily="34" charset="0"/>
              </a:rPr>
            </a:br>
            <a:r>
              <a:rPr lang="de-DE" altLang="en-US" sz="1800" i="1" dirty="0">
                <a:latin typeface="Arial" panose="020B0604020202020204" pitchFamily="34" charset="0"/>
              </a:rPr>
              <a:t>i</a:t>
            </a:r>
            <a:r>
              <a:rPr lang="de-DE" altLang="en-US" sz="1800" dirty="0">
                <a:latin typeface="Arial" panose="020B0604020202020204" pitchFamily="34" charset="0"/>
              </a:rPr>
              <a:t> = Zinssatz</a:t>
            </a:r>
            <a:br>
              <a:rPr lang="de-DE" altLang="en-US" sz="1800" dirty="0">
                <a:latin typeface="Arial" panose="020B0604020202020204" pitchFamily="34" charset="0"/>
              </a:rPr>
            </a:br>
            <a:r>
              <a:rPr lang="de-DE" altLang="en-US" sz="1800" i="1" dirty="0">
                <a:latin typeface="Arial" panose="020B0604020202020204" pitchFamily="34" charset="0"/>
              </a:rPr>
              <a:t>T</a:t>
            </a:r>
            <a:r>
              <a:rPr lang="de-DE" altLang="en-US" sz="1800" dirty="0">
                <a:latin typeface="Arial" panose="020B0604020202020204" pitchFamily="34" charset="0"/>
              </a:rPr>
              <a:t> = Endzeitpunkt</a:t>
            </a:r>
          </a:p>
        </p:txBody>
      </p:sp>
      <p:sp>
        <p:nvSpPr>
          <p:cNvPr id="7" name="Text Box 31"/>
          <p:cNvSpPr txBox="1">
            <a:spLocks noChangeArrowheads="1"/>
          </p:cNvSpPr>
          <p:nvPr/>
        </p:nvSpPr>
        <p:spPr bwMode="auto">
          <a:xfrm>
            <a:off x="750888" y="3135313"/>
            <a:ext cx="17986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Aufzinsung:</a:t>
            </a:r>
          </a:p>
        </p:txBody>
      </p:sp>
      <p:graphicFrame>
        <p:nvGraphicFramePr>
          <p:cNvPr id="8" name="Object 65"/>
          <p:cNvGraphicFramePr>
            <a:graphicFrameLocks noChangeAspect="1"/>
          </p:cNvGraphicFramePr>
          <p:nvPr/>
        </p:nvGraphicFramePr>
        <p:xfrm>
          <a:off x="1023938" y="3560763"/>
          <a:ext cx="17526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Formel" r:id="rId3" imgW="0" imgH="0" progId="Equation.DSMT4">
                  <p:embed/>
                </p:oleObj>
              </mc:Choice>
              <mc:Fallback>
                <p:oleObj name="Formel" r:id="rId3" imgW="0" imgH="0" progId="Equation.DSMT4">
                  <p:embed/>
                  <p:pic>
                    <p:nvPicPr>
                      <p:cNvPr id="13314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3938" y="3560763"/>
                        <a:ext cx="17526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56"/>
          <p:cNvSpPr txBox="1">
            <a:spLocks noChangeArrowheads="1"/>
          </p:cNvSpPr>
          <p:nvPr/>
        </p:nvSpPr>
        <p:spPr bwMode="auto">
          <a:xfrm>
            <a:off x="742950" y="4810125"/>
            <a:ext cx="1314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 dirty="0">
                <a:latin typeface="Arial" panose="020B0604020202020204" pitchFamily="34" charset="0"/>
              </a:rPr>
              <a:t>Abzinsung:</a:t>
            </a:r>
          </a:p>
        </p:txBody>
      </p:sp>
      <p:graphicFrame>
        <p:nvGraphicFramePr>
          <p:cNvPr id="10" name="Object 69"/>
          <p:cNvGraphicFramePr>
            <a:graphicFrameLocks noChangeAspect="1"/>
          </p:cNvGraphicFramePr>
          <p:nvPr/>
        </p:nvGraphicFramePr>
        <p:xfrm>
          <a:off x="996950" y="5194300"/>
          <a:ext cx="1806575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Formel" r:id="rId5" imgW="0" imgH="0" progId="Equation.DSMT4">
                  <p:embed/>
                </p:oleObj>
              </mc:Choice>
              <mc:Fallback>
                <p:oleObj name="Formel" r:id="rId5" imgW="0" imgH="0" progId="Equation.DSMT4">
                  <p:embed/>
                  <p:pic>
                    <p:nvPicPr>
                      <p:cNvPr id="284741" name="Object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5194300"/>
                        <a:ext cx="1806575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Group 73"/>
          <p:cNvGrpSpPr>
            <a:grpSpLocks/>
          </p:cNvGrpSpPr>
          <p:nvPr/>
        </p:nvGrpSpPr>
        <p:grpSpPr bwMode="auto">
          <a:xfrm>
            <a:off x="3600450" y="1600200"/>
            <a:ext cx="5026025" cy="2089150"/>
            <a:chOff x="2213" y="1000"/>
            <a:chExt cx="3182" cy="1316"/>
          </a:xfrm>
        </p:grpSpPr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2483" y="1838"/>
              <a:ext cx="27" cy="478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4" name="Rectangle 23"/>
            <p:cNvSpPr>
              <a:spLocks noChangeArrowheads="1"/>
            </p:cNvSpPr>
            <p:nvPr/>
          </p:nvSpPr>
          <p:spPr bwMode="auto">
            <a:xfrm>
              <a:off x="4964" y="1454"/>
              <a:ext cx="42" cy="86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5" name="Freeform 24"/>
            <p:cNvSpPr>
              <a:spLocks/>
            </p:cNvSpPr>
            <p:nvPr/>
          </p:nvSpPr>
          <p:spPr bwMode="auto">
            <a:xfrm>
              <a:off x="2523" y="1454"/>
              <a:ext cx="2420" cy="400"/>
            </a:xfrm>
            <a:custGeom>
              <a:avLst/>
              <a:gdLst>
                <a:gd name="T0" fmla="*/ 0 w 2215"/>
                <a:gd name="T1" fmla="*/ 150206 h 336"/>
                <a:gd name="T2" fmla="*/ 19226 w 2215"/>
                <a:gd name="T3" fmla="*/ 114094 h 336"/>
                <a:gd name="T4" fmla="*/ 49071 w 2215"/>
                <a:gd name="T5" fmla="*/ 0 h 336"/>
                <a:gd name="T6" fmla="*/ 0 60000 65536"/>
                <a:gd name="T7" fmla="*/ 0 60000 65536"/>
                <a:gd name="T8" fmla="*/ 0 60000 65536"/>
                <a:gd name="T9" fmla="*/ 0 w 2215"/>
                <a:gd name="T10" fmla="*/ 0 h 336"/>
                <a:gd name="T11" fmla="*/ 2215 w 2215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15" h="336">
                  <a:moveTo>
                    <a:pt x="0" y="336"/>
                  </a:moveTo>
                  <a:cubicBezTo>
                    <a:pt x="145" y="322"/>
                    <a:pt x="499" y="311"/>
                    <a:pt x="868" y="255"/>
                  </a:cubicBezTo>
                  <a:cubicBezTo>
                    <a:pt x="1237" y="199"/>
                    <a:pt x="1935" y="53"/>
                    <a:pt x="2215" y="0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6" name="Text Box 27"/>
            <p:cNvSpPr txBox="1">
              <a:spLocks noChangeArrowheads="1"/>
            </p:cNvSpPr>
            <p:nvPr/>
          </p:nvSpPr>
          <p:spPr bwMode="auto">
            <a:xfrm>
              <a:off x="4531" y="1000"/>
              <a:ext cx="86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Endwert</a:t>
              </a:r>
              <a:br>
                <a:rPr lang="de-DE" altLang="en-US" sz="1800">
                  <a:latin typeface="Arial" panose="020B0604020202020204" pitchFamily="34" charset="0"/>
                </a:rPr>
              </a:br>
              <a:r>
                <a:rPr lang="de-DE" altLang="en-US" sz="1800">
                  <a:latin typeface="Arial" panose="020B0604020202020204" pitchFamily="34" charset="0"/>
                </a:rPr>
                <a:t>(</a:t>
              </a:r>
              <a:r>
                <a:rPr lang="en-US" altLang="en-US" sz="1800" i="1">
                  <a:latin typeface="Arial" panose="020B0604020202020204" pitchFamily="34" charset="0"/>
                </a:rPr>
                <a:t>final value</a:t>
              </a:r>
              <a:r>
                <a:rPr lang="de-DE" altLang="en-US" sz="1800">
                  <a:latin typeface="Arial" panose="020B0604020202020204" pitchFamily="34" charset="0"/>
                </a:rPr>
                <a:t>)</a:t>
              </a:r>
            </a:p>
          </p:txBody>
        </p:sp>
        <p:sp>
          <p:nvSpPr>
            <p:cNvPr id="17" name="Text Box 28"/>
            <p:cNvSpPr txBox="1">
              <a:spLocks noChangeArrowheads="1"/>
            </p:cNvSpPr>
            <p:nvPr/>
          </p:nvSpPr>
          <p:spPr bwMode="auto">
            <a:xfrm>
              <a:off x="2213" y="1388"/>
              <a:ext cx="120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Barwert </a:t>
              </a:r>
              <a:br>
                <a:rPr lang="de-DE" altLang="en-US" sz="1800">
                  <a:latin typeface="Arial" panose="020B0604020202020204" pitchFamily="34" charset="0"/>
                </a:rPr>
              </a:br>
              <a:r>
                <a:rPr lang="de-DE" altLang="en-US" sz="1800">
                  <a:latin typeface="Arial" panose="020B0604020202020204" pitchFamily="34" charset="0"/>
                </a:rPr>
                <a:t>(</a:t>
              </a:r>
              <a:r>
                <a:rPr lang="en-US" altLang="en-US" sz="1800" i="1">
                  <a:latin typeface="Arial" panose="020B0604020202020204" pitchFamily="34" charset="0"/>
                </a:rPr>
                <a:t>present value</a:t>
              </a:r>
              <a:r>
                <a:rPr lang="de-DE" altLang="en-US" sz="1800">
                  <a:latin typeface="Arial" panose="020B0604020202020204" pitchFamily="34" charset="0"/>
                </a:rPr>
                <a:t>)</a:t>
              </a:r>
            </a:p>
          </p:txBody>
        </p:sp>
        <p:sp>
          <p:nvSpPr>
            <p:cNvPr id="18" name="Text Box 29"/>
            <p:cNvSpPr txBox="1">
              <a:spLocks noChangeArrowheads="1"/>
            </p:cNvSpPr>
            <p:nvPr/>
          </p:nvSpPr>
          <p:spPr bwMode="auto">
            <a:xfrm>
              <a:off x="2495" y="1974"/>
              <a:ext cx="29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>
                  <a:latin typeface="Arial" panose="020B0604020202020204" pitchFamily="34" charset="0"/>
                </a:rPr>
                <a:t>K</a:t>
              </a:r>
              <a:r>
                <a:rPr lang="de-DE" altLang="en-US" sz="1800" baseline="-25000">
                  <a:latin typeface="Arial" panose="020B0604020202020204" pitchFamily="34" charset="0"/>
                </a:rPr>
                <a:t>0</a:t>
              </a:r>
              <a:endParaRPr lang="de-DE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9" name="Text Box 30"/>
            <p:cNvSpPr txBox="1">
              <a:spLocks noChangeArrowheads="1"/>
            </p:cNvSpPr>
            <p:nvPr/>
          </p:nvSpPr>
          <p:spPr bwMode="auto">
            <a:xfrm>
              <a:off x="4990" y="1500"/>
              <a:ext cx="29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>
                  <a:latin typeface="Arial" panose="020B0604020202020204" pitchFamily="34" charset="0"/>
                </a:rPr>
                <a:t>K</a:t>
              </a:r>
              <a:r>
                <a:rPr lang="de-DE" altLang="en-US" sz="1800" i="1" baseline="-25000">
                  <a:latin typeface="Arial" panose="020B0604020202020204" pitchFamily="34" charset="0"/>
                </a:rPr>
                <a:t>T</a:t>
              </a:r>
              <a:endParaRPr lang="de-DE" altLang="en-US" sz="1800" i="1">
                <a:latin typeface="Arial" panose="020B0604020202020204" pitchFamily="34" charset="0"/>
              </a:endParaRPr>
            </a:p>
          </p:txBody>
        </p:sp>
      </p:grpSp>
      <p:grpSp>
        <p:nvGrpSpPr>
          <p:cNvPr id="20" name="Group 77"/>
          <p:cNvGrpSpPr>
            <a:grpSpLocks/>
          </p:cNvGrpSpPr>
          <p:nvPr/>
        </p:nvGrpSpPr>
        <p:grpSpPr bwMode="auto">
          <a:xfrm>
            <a:off x="3521075" y="3563938"/>
            <a:ext cx="5133975" cy="595312"/>
            <a:chOff x="2218" y="2245"/>
            <a:chExt cx="3234" cy="375"/>
          </a:xfrm>
        </p:grpSpPr>
        <p:sp>
          <p:nvSpPr>
            <p:cNvPr id="21" name="Text Box 6"/>
            <p:cNvSpPr txBox="1">
              <a:spLocks noChangeArrowheads="1"/>
            </p:cNvSpPr>
            <p:nvPr/>
          </p:nvSpPr>
          <p:spPr bwMode="auto">
            <a:xfrm>
              <a:off x="2299" y="2389"/>
              <a:ext cx="17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22" name="Text Box 7"/>
            <p:cNvSpPr txBox="1">
              <a:spLocks noChangeArrowheads="1"/>
            </p:cNvSpPr>
            <p:nvPr/>
          </p:nvSpPr>
          <p:spPr bwMode="auto">
            <a:xfrm>
              <a:off x="2609" y="2389"/>
              <a:ext cx="17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23" name="Text Box 8"/>
            <p:cNvSpPr txBox="1">
              <a:spLocks noChangeArrowheads="1"/>
            </p:cNvSpPr>
            <p:nvPr/>
          </p:nvSpPr>
          <p:spPr bwMode="auto">
            <a:xfrm>
              <a:off x="2964" y="2389"/>
              <a:ext cx="17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24" name="Text Box 9"/>
            <p:cNvSpPr txBox="1">
              <a:spLocks noChangeArrowheads="1"/>
            </p:cNvSpPr>
            <p:nvPr/>
          </p:nvSpPr>
          <p:spPr bwMode="auto">
            <a:xfrm>
              <a:off x="3274" y="2389"/>
              <a:ext cx="17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25" name="Text Box 10"/>
            <p:cNvSpPr txBox="1">
              <a:spLocks noChangeArrowheads="1"/>
            </p:cNvSpPr>
            <p:nvPr/>
          </p:nvSpPr>
          <p:spPr bwMode="auto">
            <a:xfrm>
              <a:off x="4825" y="2389"/>
              <a:ext cx="24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>
                  <a:latin typeface="Arial" panose="020B0604020202020204" pitchFamily="34" charset="0"/>
                </a:rPr>
                <a:t>T</a:t>
              </a:r>
              <a:endParaRPr lang="de-DE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6" name="Line 14"/>
            <p:cNvSpPr>
              <a:spLocks noChangeShapeType="1"/>
            </p:cNvSpPr>
            <p:nvPr/>
          </p:nvSpPr>
          <p:spPr bwMode="auto">
            <a:xfrm>
              <a:off x="2572" y="2245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7" name="Line 15"/>
            <p:cNvSpPr>
              <a:spLocks noChangeShapeType="1"/>
            </p:cNvSpPr>
            <p:nvPr/>
          </p:nvSpPr>
          <p:spPr bwMode="auto">
            <a:xfrm>
              <a:off x="2882" y="2245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8" name="Line 16"/>
            <p:cNvSpPr>
              <a:spLocks noChangeShapeType="1"/>
            </p:cNvSpPr>
            <p:nvPr/>
          </p:nvSpPr>
          <p:spPr bwMode="auto">
            <a:xfrm>
              <a:off x="3192" y="2245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9" name="Line 17"/>
            <p:cNvSpPr>
              <a:spLocks noChangeShapeType="1"/>
            </p:cNvSpPr>
            <p:nvPr/>
          </p:nvSpPr>
          <p:spPr bwMode="auto">
            <a:xfrm>
              <a:off x="3502" y="2245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0" name="Line 18"/>
            <p:cNvSpPr>
              <a:spLocks noChangeShapeType="1"/>
            </p:cNvSpPr>
            <p:nvPr/>
          </p:nvSpPr>
          <p:spPr bwMode="auto">
            <a:xfrm>
              <a:off x="3813" y="2245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" name="Line 19"/>
            <p:cNvSpPr>
              <a:spLocks noChangeShapeType="1"/>
            </p:cNvSpPr>
            <p:nvPr/>
          </p:nvSpPr>
          <p:spPr bwMode="auto">
            <a:xfrm>
              <a:off x="4123" y="2245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2" name="Line 20"/>
            <p:cNvSpPr>
              <a:spLocks noChangeShapeType="1"/>
            </p:cNvSpPr>
            <p:nvPr/>
          </p:nvSpPr>
          <p:spPr bwMode="auto">
            <a:xfrm>
              <a:off x="4433" y="2245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3" name="Line 21"/>
            <p:cNvSpPr>
              <a:spLocks noChangeShapeType="1"/>
            </p:cNvSpPr>
            <p:nvPr/>
          </p:nvSpPr>
          <p:spPr bwMode="auto">
            <a:xfrm>
              <a:off x="4743" y="2245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" name="Line 22"/>
            <p:cNvSpPr>
              <a:spLocks noChangeShapeType="1"/>
            </p:cNvSpPr>
            <p:nvPr/>
          </p:nvSpPr>
          <p:spPr bwMode="auto">
            <a:xfrm>
              <a:off x="5053" y="2245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" name="Line 11"/>
            <p:cNvSpPr>
              <a:spLocks noChangeShapeType="1"/>
            </p:cNvSpPr>
            <p:nvPr/>
          </p:nvSpPr>
          <p:spPr bwMode="auto">
            <a:xfrm>
              <a:off x="2218" y="2341"/>
              <a:ext cx="323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36" name="Group 75"/>
          <p:cNvGrpSpPr>
            <a:grpSpLocks/>
          </p:cNvGrpSpPr>
          <p:nvPr/>
        </p:nvGrpSpPr>
        <p:grpSpPr bwMode="auto">
          <a:xfrm>
            <a:off x="4043363" y="4356100"/>
            <a:ext cx="4448175" cy="1381125"/>
            <a:chOff x="2547" y="2744"/>
            <a:chExt cx="2802" cy="870"/>
          </a:xfrm>
        </p:grpSpPr>
        <p:sp>
          <p:nvSpPr>
            <p:cNvPr id="37" name="Rectangle 35"/>
            <p:cNvSpPr>
              <a:spLocks noChangeArrowheads="1"/>
            </p:cNvSpPr>
            <p:nvPr/>
          </p:nvSpPr>
          <p:spPr bwMode="auto">
            <a:xfrm>
              <a:off x="2547" y="3132"/>
              <a:ext cx="29" cy="4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38" name="Rectangle 50"/>
            <p:cNvSpPr>
              <a:spLocks noChangeArrowheads="1"/>
            </p:cNvSpPr>
            <p:nvPr/>
          </p:nvSpPr>
          <p:spPr bwMode="auto">
            <a:xfrm>
              <a:off x="5021" y="2744"/>
              <a:ext cx="40" cy="87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39" name="Freeform 51"/>
            <p:cNvSpPr>
              <a:spLocks/>
            </p:cNvSpPr>
            <p:nvPr/>
          </p:nvSpPr>
          <p:spPr bwMode="auto">
            <a:xfrm>
              <a:off x="2590" y="2744"/>
              <a:ext cx="2433" cy="388"/>
            </a:xfrm>
            <a:custGeom>
              <a:avLst/>
              <a:gdLst>
                <a:gd name="T0" fmla="*/ 0 w 2172"/>
                <a:gd name="T1" fmla="*/ 51634 h 336"/>
                <a:gd name="T2" fmla="*/ 46433 w 2172"/>
                <a:gd name="T3" fmla="*/ 39273 h 336"/>
                <a:gd name="T4" fmla="*/ 115283 w 2172"/>
                <a:gd name="T5" fmla="*/ 0 h 336"/>
                <a:gd name="T6" fmla="*/ 0 60000 65536"/>
                <a:gd name="T7" fmla="*/ 0 60000 65536"/>
                <a:gd name="T8" fmla="*/ 0 60000 65536"/>
                <a:gd name="T9" fmla="*/ 0 w 2172"/>
                <a:gd name="T10" fmla="*/ 0 h 336"/>
                <a:gd name="T11" fmla="*/ 2172 w 2172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2" h="336">
                  <a:moveTo>
                    <a:pt x="0" y="336"/>
                  </a:moveTo>
                  <a:cubicBezTo>
                    <a:pt x="146" y="322"/>
                    <a:pt x="512" y="311"/>
                    <a:pt x="874" y="255"/>
                  </a:cubicBezTo>
                  <a:cubicBezTo>
                    <a:pt x="1236" y="199"/>
                    <a:pt x="1902" y="53"/>
                    <a:pt x="2172" y="0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triangle" w="med" len="lg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0" name="Text Box 54"/>
            <p:cNvSpPr txBox="1">
              <a:spLocks noChangeArrowheads="1"/>
            </p:cNvSpPr>
            <p:nvPr/>
          </p:nvSpPr>
          <p:spPr bwMode="auto">
            <a:xfrm>
              <a:off x="5054" y="3067"/>
              <a:ext cx="2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>
                  <a:latin typeface="Arial" panose="020B0604020202020204" pitchFamily="34" charset="0"/>
                </a:rPr>
                <a:t>K</a:t>
              </a:r>
              <a:r>
                <a:rPr lang="de-DE" altLang="en-US" sz="1800" i="1" baseline="-25000">
                  <a:latin typeface="Arial" panose="020B0604020202020204" pitchFamily="34" charset="0"/>
                </a:rPr>
                <a:t>T</a:t>
              </a:r>
              <a:endParaRPr lang="de-DE" altLang="en-US" sz="1800" i="1">
                <a:latin typeface="Arial" panose="020B0604020202020204" pitchFamily="34" charset="0"/>
              </a:endParaRPr>
            </a:p>
          </p:txBody>
        </p:sp>
        <p:sp>
          <p:nvSpPr>
            <p:cNvPr id="41" name="Text Box 55"/>
            <p:cNvSpPr txBox="1">
              <a:spLocks noChangeArrowheads="1"/>
            </p:cNvSpPr>
            <p:nvPr/>
          </p:nvSpPr>
          <p:spPr bwMode="auto">
            <a:xfrm>
              <a:off x="2604" y="3237"/>
              <a:ext cx="2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>
                  <a:latin typeface="Arial" panose="020B0604020202020204" pitchFamily="34" charset="0"/>
                </a:rPr>
                <a:t>K</a:t>
              </a:r>
              <a:r>
                <a:rPr lang="de-DE" altLang="en-US" sz="1800" baseline="-25000">
                  <a:latin typeface="Arial" panose="020B0604020202020204" pitchFamily="34" charset="0"/>
                </a:rPr>
                <a:t>0</a:t>
              </a:r>
              <a:endParaRPr lang="de-DE" altLang="en-US" sz="1800">
                <a:latin typeface="Arial" panose="020B0604020202020204" pitchFamily="34" charset="0"/>
              </a:endParaRPr>
            </a:p>
          </p:txBody>
        </p:sp>
      </p:grpSp>
      <p:grpSp>
        <p:nvGrpSpPr>
          <p:cNvPr id="42" name="Group 76"/>
          <p:cNvGrpSpPr>
            <a:grpSpLocks/>
          </p:cNvGrpSpPr>
          <p:nvPr/>
        </p:nvGrpSpPr>
        <p:grpSpPr bwMode="auto">
          <a:xfrm>
            <a:off x="3527425" y="5613400"/>
            <a:ext cx="5135563" cy="595313"/>
            <a:chOff x="2222" y="3536"/>
            <a:chExt cx="3235" cy="375"/>
          </a:xfrm>
        </p:grpSpPr>
        <p:sp>
          <p:nvSpPr>
            <p:cNvPr id="43" name="Line 36"/>
            <p:cNvSpPr>
              <a:spLocks noChangeShapeType="1"/>
            </p:cNvSpPr>
            <p:nvPr/>
          </p:nvSpPr>
          <p:spPr bwMode="auto">
            <a:xfrm>
              <a:off x="2576" y="35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4" name="Line 37"/>
            <p:cNvSpPr>
              <a:spLocks noChangeShapeType="1"/>
            </p:cNvSpPr>
            <p:nvPr/>
          </p:nvSpPr>
          <p:spPr bwMode="auto">
            <a:xfrm>
              <a:off x="2887" y="35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5" name="Line 38"/>
            <p:cNvSpPr>
              <a:spLocks noChangeShapeType="1"/>
            </p:cNvSpPr>
            <p:nvPr/>
          </p:nvSpPr>
          <p:spPr bwMode="auto">
            <a:xfrm>
              <a:off x="3197" y="35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6" name="Line 39"/>
            <p:cNvSpPr>
              <a:spLocks noChangeShapeType="1"/>
            </p:cNvSpPr>
            <p:nvPr/>
          </p:nvSpPr>
          <p:spPr bwMode="auto">
            <a:xfrm>
              <a:off x="3507" y="35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7" name="Line 40"/>
            <p:cNvSpPr>
              <a:spLocks noChangeShapeType="1"/>
            </p:cNvSpPr>
            <p:nvPr/>
          </p:nvSpPr>
          <p:spPr bwMode="auto">
            <a:xfrm>
              <a:off x="3817" y="35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8" name="Line 41"/>
            <p:cNvSpPr>
              <a:spLocks noChangeShapeType="1"/>
            </p:cNvSpPr>
            <p:nvPr/>
          </p:nvSpPr>
          <p:spPr bwMode="auto">
            <a:xfrm>
              <a:off x="4127" y="35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9" name="Line 42"/>
            <p:cNvSpPr>
              <a:spLocks noChangeShapeType="1"/>
            </p:cNvSpPr>
            <p:nvPr/>
          </p:nvSpPr>
          <p:spPr bwMode="auto">
            <a:xfrm>
              <a:off x="4438" y="35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0" name="Line 43"/>
            <p:cNvSpPr>
              <a:spLocks noChangeShapeType="1"/>
            </p:cNvSpPr>
            <p:nvPr/>
          </p:nvSpPr>
          <p:spPr bwMode="auto">
            <a:xfrm>
              <a:off x="4748" y="35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1" name="Line 44"/>
            <p:cNvSpPr>
              <a:spLocks noChangeShapeType="1"/>
            </p:cNvSpPr>
            <p:nvPr/>
          </p:nvSpPr>
          <p:spPr bwMode="auto">
            <a:xfrm>
              <a:off x="5058" y="35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2" name="Text Box 45"/>
            <p:cNvSpPr txBox="1">
              <a:spLocks noChangeArrowheads="1"/>
            </p:cNvSpPr>
            <p:nvPr/>
          </p:nvSpPr>
          <p:spPr bwMode="auto">
            <a:xfrm>
              <a:off x="2326" y="3680"/>
              <a:ext cx="17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53" name="Text Box 46"/>
            <p:cNvSpPr txBox="1">
              <a:spLocks noChangeArrowheads="1"/>
            </p:cNvSpPr>
            <p:nvPr/>
          </p:nvSpPr>
          <p:spPr bwMode="auto">
            <a:xfrm>
              <a:off x="2636" y="3680"/>
              <a:ext cx="17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54" name="Text Box 47"/>
            <p:cNvSpPr txBox="1">
              <a:spLocks noChangeArrowheads="1"/>
            </p:cNvSpPr>
            <p:nvPr/>
          </p:nvSpPr>
          <p:spPr bwMode="auto">
            <a:xfrm>
              <a:off x="2990" y="3680"/>
              <a:ext cx="17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55" name="Text Box 48"/>
            <p:cNvSpPr txBox="1">
              <a:spLocks noChangeArrowheads="1"/>
            </p:cNvSpPr>
            <p:nvPr/>
          </p:nvSpPr>
          <p:spPr bwMode="auto">
            <a:xfrm>
              <a:off x="3300" y="3680"/>
              <a:ext cx="17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56" name="Text Box 49"/>
            <p:cNvSpPr txBox="1">
              <a:spLocks noChangeArrowheads="1"/>
            </p:cNvSpPr>
            <p:nvPr/>
          </p:nvSpPr>
          <p:spPr bwMode="auto">
            <a:xfrm>
              <a:off x="4851" y="3680"/>
              <a:ext cx="20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>
                  <a:latin typeface="Arial" panose="020B0604020202020204" pitchFamily="34" charset="0"/>
                </a:rPr>
                <a:t>T</a:t>
              </a:r>
              <a:endParaRPr lang="de-DE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57" name="Line 33"/>
            <p:cNvSpPr>
              <a:spLocks noChangeShapeType="1"/>
            </p:cNvSpPr>
            <p:nvPr/>
          </p:nvSpPr>
          <p:spPr bwMode="auto">
            <a:xfrm>
              <a:off x="2222" y="3632"/>
              <a:ext cx="323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40150329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Barwert einer künftigen Zahlung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grpSp>
        <p:nvGrpSpPr>
          <p:cNvPr id="6" name="Group 189"/>
          <p:cNvGrpSpPr>
            <a:grpSpLocks/>
          </p:cNvGrpSpPr>
          <p:nvPr/>
        </p:nvGrpSpPr>
        <p:grpSpPr bwMode="auto">
          <a:xfrm>
            <a:off x="1546225" y="1524000"/>
            <a:ext cx="7058025" cy="4910138"/>
            <a:chOff x="831" y="1054"/>
            <a:chExt cx="4707" cy="2999"/>
          </a:xfrm>
        </p:grpSpPr>
        <p:graphicFrame>
          <p:nvGraphicFramePr>
            <p:cNvPr id="7" name="Object 6"/>
            <p:cNvGraphicFramePr>
              <a:graphicFrameLocks noChangeAspect="1"/>
            </p:cNvGraphicFramePr>
            <p:nvPr/>
          </p:nvGraphicFramePr>
          <p:xfrm>
            <a:off x="2456" y="1116"/>
            <a:ext cx="776" cy="3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8" name="Formel" r:id="rId3" imgW="0" imgH="0" progId="Equation.DSMT4">
                    <p:embed/>
                  </p:oleObj>
                </mc:Choice>
                <mc:Fallback>
                  <p:oleObj name="Formel" r:id="rId3" imgW="0" imgH="0" progId="Equation.DSMT4">
                    <p:embed/>
                    <p:pic>
                      <p:nvPicPr>
                        <p:cNvPr id="14341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56" y="1116"/>
                          <a:ext cx="776" cy="328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Line 9"/>
            <p:cNvSpPr>
              <a:spLocks noChangeShapeType="1"/>
            </p:cNvSpPr>
            <p:nvPr/>
          </p:nvSpPr>
          <p:spPr bwMode="auto">
            <a:xfrm>
              <a:off x="1063" y="3113"/>
              <a:ext cx="43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>
              <a:off x="1063" y="2612"/>
              <a:ext cx="43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" name="Line 11"/>
            <p:cNvSpPr>
              <a:spLocks noChangeShapeType="1"/>
            </p:cNvSpPr>
            <p:nvPr/>
          </p:nvSpPr>
          <p:spPr bwMode="auto">
            <a:xfrm>
              <a:off x="1063" y="2108"/>
              <a:ext cx="43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" name="Line 12"/>
            <p:cNvSpPr>
              <a:spLocks noChangeShapeType="1"/>
            </p:cNvSpPr>
            <p:nvPr/>
          </p:nvSpPr>
          <p:spPr bwMode="auto">
            <a:xfrm>
              <a:off x="1063" y="1607"/>
              <a:ext cx="43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" name="Line 13"/>
            <p:cNvSpPr>
              <a:spLocks noChangeShapeType="1"/>
            </p:cNvSpPr>
            <p:nvPr/>
          </p:nvSpPr>
          <p:spPr bwMode="auto">
            <a:xfrm>
              <a:off x="1063" y="1107"/>
              <a:ext cx="43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" name="Line 14"/>
            <p:cNvSpPr>
              <a:spLocks noChangeShapeType="1"/>
            </p:cNvSpPr>
            <p:nvPr/>
          </p:nvSpPr>
          <p:spPr bwMode="auto">
            <a:xfrm>
              <a:off x="1081" y="1107"/>
              <a:ext cx="1" cy="2506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" name="Line 15"/>
            <p:cNvSpPr>
              <a:spLocks noChangeShapeType="1"/>
            </p:cNvSpPr>
            <p:nvPr/>
          </p:nvSpPr>
          <p:spPr bwMode="auto">
            <a:xfrm>
              <a:off x="1047" y="3613"/>
              <a:ext cx="3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5" name="Line 16"/>
            <p:cNvSpPr>
              <a:spLocks noChangeShapeType="1"/>
            </p:cNvSpPr>
            <p:nvPr/>
          </p:nvSpPr>
          <p:spPr bwMode="auto">
            <a:xfrm>
              <a:off x="1047" y="3113"/>
              <a:ext cx="3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6" name="Line 17"/>
            <p:cNvSpPr>
              <a:spLocks noChangeShapeType="1"/>
            </p:cNvSpPr>
            <p:nvPr/>
          </p:nvSpPr>
          <p:spPr bwMode="auto">
            <a:xfrm>
              <a:off x="1047" y="2612"/>
              <a:ext cx="3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7" name="Line 18"/>
            <p:cNvSpPr>
              <a:spLocks noChangeShapeType="1"/>
            </p:cNvSpPr>
            <p:nvPr/>
          </p:nvSpPr>
          <p:spPr bwMode="auto">
            <a:xfrm>
              <a:off x="1047" y="2108"/>
              <a:ext cx="3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" name="Line 19"/>
            <p:cNvSpPr>
              <a:spLocks noChangeShapeType="1"/>
            </p:cNvSpPr>
            <p:nvPr/>
          </p:nvSpPr>
          <p:spPr bwMode="auto">
            <a:xfrm>
              <a:off x="1047" y="1607"/>
              <a:ext cx="3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9" name="Line 20"/>
            <p:cNvSpPr>
              <a:spLocks noChangeShapeType="1"/>
            </p:cNvSpPr>
            <p:nvPr/>
          </p:nvSpPr>
          <p:spPr bwMode="auto">
            <a:xfrm>
              <a:off x="1047" y="1107"/>
              <a:ext cx="3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" name="Line 21"/>
            <p:cNvSpPr>
              <a:spLocks noChangeShapeType="1"/>
            </p:cNvSpPr>
            <p:nvPr/>
          </p:nvSpPr>
          <p:spPr bwMode="auto">
            <a:xfrm>
              <a:off x="1081" y="3613"/>
              <a:ext cx="4457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" name="Line 22"/>
            <p:cNvSpPr>
              <a:spLocks noChangeShapeType="1"/>
            </p:cNvSpPr>
            <p:nvPr/>
          </p:nvSpPr>
          <p:spPr bwMode="auto">
            <a:xfrm flipV="1">
              <a:off x="1081" y="3613"/>
              <a:ext cx="1" cy="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" name="Line 23"/>
            <p:cNvSpPr>
              <a:spLocks noChangeShapeType="1"/>
            </p:cNvSpPr>
            <p:nvPr/>
          </p:nvSpPr>
          <p:spPr bwMode="auto">
            <a:xfrm flipV="1">
              <a:off x="1550" y="3613"/>
              <a:ext cx="1" cy="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3" name="Line 24"/>
            <p:cNvSpPr>
              <a:spLocks noChangeShapeType="1"/>
            </p:cNvSpPr>
            <p:nvPr/>
          </p:nvSpPr>
          <p:spPr bwMode="auto">
            <a:xfrm flipV="1">
              <a:off x="2020" y="3613"/>
              <a:ext cx="1" cy="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4" name="Line 25"/>
            <p:cNvSpPr>
              <a:spLocks noChangeShapeType="1"/>
            </p:cNvSpPr>
            <p:nvPr/>
          </p:nvSpPr>
          <p:spPr bwMode="auto">
            <a:xfrm flipV="1">
              <a:off x="2488" y="3613"/>
              <a:ext cx="1" cy="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5" name="Line 26"/>
            <p:cNvSpPr>
              <a:spLocks noChangeShapeType="1"/>
            </p:cNvSpPr>
            <p:nvPr/>
          </p:nvSpPr>
          <p:spPr bwMode="auto">
            <a:xfrm flipV="1">
              <a:off x="2958" y="3613"/>
              <a:ext cx="1" cy="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6" name="Line 27"/>
            <p:cNvSpPr>
              <a:spLocks noChangeShapeType="1"/>
            </p:cNvSpPr>
            <p:nvPr/>
          </p:nvSpPr>
          <p:spPr bwMode="auto">
            <a:xfrm flipV="1">
              <a:off x="3428" y="3613"/>
              <a:ext cx="1" cy="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7" name="Line 28"/>
            <p:cNvSpPr>
              <a:spLocks noChangeShapeType="1"/>
            </p:cNvSpPr>
            <p:nvPr/>
          </p:nvSpPr>
          <p:spPr bwMode="auto">
            <a:xfrm flipV="1">
              <a:off x="3893" y="3613"/>
              <a:ext cx="1" cy="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8" name="Line 29"/>
            <p:cNvSpPr>
              <a:spLocks noChangeShapeType="1"/>
            </p:cNvSpPr>
            <p:nvPr/>
          </p:nvSpPr>
          <p:spPr bwMode="auto">
            <a:xfrm flipV="1">
              <a:off x="4362" y="3613"/>
              <a:ext cx="1" cy="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9" name="Line 30"/>
            <p:cNvSpPr>
              <a:spLocks noChangeShapeType="1"/>
            </p:cNvSpPr>
            <p:nvPr/>
          </p:nvSpPr>
          <p:spPr bwMode="auto">
            <a:xfrm flipV="1">
              <a:off x="4831" y="3613"/>
              <a:ext cx="1" cy="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" name="Freeform 33"/>
            <p:cNvSpPr>
              <a:spLocks/>
            </p:cNvSpPr>
            <p:nvPr/>
          </p:nvSpPr>
          <p:spPr bwMode="auto">
            <a:xfrm>
              <a:off x="1081" y="1107"/>
              <a:ext cx="186" cy="99"/>
            </a:xfrm>
            <a:custGeom>
              <a:avLst/>
              <a:gdLst>
                <a:gd name="T0" fmla="*/ 0 w 172"/>
                <a:gd name="T1" fmla="*/ 0 h 105"/>
                <a:gd name="T2" fmla="*/ 1301 w 172"/>
                <a:gd name="T3" fmla="*/ 8 h 105"/>
                <a:gd name="T4" fmla="*/ 2657 w 172"/>
                <a:gd name="T5" fmla="*/ 14 h 105"/>
                <a:gd name="T6" fmla="*/ 0 60000 65536"/>
                <a:gd name="T7" fmla="*/ 0 60000 65536"/>
                <a:gd name="T8" fmla="*/ 0 60000 65536"/>
                <a:gd name="T9" fmla="*/ 0 w 172"/>
                <a:gd name="T10" fmla="*/ 0 h 105"/>
                <a:gd name="T11" fmla="*/ 172 w 172"/>
                <a:gd name="T12" fmla="*/ 105 h 10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05">
                  <a:moveTo>
                    <a:pt x="0" y="0"/>
                  </a:moveTo>
                  <a:lnTo>
                    <a:pt x="84" y="53"/>
                  </a:lnTo>
                  <a:lnTo>
                    <a:pt x="172" y="105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" name="Freeform 34"/>
            <p:cNvSpPr>
              <a:spLocks/>
            </p:cNvSpPr>
            <p:nvPr/>
          </p:nvSpPr>
          <p:spPr bwMode="auto">
            <a:xfrm>
              <a:off x="1267" y="1206"/>
              <a:ext cx="187" cy="91"/>
            </a:xfrm>
            <a:custGeom>
              <a:avLst/>
              <a:gdLst>
                <a:gd name="T0" fmla="*/ 0 w 172"/>
                <a:gd name="T1" fmla="*/ 0 h 97"/>
                <a:gd name="T2" fmla="*/ 1558 w 172"/>
                <a:gd name="T3" fmla="*/ 8 h 97"/>
                <a:gd name="T4" fmla="*/ 3218 w 172"/>
                <a:gd name="T5" fmla="*/ 10 h 97"/>
                <a:gd name="T6" fmla="*/ 0 60000 65536"/>
                <a:gd name="T7" fmla="*/ 0 60000 65536"/>
                <a:gd name="T8" fmla="*/ 0 60000 65536"/>
                <a:gd name="T9" fmla="*/ 0 w 172"/>
                <a:gd name="T10" fmla="*/ 0 h 97"/>
                <a:gd name="T11" fmla="*/ 172 w 172"/>
                <a:gd name="T12" fmla="*/ 97 h 9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97">
                  <a:moveTo>
                    <a:pt x="0" y="0"/>
                  </a:moveTo>
                  <a:lnTo>
                    <a:pt x="84" y="49"/>
                  </a:lnTo>
                  <a:lnTo>
                    <a:pt x="172" y="97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" name="Line 35"/>
            <p:cNvSpPr>
              <a:spLocks noChangeShapeType="1"/>
            </p:cNvSpPr>
            <p:nvPr/>
          </p:nvSpPr>
          <p:spPr bwMode="auto">
            <a:xfrm>
              <a:off x="1454" y="1297"/>
              <a:ext cx="187" cy="9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3" name="Freeform 36"/>
            <p:cNvSpPr>
              <a:spLocks/>
            </p:cNvSpPr>
            <p:nvPr/>
          </p:nvSpPr>
          <p:spPr bwMode="auto">
            <a:xfrm>
              <a:off x="1641" y="1388"/>
              <a:ext cx="191" cy="87"/>
            </a:xfrm>
            <a:custGeom>
              <a:avLst/>
              <a:gdLst>
                <a:gd name="T0" fmla="*/ 0 w 176"/>
                <a:gd name="T1" fmla="*/ 0 h 92"/>
                <a:gd name="T2" fmla="*/ 1548 w 176"/>
                <a:gd name="T3" fmla="*/ 9 h 92"/>
                <a:gd name="T4" fmla="*/ 3091 w 176"/>
                <a:gd name="T5" fmla="*/ 13 h 92"/>
                <a:gd name="T6" fmla="*/ 0 60000 65536"/>
                <a:gd name="T7" fmla="*/ 0 60000 65536"/>
                <a:gd name="T8" fmla="*/ 0 60000 65536"/>
                <a:gd name="T9" fmla="*/ 0 w 176"/>
                <a:gd name="T10" fmla="*/ 0 h 92"/>
                <a:gd name="T11" fmla="*/ 176 w 176"/>
                <a:gd name="T12" fmla="*/ 92 h 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92">
                  <a:moveTo>
                    <a:pt x="0" y="0"/>
                  </a:moveTo>
                  <a:lnTo>
                    <a:pt x="88" y="48"/>
                  </a:lnTo>
                  <a:lnTo>
                    <a:pt x="176" y="9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4" name="Line 37"/>
            <p:cNvSpPr>
              <a:spLocks noChangeShapeType="1"/>
            </p:cNvSpPr>
            <p:nvPr/>
          </p:nvSpPr>
          <p:spPr bwMode="auto">
            <a:xfrm>
              <a:off x="1832" y="1475"/>
              <a:ext cx="188" cy="83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5" name="Line 38"/>
            <p:cNvSpPr>
              <a:spLocks noChangeShapeType="1"/>
            </p:cNvSpPr>
            <p:nvPr/>
          </p:nvSpPr>
          <p:spPr bwMode="auto">
            <a:xfrm>
              <a:off x="2020" y="1558"/>
              <a:ext cx="186" cy="7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" name="Line 39"/>
            <p:cNvSpPr>
              <a:spLocks noChangeShapeType="1"/>
            </p:cNvSpPr>
            <p:nvPr/>
          </p:nvSpPr>
          <p:spPr bwMode="auto">
            <a:xfrm>
              <a:off x="2206" y="1636"/>
              <a:ext cx="187" cy="79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7" name="Line 40"/>
            <p:cNvSpPr>
              <a:spLocks noChangeShapeType="1"/>
            </p:cNvSpPr>
            <p:nvPr/>
          </p:nvSpPr>
          <p:spPr bwMode="auto">
            <a:xfrm>
              <a:off x="2393" y="1715"/>
              <a:ext cx="186" cy="7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8" name="Line 41"/>
            <p:cNvSpPr>
              <a:spLocks noChangeShapeType="1"/>
            </p:cNvSpPr>
            <p:nvPr/>
          </p:nvSpPr>
          <p:spPr bwMode="auto">
            <a:xfrm>
              <a:off x="2579" y="1790"/>
              <a:ext cx="188" cy="7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9" name="Freeform 42"/>
            <p:cNvSpPr>
              <a:spLocks/>
            </p:cNvSpPr>
            <p:nvPr/>
          </p:nvSpPr>
          <p:spPr bwMode="auto">
            <a:xfrm>
              <a:off x="2767" y="1860"/>
              <a:ext cx="191" cy="66"/>
            </a:xfrm>
            <a:custGeom>
              <a:avLst/>
              <a:gdLst>
                <a:gd name="T0" fmla="*/ 0 w 176"/>
                <a:gd name="T1" fmla="*/ 0 h 70"/>
                <a:gd name="T2" fmla="*/ 1548 w 176"/>
                <a:gd name="T3" fmla="*/ 8 h 70"/>
                <a:gd name="T4" fmla="*/ 3091 w 176"/>
                <a:gd name="T5" fmla="*/ 8 h 70"/>
                <a:gd name="T6" fmla="*/ 0 60000 65536"/>
                <a:gd name="T7" fmla="*/ 0 60000 65536"/>
                <a:gd name="T8" fmla="*/ 0 60000 65536"/>
                <a:gd name="T9" fmla="*/ 0 w 176"/>
                <a:gd name="T10" fmla="*/ 0 h 70"/>
                <a:gd name="T11" fmla="*/ 176 w 176"/>
                <a:gd name="T12" fmla="*/ 70 h 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70">
                  <a:moveTo>
                    <a:pt x="0" y="0"/>
                  </a:moveTo>
                  <a:lnTo>
                    <a:pt x="88" y="35"/>
                  </a:lnTo>
                  <a:lnTo>
                    <a:pt x="176" y="7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" name="Line 43"/>
            <p:cNvSpPr>
              <a:spLocks noChangeShapeType="1"/>
            </p:cNvSpPr>
            <p:nvPr/>
          </p:nvSpPr>
          <p:spPr bwMode="auto">
            <a:xfrm>
              <a:off x="2958" y="1926"/>
              <a:ext cx="188" cy="66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" name="Line 44"/>
            <p:cNvSpPr>
              <a:spLocks noChangeShapeType="1"/>
            </p:cNvSpPr>
            <p:nvPr/>
          </p:nvSpPr>
          <p:spPr bwMode="auto">
            <a:xfrm>
              <a:off x="3146" y="1992"/>
              <a:ext cx="186" cy="62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2" name="Line 45"/>
            <p:cNvSpPr>
              <a:spLocks noChangeShapeType="1"/>
            </p:cNvSpPr>
            <p:nvPr/>
          </p:nvSpPr>
          <p:spPr bwMode="auto">
            <a:xfrm>
              <a:off x="3332" y="2054"/>
              <a:ext cx="187" cy="62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3" name="Line 46"/>
            <p:cNvSpPr>
              <a:spLocks noChangeShapeType="1"/>
            </p:cNvSpPr>
            <p:nvPr/>
          </p:nvSpPr>
          <p:spPr bwMode="auto">
            <a:xfrm>
              <a:off x="3519" y="2116"/>
              <a:ext cx="186" cy="5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4" name="Line 47"/>
            <p:cNvSpPr>
              <a:spLocks noChangeShapeType="1"/>
            </p:cNvSpPr>
            <p:nvPr/>
          </p:nvSpPr>
          <p:spPr bwMode="auto">
            <a:xfrm>
              <a:off x="3705" y="2174"/>
              <a:ext cx="188" cy="54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5" name="Freeform 48"/>
            <p:cNvSpPr>
              <a:spLocks/>
            </p:cNvSpPr>
            <p:nvPr/>
          </p:nvSpPr>
          <p:spPr bwMode="auto">
            <a:xfrm>
              <a:off x="3893" y="2228"/>
              <a:ext cx="191" cy="53"/>
            </a:xfrm>
            <a:custGeom>
              <a:avLst/>
              <a:gdLst>
                <a:gd name="T0" fmla="*/ 0 w 176"/>
                <a:gd name="T1" fmla="*/ 0 h 57"/>
                <a:gd name="T2" fmla="*/ 1548 w 176"/>
                <a:gd name="T3" fmla="*/ 7 h 57"/>
                <a:gd name="T4" fmla="*/ 3091 w 176"/>
                <a:gd name="T5" fmla="*/ 7 h 57"/>
                <a:gd name="T6" fmla="*/ 0 60000 65536"/>
                <a:gd name="T7" fmla="*/ 0 60000 65536"/>
                <a:gd name="T8" fmla="*/ 0 60000 65536"/>
                <a:gd name="T9" fmla="*/ 0 w 176"/>
                <a:gd name="T10" fmla="*/ 0 h 57"/>
                <a:gd name="T11" fmla="*/ 176 w 176"/>
                <a:gd name="T12" fmla="*/ 57 h 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57">
                  <a:moveTo>
                    <a:pt x="0" y="0"/>
                  </a:moveTo>
                  <a:lnTo>
                    <a:pt x="88" y="27"/>
                  </a:lnTo>
                  <a:lnTo>
                    <a:pt x="176" y="57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6" name="Line 49"/>
            <p:cNvSpPr>
              <a:spLocks noChangeShapeType="1"/>
            </p:cNvSpPr>
            <p:nvPr/>
          </p:nvSpPr>
          <p:spPr bwMode="auto">
            <a:xfrm>
              <a:off x="4084" y="2281"/>
              <a:ext cx="187" cy="5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7" name="Line 50"/>
            <p:cNvSpPr>
              <a:spLocks noChangeShapeType="1"/>
            </p:cNvSpPr>
            <p:nvPr/>
          </p:nvSpPr>
          <p:spPr bwMode="auto">
            <a:xfrm>
              <a:off x="4271" y="2336"/>
              <a:ext cx="187" cy="49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8" name="Line 51"/>
            <p:cNvSpPr>
              <a:spLocks noChangeShapeType="1"/>
            </p:cNvSpPr>
            <p:nvPr/>
          </p:nvSpPr>
          <p:spPr bwMode="auto">
            <a:xfrm>
              <a:off x="4458" y="2385"/>
              <a:ext cx="186" cy="46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9" name="Freeform 52"/>
            <p:cNvSpPr>
              <a:spLocks/>
            </p:cNvSpPr>
            <p:nvPr/>
          </p:nvSpPr>
          <p:spPr bwMode="auto">
            <a:xfrm>
              <a:off x="4644" y="2431"/>
              <a:ext cx="187" cy="50"/>
            </a:xfrm>
            <a:custGeom>
              <a:avLst/>
              <a:gdLst>
                <a:gd name="T0" fmla="*/ 0 w 172"/>
                <a:gd name="T1" fmla="*/ 0 h 53"/>
                <a:gd name="T2" fmla="*/ 1558 w 172"/>
                <a:gd name="T3" fmla="*/ 8 h 53"/>
                <a:gd name="T4" fmla="*/ 3218 w 172"/>
                <a:gd name="T5" fmla="*/ 8 h 53"/>
                <a:gd name="T6" fmla="*/ 0 60000 65536"/>
                <a:gd name="T7" fmla="*/ 0 60000 65536"/>
                <a:gd name="T8" fmla="*/ 0 60000 65536"/>
                <a:gd name="T9" fmla="*/ 0 w 172"/>
                <a:gd name="T10" fmla="*/ 0 h 53"/>
                <a:gd name="T11" fmla="*/ 172 w 172"/>
                <a:gd name="T12" fmla="*/ 53 h 5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53">
                  <a:moveTo>
                    <a:pt x="0" y="0"/>
                  </a:moveTo>
                  <a:lnTo>
                    <a:pt x="84" y="26"/>
                  </a:lnTo>
                  <a:lnTo>
                    <a:pt x="172" y="53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0" name="Freeform 53"/>
            <p:cNvSpPr>
              <a:spLocks/>
            </p:cNvSpPr>
            <p:nvPr/>
          </p:nvSpPr>
          <p:spPr bwMode="auto">
            <a:xfrm>
              <a:off x="4831" y="2481"/>
              <a:ext cx="188" cy="41"/>
            </a:xfrm>
            <a:custGeom>
              <a:avLst/>
              <a:gdLst>
                <a:gd name="T0" fmla="*/ 0 w 173"/>
                <a:gd name="T1" fmla="*/ 0 h 44"/>
                <a:gd name="T2" fmla="*/ 1530 w 173"/>
                <a:gd name="T3" fmla="*/ 7 h 44"/>
                <a:gd name="T4" fmla="*/ 3185 w 173"/>
                <a:gd name="T5" fmla="*/ 7 h 44"/>
                <a:gd name="T6" fmla="*/ 0 60000 65536"/>
                <a:gd name="T7" fmla="*/ 0 60000 65536"/>
                <a:gd name="T8" fmla="*/ 0 60000 65536"/>
                <a:gd name="T9" fmla="*/ 0 w 173"/>
                <a:gd name="T10" fmla="*/ 0 h 44"/>
                <a:gd name="T11" fmla="*/ 173 w 173"/>
                <a:gd name="T12" fmla="*/ 44 h 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44">
                  <a:moveTo>
                    <a:pt x="0" y="0"/>
                  </a:moveTo>
                  <a:lnTo>
                    <a:pt x="84" y="22"/>
                  </a:lnTo>
                  <a:lnTo>
                    <a:pt x="173" y="44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" name="Freeform 54"/>
            <p:cNvSpPr>
              <a:spLocks/>
            </p:cNvSpPr>
            <p:nvPr/>
          </p:nvSpPr>
          <p:spPr bwMode="auto">
            <a:xfrm>
              <a:off x="5019" y="2522"/>
              <a:ext cx="190" cy="41"/>
            </a:xfrm>
            <a:custGeom>
              <a:avLst/>
              <a:gdLst>
                <a:gd name="T0" fmla="*/ 0 w 176"/>
                <a:gd name="T1" fmla="*/ 0 h 44"/>
                <a:gd name="T2" fmla="*/ 1292 w 176"/>
                <a:gd name="T3" fmla="*/ 7 h 44"/>
                <a:gd name="T4" fmla="*/ 2575 w 176"/>
                <a:gd name="T5" fmla="*/ 7 h 44"/>
                <a:gd name="T6" fmla="*/ 0 60000 65536"/>
                <a:gd name="T7" fmla="*/ 0 60000 65536"/>
                <a:gd name="T8" fmla="*/ 0 60000 65536"/>
                <a:gd name="T9" fmla="*/ 0 w 176"/>
                <a:gd name="T10" fmla="*/ 0 h 44"/>
                <a:gd name="T11" fmla="*/ 176 w 176"/>
                <a:gd name="T12" fmla="*/ 44 h 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44">
                  <a:moveTo>
                    <a:pt x="0" y="0"/>
                  </a:moveTo>
                  <a:lnTo>
                    <a:pt x="88" y="22"/>
                  </a:lnTo>
                  <a:lnTo>
                    <a:pt x="176" y="44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2" name="Line 55"/>
            <p:cNvSpPr>
              <a:spLocks noChangeShapeType="1"/>
            </p:cNvSpPr>
            <p:nvPr/>
          </p:nvSpPr>
          <p:spPr bwMode="auto">
            <a:xfrm>
              <a:off x="5209" y="2563"/>
              <a:ext cx="188" cy="42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3" name="Freeform 58"/>
            <p:cNvSpPr>
              <a:spLocks/>
            </p:cNvSpPr>
            <p:nvPr/>
          </p:nvSpPr>
          <p:spPr bwMode="auto">
            <a:xfrm>
              <a:off x="1081" y="1107"/>
              <a:ext cx="186" cy="190"/>
            </a:xfrm>
            <a:custGeom>
              <a:avLst/>
              <a:gdLst>
                <a:gd name="T0" fmla="*/ 0 w 172"/>
                <a:gd name="T1" fmla="*/ 0 h 202"/>
                <a:gd name="T2" fmla="*/ 1301 w 172"/>
                <a:gd name="T3" fmla="*/ 12 h 202"/>
                <a:gd name="T4" fmla="*/ 2657 w 172"/>
                <a:gd name="T5" fmla="*/ 23 h 202"/>
                <a:gd name="T6" fmla="*/ 0 60000 65536"/>
                <a:gd name="T7" fmla="*/ 0 60000 65536"/>
                <a:gd name="T8" fmla="*/ 0 60000 65536"/>
                <a:gd name="T9" fmla="*/ 0 w 172"/>
                <a:gd name="T10" fmla="*/ 0 h 202"/>
                <a:gd name="T11" fmla="*/ 172 w 172"/>
                <a:gd name="T12" fmla="*/ 202 h 20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202">
                  <a:moveTo>
                    <a:pt x="0" y="0"/>
                  </a:moveTo>
                  <a:lnTo>
                    <a:pt x="84" y="101"/>
                  </a:lnTo>
                  <a:lnTo>
                    <a:pt x="172" y="20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4" name="Freeform 59"/>
            <p:cNvSpPr>
              <a:spLocks/>
            </p:cNvSpPr>
            <p:nvPr/>
          </p:nvSpPr>
          <p:spPr bwMode="auto">
            <a:xfrm>
              <a:off x="1267" y="1297"/>
              <a:ext cx="187" cy="174"/>
            </a:xfrm>
            <a:custGeom>
              <a:avLst/>
              <a:gdLst>
                <a:gd name="T0" fmla="*/ 0 w 172"/>
                <a:gd name="T1" fmla="*/ 0 h 185"/>
                <a:gd name="T2" fmla="*/ 1558 w 172"/>
                <a:gd name="T3" fmla="*/ 11 h 185"/>
                <a:gd name="T4" fmla="*/ 3218 w 172"/>
                <a:gd name="T5" fmla="*/ 22 h 185"/>
                <a:gd name="T6" fmla="*/ 0 60000 65536"/>
                <a:gd name="T7" fmla="*/ 0 60000 65536"/>
                <a:gd name="T8" fmla="*/ 0 60000 65536"/>
                <a:gd name="T9" fmla="*/ 0 w 172"/>
                <a:gd name="T10" fmla="*/ 0 h 185"/>
                <a:gd name="T11" fmla="*/ 172 w 172"/>
                <a:gd name="T12" fmla="*/ 185 h 18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85">
                  <a:moveTo>
                    <a:pt x="0" y="0"/>
                  </a:moveTo>
                  <a:lnTo>
                    <a:pt x="84" y="93"/>
                  </a:lnTo>
                  <a:lnTo>
                    <a:pt x="172" y="185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" name="Line 60"/>
            <p:cNvSpPr>
              <a:spLocks noChangeShapeType="1"/>
            </p:cNvSpPr>
            <p:nvPr/>
          </p:nvSpPr>
          <p:spPr bwMode="auto">
            <a:xfrm>
              <a:off x="1454" y="1471"/>
              <a:ext cx="187" cy="162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6" name="Freeform 61"/>
            <p:cNvSpPr>
              <a:spLocks/>
            </p:cNvSpPr>
            <p:nvPr/>
          </p:nvSpPr>
          <p:spPr bwMode="auto">
            <a:xfrm>
              <a:off x="1641" y="1633"/>
              <a:ext cx="191" cy="148"/>
            </a:xfrm>
            <a:custGeom>
              <a:avLst/>
              <a:gdLst>
                <a:gd name="T0" fmla="*/ 0 w 176"/>
                <a:gd name="T1" fmla="*/ 0 h 158"/>
                <a:gd name="T2" fmla="*/ 1548 w 176"/>
                <a:gd name="T3" fmla="*/ 7 h 158"/>
                <a:gd name="T4" fmla="*/ 3091 w 176"/>
                <a:gd name="T5" fmla="*/ 17 h 158"/>
                <a:gd name="T6" fmla="*/ 0 60000 65536"/>
                <a:gd name="T7" fmla="*/ 0 60000 65536"/>
                <a:gd name="T8" fmla="*/ 0 60000 65536"/>
                <a:gd name="T9" fmla="*/ 0 w 176"/>
                <a:gd name="T10" fmla="*/ 0 h 158"/>
                <a:gd name="T11" fmla="*/ 176 w 176"/>
                <a:gd name="T12" fmla="*/ 158 h 1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158">
                  <a:moveTo>
                    <a:pt x="0" y="0"/>
                  </a:moveTo>
                  <a:lnTo>
                    <a:pt x="88" y="79"/>
                  </a:lnTo>
                  <a:lnTo>
                    <a:pt x="176" y="158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7" name="Freeform 62"/>
            <p:cNvSpPr>
              <a:spLocks/>
            </p:cNvSpPr>
            <p:nvPr/>
          </p:nvSpPr>
          <p:spPr bwMode="auto">
            <a:xfrm>
              <a:off x="1832" y="1781"/>
              <a:ext cx="188" cy="141"/>
            </a:xfrm>
            <a:custGeom>
              <a:avLst/>
              <a:gdLst>
                <a:gd name="T0" fmla="*/ 0 w 173"/>
                <a:gd name="T1" fmla="*/ 0 h 150"/>
                <a:gd name="T2" fmla="*/ 1639 w 173"/>
                <a:gd name="T3" fmla="*/ 8 h 150"/>
                <a:gd name="T4" fmla="*/ 3185 w 173"/>
                <a:gd name="T5" fmla="*/ 18 h 150"/>
                <a:gd name="T6" fmla="*/ 0 60000 65536"/>
                <a:gd name="T7" fmla="*/ 0 60000 65536"/>
                <a:gd name="T8" fmla="*/ 0 60000 65536"/>
                <a:gd name="T9" fmla="*/ 0 w 173"/>
                <a:gd name="T10" fmla="*/ 0 h 150"/>
                <a:gd name="T11" fmla="*/ 173 w 173"/>
                <a:gd name="T12" fmla="*/ 150 h 1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150">
                  <a:moveTo>
                    <a:pt x="0" y="0"/>
                  </a:moveTo>
                  <a:lnTo>
                    <a:pt x="89" y="75"/>
                  </a:lnTo>
                  <a:lnTo>
                    <a:pt x="173" y="15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8" name="Freeform 63"/>
            <p:cNvSpPr>
              <a:spLocks/>
            </p:cNvSpPr>
            <p:nvPr/>
          </p:nvSpPr>
          <p:spPr bwMode="auto">
            <a:xfrm>
              <a:off x="2020" y="1922"/>
              <a:ext cx="186" cy="124"/>
            </a:xfrm>
            <a:custGeom>
              <a:avLst/>
              <a:gdLst>
                <a:gd name="T0" fmla="*/ 0 w 172"/>
                <a:gd name="T1" fmla="*/ 0 h 132"/>
                <a:gd name="T2" fmla="*/ 1293 w 172"/>
                <a:gd name="T3" fmla="*/ 8 h 132"/>
                <a:gd name="T4" fmla="*/ 2657 w 172"/>
                <a:gd name="T5" fmla="*/ 15 h 132"/>
                <a:gd name="T6" fmla="*/ 0 60000 65536"/>
                <a:gd name="T7" fmla="*/ 0 60000 65536"/>
                <a:gd name="T8" fmla="*/ 0 60000 65536"/>
                <a:gd name="T9" fmla="*/ 0 w 172"/>
                <a:gd name="T10" fmla="*/ 0 h 132"/>
                <a:gd name="T11" fmla="*/ 172 w 172"/>
                <a:gd name="T12" fmla="*/ 132 h 1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32">
                  <a:moveTo>
                    <a:pt x="0" y="0"/>
                  </a:moveTo>
                  <a:lnTo>
                    <a:pt x="83" y="66"/>
                  </a:lnTo>
                  <a:lnTo>
                    <a:pt x="172" y="13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9" name="Freeform 64"/>
            <p:cNvSpPr>
              <a:spLocks/>
            </p:cNvSpPr>
            <p:nvPr/>
          </p:nvSpPr>
          <p:spPr bwMode="auto">
            <a:xfrm>
              <a:off x="2206" y="2046"/>
              <a:ext cx="187" cy="120"/>
            </a:xfrm>
            <a:custGeom>
              <a:avLst/>
              <a:gdLst>
                <a:gd name="T0" fmla="*/ 0 w 172"/>
                <a:gd name="T1" fmla="*/ 0 h 127"/>
                <a:gd name="T2" fmla="*/ 1558 w 172"/>
                <a:gd name="T3" fmla="*/ 9 h 127"/>
                <a:gd name="T4" fmla="*/ 3218 w 172"/>
                <a:gd name="T5" fmla="*/ 19 h 127"/>
                <a:gd name="T6" fmla="*/ 0 60000 65536"/>
                <a:gd name="T7" fmla="*/ 0 60000 65536"/>
                <a:gd name="T8" fmla="*/ 0 60000 65536"/>
                <a:gd name="T9" fmla="*/ 0 w 172"/>
                <a:gd name="T10" fmla="*/ 0 h 127"/>
                <a:gd name="T11" fmla="*/ 172 w 172"/>
                <a:gd name="T12" fmla="*/ 127 h 12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27">
                  <a:moveTo>
                    <a:pt x="0" y="0"/>
                  </a:moveTo>
                  <a:lnTo>
                    <a:pt x="84" y="66"/>
                  </a:lnTo>
                  <a:lnTo>
                    <a:pt x="172" y="127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" name="Freeform 65"/>
            <p:cNvSpPr>
              <a:spLocks/>
            </p:cNvSpPr>
            <p:nvPr/>
          </p:nvSpPr>
          <p:spPr bwMode="auto">
            <a:xfrm>
              <a:off x="2393" y="2166"/>
              <a:ext cx="186" cy="108"/>
            </a:xfrm>
            <a:custGeom>
              <a:avLst/>
              <a:gdLst>
                <a:gd name="T0" fmla="*/ 0 w 172"/>
                <a:gd name="T1" fmla="*/ 0 h 115"/>
                <a:gd name="T2" fmla="*/ 1301 w 172"/>
                <a:gd name="T3" fmla="*/ 8 h 115"/>
                <a:gd name="T4" fmla="*/ 2657 w 172"/>
                <a:gd name="T5" fmla="*/ 13 h 115"/>
                <a:gd name="T6" fmla="*/ 0 60000 65536"/>
                <a:gd name="T7" fmla="*/ 0 60000 65536"/>
                <a:gd name="T8" fmla="*/ 0 60000 65536"/>
                <a:gd name="T9" fmla="*/ 0 w 172"/>
                <a:gd name="T10" fmla="*/ 0 h 115"/>
                <a:gd name="T11" fmla="*/ 172 w 172"/>
                <a:gd name="T12" fmla="*/ 115 h 1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15">
                  <a:moveTo>
                    <a:pt x="0" y="0"/>
                  </a:moveTo>
                  <a:lnTo>
                    <a:pt x="84" y="57"/>
                  </a:lnTo>
                  <a:lnTo>
                    <a:pt x="172" y="115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" name="Freeform 66"/>
            <p:cNvSpPr>
              <a:spLocks/>
            </p:cNvSpPr>
            <p:nvPr/>
          </p:nvSpPr>
          <p:spPr bwMode="auto">
            <a:xfrm>
              <a:off x="2579" y="2274"/>
              <a:ext cx="188" cy="103"/>
            </a:xfrm>
            <a:custGeom>
              <a:avLst/>
              <a:gdLst>
                <a:gd name="T0" fmla="*/ 0 w 173"/>
                <a:gd name="T1" fmla="*/ 0 h 110"/>
                <a:gd name="T2" fmla="*/ 1530 w 173"/>
                <a:gd name="T3" fmla="*/ 7 h 110"/>
                <a:gd name="T4" fmla="*/ 3185 w 173"/>
                <a:gd name="T5" fmla="*/ 11 h 110"/>
                <a:gd name="T6" fmla="*/ 0 60000 65536"/>
                <a:gd name="T7" fmla="*/ 0 60000 65536"/>
                <a:gd name="T8" fmla="*/ 0 60000 65536"/>
                <a:gd name="T9" fmla="*/ 0 w 173"/>
                <a:gd name="T10" fmla="*/ 0 h 110"/>
                <a:gd name="T11" fmla="*/ 173 w 173"/>
                <a:gd name="T12" fmla="*/ 110 h 1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110">
                  <a:moveTo>
                    <a:pt x="0" y="0"/>
                  </a:moveTo>
                  <a:lnTo>
                    <a:pt x="84" y="57"/>
                  </a:lnTo>
                  <a:lnTo>
                    <a:pt x="173" y="11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" name="Freeform 67"/>
            <p:cNvSpPr>
              <a:spLocks/>
            </p:cNvSpPr>
            <p:nvPr/>
          </p:nvSpPr>
          <p:spPr bwMode="auto">
            <a:xfrm>
              <a:off x="2767" y="2377"/>
              <a:ext cx="191" cy="90"/>
            </a:xfrm>
            <a:custGeom>
              <a:avLst/>
              <a:gdLst>
                <a:gd name="T0" fmla="*/ 0 w 176"/>
                <a:gd name="T1" fmla="*/ 0 h 96"/>
                <a:gd name="T2" fmla="*/ 1548 w 176"/>
                <a:gd name="T3" fmla="*/ 8 h 96"/>
                <a:gd name="T4" fmla="*/ 3091 w 176"/>
                <a:gd name="T5" fmla="*/ 10 h 96"/>
                <a:gd name="T6" fmla="*/ 0 60000 65536"/>
                <a:gd name="T7" fmla="*/ 0 60000 65536"/>
                <a:gd name="T8" fmla="*/ 0 60000 65536"/>
                <a:gd name="T9" fmla="*/ 0 w 176"/>
                <a:gd name="T10" fmla="*/ 0 h 96"/>
                <a:gd name="T11" fmla="*/ 176 w 17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96">
                  <a:moveTo>
                    <a:pt x="0" y="0"/>
                  </a:moveTo>
                  <a:lnTo>
                    <a:pt x="88" y="48"/>
                  </a:lnTo>
                  <a:lnTo>
                    <a:pt x="176" y="96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3" name="Line 68"/>
            <p:cNvSpPr>
              <a:spLocks noChangeShapeType="1"/>
            </p:cNvSpPr>
            <p:nvPr/>
          </p:nvSpPr>
          <p:spPr bwMode="auto">
            <a:xfrm>
              <a:off x="2958" y="2467"/>
              <a:ext cx="188" cy="8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4" name="Freeform 69"/>
            <p:cNvSpPr>
              <a:spLocks/>
            </p:cNvSpPr>
            <p:nvPr/>
          </p:nvSpPr>
          <p:spPr bwMode="auto">
            <a:xfrm>
              <a:off x="3146" y="2555"/>
              <a:ext cx="186" cy="83"/>
            </a:xfrm>
            <a:custGeom>
              <a:avLst/>
              <a:gdLst>
                <a:gd name="T0" fmla="*/ 0 w 172"/>
                <a:gd name="T1" fmla="*/ 0 h 88"/>
                <a:gd name="T2" fmla="*/ 1301 w 172"/>
                <a:gd name="T3" fmla="*/ 8 h 88"/>
                <a:gd name="T4" fmla="*/ 2657 w 172"/>
                <a:gd name="T5" fmla="*/ 11 h 88"/>
                <a:gd name="T6" fmla="*/ 0 60000 65536"/>
                <a:gd name="T7" fmla="*/ 0 60000 65536"/>
                <a:gd name="T8" fmla="*/ 0 60000 65536"/>
                <a:gd name="T9" fmla="*/ 0 w 172"/>
                <a:gd name="T10" fmla="*/ 0 h 88"/>
                <a:gd name="T11" fmla="*/ 172 w 172"/>
                <a:gd name="T12" fmla="*/ 88 h 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88">
                  <a:moveTo>
                    <a:pt x="0" y="0"/>
                  </a:moveTo>
                  <a:lnTo>
                    <a:pt x="84" y="44"/>
                  </a:lnTo>
                  <a:lnTo>
                    <a:pt x="172" y="88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5" name="Freeform 70"/>
            <p:cNvSpPr>
              <a:spLocks/>
            </p:cNvSpPr>
            <p:nvPr/>
          </p:nvSpPr>
          <p:spPr bwMode="auto">
            <a:xfrm>
              <a:off x="3332" y="2638"/>
              <a:ext cx="187" cy="70"/>
            </a:xfrm>
            <a:custGeom>
              <a:avLst/>
              <a:gdLst>
                <a:gd name="T0" fmla="*/ 0 w 172"/>
                <a:gd name="T1" fmla="*/ 0 h 75"/>
                <a:gd name="T2" fmla="*/ 1558 w 172"/>
                <a:gd name="T3" fmla="*/ 7 h 75"/>
                <a:gd name="T4" fmla="*/ 3218 w 172"/>
                <a:gd name="T5" fmla="*/ 7 h 75"/>
                <a:gd name="T6" fmla="*/ 0 60000 65536"/>
                <a:gd name="T7" fmla="*/ 0 60000 65536"/>
                <a:gd name="T8" fmla="*/ 0 60000 65536"/>
                <a:gd name="T9" fmla="*/ 0 w 172"/>
                <a:gd name="T10" fmla="*/ 0 h 75"/>
                <a:gd name="T11" fmla="*/ 172 w 172"/>
                <a:gd name="T12" fmla="*/ 75 h 7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75">
                  <a:moveTo>
                    <a:pt x="0" y="0"/>
                  </a:moveTo>
                  <a:lnTo>
                    <a:pt x="84" y="39"/>
                  </a:lnTo>
                  <a:lnTo>
                    <a:pt x="172" y="75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6" name="Freeform 71"/>
            <p:cNvSpPr>
              <a:spLocks/>
            </p:cNvSpPr>
            <p:nvPr/>
          </p:nvSpPr>
          <p:spPr bwMode="auto">
            <a:xfrm>
              <a:off x="3519" y="2708"/>
              <a:ext cx="186" cy="70"/>
            </a:xfrm>
            <a:custGeom>
              <a:avLst/>
              <a:gdLst>
                <a:gd name="T0" fmla="*/ 0 w 172"/>
                <a:gd name="T1" fmla="*/ 0 h 74"/>
                <a:gd name="T2" fmla="*/ 1301 w 172"/>
                <a:gd name="T3" fmla="*/ 9 h 74"/>
                <a:gd name="T4" fmla="*/ 2657 w 172"/>
                <a:gd name="T5" fmla="*/ 9 h 74"/>
                <a:gd name="T6" fmla="*/ 0 60000 65536"/>
                <a:gd name="T7" fmla="*/ 0 60000 65536"/>
                <a:gd name="T8" fmla="*/ 0 60000 65536"/>
                <a:gd name="T9" fmla="*/ 0 w 172"/>
                <a:gd name="T10" fmla="*/ 0 h 74"/>
                <a:gd name="T11" fmla="*/ 172 w 172"/>
                <a:gd name="T12" fmla="*/ 74 h 7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74">
                  <a:moveTo>
                    <a:pt x="0" y="0"/>
                  </a:moveTo>
                  <a:lnTo>
                    <a:pt x="84" y="39"/>
                  </a:lnTo>
                  <a:lnTo>
                    <a:pt x="172" y="74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7" name="Line 72"/>
            <p:cNvSpPr>
              <a:spLocks noChangeShapeType="1"/>
            </p:cNvSpPr>
            <p:nvPr/>
          </p:nvSpPr>
          <p:spPr bwMode="auto">
            <a:xfrm>
              <a:off x="3705" y="2778"/>
              <a:ext cx="188" cy="62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8" name="Freeform 73"/>
            <p:cNvSpPr>
              <a:spLocks/>
            </p:cNvSpPr>
            <p:nvPr/>
          </p:nvSpPr>
          <p:spPr bwMode="auto">
            <a:xfrm>
              <a:off x="3893" y="2840"/>
              <a:ext cx="191" cy="58"/>
            </a:xfrm>
            <a:custGeom>
              <a:avLst/>
              <a:gdLst>
                <a:gd name="T0" fmla="*/ 0 w 176"/>
                <a:gd name="T1" fmla="*/ 0 h 62"/>
                <a:gd name="T2" fmla="*/ 1548 w 176"/>
                <a:gd name="T3" fmla="*/ 7 h 62"/>
                <a:gd name="T4" fmla="*/ 3091 w 176"/>
                <a:gd name="T5" fmla="*/ 7 h 62"/>
                <a:gd name="T6" fmla="*/ 0 60000 65536"/>
                <a:gd name="T7" fmla="*/ 0 60000 65536"/>
                <a:gd name="T8" fmla="*/ 0 60000 65536"/>
                <a:gd name="T9" fmla="*/ 0 w 176"/>
                <a:gd name="T10" fmla="*/ 0 h 62"/>
                <a:gd name="T11" fmla="*/ 176 w 176"/>
                <a:gd name="T12" fmla="*/ 62 h 6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62">
                  <a:moveTo>
                    <a:pt x="0" y="0"/>
                  </a:moveTo>
                  <a:lnTo>
                    <a:pt x="88" y="31"/>
                  </a:lnTo>
                  <a:lnTo>
                    <a:pt x="176" y="6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9" name="Line 74"/>
            <p:cNvSpPr>
              <a:spLocks noChangeShapeType="1"/>
            </p:cNvSpPr>
            <p:nvPr/>
          </p:nvSpPr>
          <p:spPr bwMode="auto">
            <a:xfrm>
              <a:off x="4084" y="2898"/>
              <a:ext cx="187" cy="54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0" name="Line 75"/>
            <p:cNvSpPr>
              <a:spLocks noChangeShapeType="1"/>
            </p:cNvSpPr>
            <p:nvPr/>
          </p:nvSpPr>
          <p:spPr bwMode="auto">
            <a:xfrm>
              <a:off x="4271" y="2952"/>
              <a:ext cx="187" cy="49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1" name="Line 76"/>
            <p:cNvSpPr>
              <a:spLocks noChangeShapeType="1"/>
            </p:cNvSpPr>
            <p:nvPr/>
          </p:nvSpPr>
          <p:spPr bwMode="auto">
            <a:xfrm>
              <a:off x="4458" y="3001"/>
              <a:ext cx="186" cy="4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2" name="Freeform 77"/>
            <p:cNvSpPr>
              <a:spLocks/>
            </p:cNvSpPr>
            <p:nvPr/>
          </p:nvSpPr>
          <p:spPr bwMode="auto">
            <a:xfrm>
              <a:off x="4644" y="3046"/>
              <a:ext cx="187" cy="47"/>
            </a:xfrm>
            <a:custGeom>
              <a:avLst/>
              <a:gdLst>
                <a:gd name="T0" fmla="*/ 0 w 172"/>
                <a:gd name="T1" fmla="*/ 0 h 49"/>
                <a:gd name="T2" fmla="*/ 1558 w 172"/>
                <a:gd name="T3" fmla="*/ 12 h 49"/>
                <a:gd name="T4" fmla="*/ 3218 w 172"/>
                <a:gd name="T5" fmla="*/ 12 h 49"/>
                <a:gd name="T6" fmla="*/ 0 60000 65536"/>
                <a:gd name="T7" fmla="*/ 0 60000 65536"/>
                <a:gd name="T8" fmla="*/ 0 60000 65536"/>
                <a:gd name="T9" fmla="*/ 0 w 172"/>
                <a:gd name="T10" fmla="*/ 0 h 49"/>
                <a:gd name="T11" fmla="*/ 172 w 172"/>
                <a:gd name="T12" fmla="*/ 49 h 4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49">
                  <a:moveTo>
                    <a:pt x="0" y="0"/>
                  </a:moveTo>
                  <a:lnTo>
                    <a:pt x="84" y="27"/>
                  </a:lnTo>
                  <a:lnTo>
                    <a:pt x="172" y="49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3" name="Freeform 78"/>
            <p:cNvSpPr>
              <a:spLocks/>
            </p:cNvSpPr>
            <p:nvPr/>
          </p:nvSpPr>
          <p:spPr bwMode="auto">
            <a:xfrm>
              <a:off x="4831" y="3093"/>
              <a:ext cx="188" cy="36"/>
            </a:xfrm>
            <a:custGeom>
              <a:avLst/>
              <a:gdLst>
                <a:gd name="T0" fmla="*/ 0 w 173"/>
                <a:gd name="T1" fmla="*/ 0 h 39"/>
                <a:gd name="T2" fmla="*/ 1530 w 173"/>
                <a:gd name="T3" fmla="*/ 6 h 39"/>
                <a:gd name="T4" fmla="*/ 3185 w 173"/>
                <a:gd name="T5" fmla="*/ 6 h 39"/>
                <a:gd name="T6" fmla="*/ 0 60000 65536"/>
                <a:gd name="T7" fmla="*/ 0 60000 65536"/>
                <a:gd name="T8" fmla="*/ 0 60000 65536"/>
                <a:gd name="T9" fmla="*/ 0 w 173"/>
                <a:gd name="T10" fmla="*/ 0 h 39"/>
                <a:gd name="T11" fmla="*/ 173 w 173"/>
                <a:gd name="T12" fmla="*/ 39 h 3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39">
                  <a:moveTo>
                    <a:pt x="0" y="0"/>
                  </a:moveTo>
                  <a:lnTo>
                    <a:pt x="84" y="22"/>
                  </a:lnTo>
                  <a:lnTo>
                    <a:pt x="173" y="39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4" name="Freeform 79"/>
            <p:cNvSpPr>
              <a:spLocks/>
            </p:cNvSpPr>
            <p:nvPr/>
          </p:nvSpPr>
          <p:spPr bwMode="auto">
            <a:xfrm>
              <a:off x="5019" y="3129"/>
              <a:ext cx="190" cy="38"/>
            </a:xfrm>
            <a:custGeom>
              <a:avLst/>
              <a:gdLst>
                <a:gd name="T0" fmla="*/ 0 w 176"/>
                <a:gd name="T1" fmla="*/ 0 h 40"/>
                <a:gd name="T2" fmla="*/ 1292 w 176"/>
                <a:gd name="T3" fmla="*/ 10 h 40"/>
                <a:gd name="T4" fmla="*/ 2575 w 176"/>
                <a:gd name="T5" fmla="*/ 10 h 40"/>
                <a:gd name="T6" fmla="*/ 0 60000 65536"/>
                <a:gd name="T7" fmla="*/ 0 60000 65536"/>
                <a:gd name="T8" fmla="*/ 0 60000 65536"/>
                <a:gd name="T9" fmla="*/ 0 w 176"/>
                <a:gd name="T10" fmla="*/ 0 h 40"/>
                <a:gd name="T11" fmla="*/ 176 w 176"/>
                <a:gd name="T12" fmla="*/ 40 h 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40">
                  <a:moveTo>
                    <a:pt x="0" y="0"/>
                  </a:moveTo>
                  <a:lnTo>
                    <a:pt x="88" y="22"/>
                  </a:lnTo>
                  <a:lnTo>
                    <a:pt x="176" y="4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5" name="Line 80"/>
            <p:cNvSpPr>
              <a:spLocks noChangeShapeType="1"/>
            </p:cNvSpPr>
            <p:nvPr/>
          </p:nvSpPr>
          <p:spPr bwMode="auto">
            <a:xfrm>
              <a:off x="5209" y="3167"/>
              <a:ext cx="188" cy="33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6" name="Freeform 83"/>
            <p:cNvSpPr>
              <a:spLocks/>
            </p:cNvSpPr>
            <p:nvPr/>
          </p:nvSpPr>
          <p:spPr bwMode="auto">
            <a:xfrm>
              <a:off x="1081" y="1107"/>
              <a:ext cx="186" cy="278"/>
            </a:xfrm>
            <a:custGeom>
              <a:avLst/>
              <a:gdLst>
                <a:gd name="T0" fmla="*/ 0 w 172"/>
                <a:gd name="T1" fmla="*/ 0 h 295"/>
                <a:gd name="T2" fmla="*/ 1301 w 172"/>
                <a:gd name="T3" fmla="*/ 20 h 295"/>
                <a:gd name="T4" fmla="*/ 1972 w 172"/>
                <a:gd name="T5" fmla="*/ 28 h 295"/>
                <a:gd name="T6" fmla="*/ 2657 w 172"/>
                <a:gd name="T7" fmla="*/ 37 h 29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2"/>
                <a:gd name="T13" fmla="*/ 0 h 295"/>
                <a:gd name="T14" fmla="*/ 172 w 172"/>
                <a:gd name="T15" fmla="*/ 295 h 29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2" h="295">
                  <a:moveTo>
                    <a:pt x="0" y="0"/>
                  </a:moveTo>
                  <a:lnTo>
                    <a:pt x="84" y="149"/>
                  </a:lnTo>
                  <a:lnTo>
                    <a:pt x="128" y="224"/>
                  </a:lnTo>
                  <a:lnTo>
                    <a:pt x="172" y="295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7" name="Freeform 84"/>
            <p:cNvSpPr>
              <a:spLocks/>
            </p:cNvSpPr>
            <p:nvPr/>
          </p:nvSpPr>
          <p:spPr bwMode="auto">
            <a:xfrm>
              <a:off x="1267" y="1385"/>
              <a:ext cx="187" cy="243"/>
            </a:xfrm>
            <a:custGeom>
              <a:avLst/>
              <a:gdLst>
                <a:gd name="T0" fmla="*/ 0 w 172"/>
                <a:gd name="T1" fmla="*/ 0 h 259"/>
                <a:gd name="T2" fmla="*/ 1558 w 172"/>
                <a:gd name="T3" fmla="*/ 15 h 259"/>
                <a:gd name="T4" fmla="*/ 3218 w 172"/>
                <a:gd name="T5" fmla="*/ 28 h 259"/>
                <a:gd name="T6" fmla="*/ 0 60000 65536"/>
                <a:gd name="T7" fmla="*/ 0 60000 65536"/>
                <a:gd name="T8" fmla="*/ 0 60000 65536"/>
                <a:gd name="T9" fmla="*/ 0 w 172"/>
                <a:gd name="T10" fmla="*/ 0 h 259"/>
                <a:gd name="T11" fmla="*/ 172 w 172"/>
                <a:gd name="T12" fmla="*/ 259 h 25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259">
                  <a:moveTo>
                    <a:pt x="0" y="0"/>
                  </a:moveTo>
                  <a:lnTo>
                    <a:pt x="84" y="132"/>
                  </a:lnTo>
                  <a:lnTo>
                    <a:pt x="172" y="259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8" name="Freeform 85"/>
            <p:cNvSpPr>
              <a:spLocks/>
            </p:cNvSpPr>
            <p:nvPr/>
          </p:nvSpPr>
          <p:spPr bwMode="auto">
            <a:xfrm>
              <a:off x="1454" y="1628"/>
              <a:ext cx="187" cy="219"/>
            </a:xfrm>
            <a:custGeom>
              <a:avLst/>
              <a:gdLst>
                <a:gd name="T0" fmla="*/ 0 w 173"/>
                <a:gd name="T1" fmla="*/ 0 h 233"/>
                <a:gd name="T2" fmla="*/ 1286 w 173"/>
                <a:gd name="T3" fmla="*/ 14 h 233"/>
                <a:gd name="T4" fmla="*/ 2639 w 173"/>
                <a:gd name="T5" fmla="*/ 26 h 233"/>
                <a:gd name="T6" fmla="*/ 0 60000 65536"/>
                <a:gd name="T7" fmla="*/ 0 60000 65536"/>
                <a:gd name="T8" fmla="*/ 0 60000 65536"/>
                <a:gd name="T9" fmla="*/ 0 w 173"/>
                <a:gd name="T10" fmla="*/ 0 h 233"/>
                <a:gd name="T11" fmla="*/ 173 w 173"/>
                <a:gd name="T12" fmla="*/ 233 h 23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233">
                  <a:moveTo>
                    <a:pt x="0" y="0"/>
                  </a:moveTo>
                  <a:lnTo>
                    <a:pt x="84" y="119"/>
                  </a:lnTo>
                  <a:lnTo>
                    <a:pt x="173" y="233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9" name="Freeform 86"/>
            <p:cNvSpPr>
              <a:spLocks/>
            </p:cNvSpPr>
            <p:nvPr/>
          </p:nvSpPr>
          <p:spPr bwMode="auto">
            <a:xfrm>
              <a:off x="1641" y="1847"/>
              <a:ext cx="191" cy="195"/>
            </a:xfrm>
            <a:custGeom>
              <a:avLst/>
              <a:gdLst>
                <a:gd name="T0" fmla="*/ 0 w 176"/>
                <a:gd name="T1" fmla="*/ 0 h 207"/>
                <a:gd name="T2" fmla="*/ 1548 w 176"/>
                <a:gd name="T3" fmla="*/ 14 h 207"/>
                <a:gd name="T4" fmla="*/ 3091 w 176"/>
                <a:gd name="T5" fmla="*/ 25 h 207"/>
                <a:gd name="T6" fmla="*/ 0 60000 65536"/>
                <a:gd name="T7" fmla="*/ 0 60000 65536"/>
                <a:gd name="T8" fmla="*/ 0 60000 65536"/>
                <a:gd name="T9" fmla="*/ 0 w 176"/>
                <a:gd name="T10" fmla="*/ 0 h 207"/>
                <a:gd name="T11" fmla="*/ 176 w 176"/>
                <a:gd name="T12" fmla="*/ 207 h 20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207">
                  <a:moveTo>
                    <a:pt x="0" y="0"/>
                  </a:moveTo>
                  <a:lnTo>
                    <a:pt x="88" y="106"/>
                  </a:lnTo>
                  <a:lnTo>
                    <a:pt x="176" y="207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0" name="Freeform 87"/>
            <p:cNvSpPr>
              <a:spLocks/>
            </p:cNvSpPr>
            <p:nvPr/>
          </p:nvSpPr>
          <p:spPr bwMode="auto">
            <a:xfrm>
              <a:off x="1832" y="2042"/>
              <a:ext cx="188" cy="174"/>
            </a:xfrm>
            <a:custGeom>
              <a:avLst/>
              <a:gdLst>
                <a:gd name="T0" fmla="*/ 0 w 173"/>
                <a:gd name="T1" fmla="*/ 0 h 185"/>
                <a:gd name="T2" fmla="*/ 1639 w 173"/>
                <a:gd name="T3" fmla="*/ 11 h 185"/>
                <a:gd name="T4" fmla="*/ 3185 w 173"/>
                <a:gd name="T5" fmla="*/ 22 h 185"/>
                <a:gd name="T6" fmla="*/ 0 60000 65536"/>
                <a:gd name="T7" fmla="*/ 0 60000 65536"/>
                <a:gd name="T8" fmla="*/ 0 60000 65536"/>
                <a:gd name="T9" fmla="*/ 0 w 173"/>
                <a:gd name="T10" fmla="*/ 0 h 185"/>
                <a:gd name="T11" fmla="*/ 173 w 173"/>
                <a:gd name="T12" fmla="*/ 185 h 18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185">
                  <a:moveTo>
                    <a:pt x="0" y="0"/>
                  </a:moveTo>
                  <a:lnTo>
                    <a:pt x="89" y="97"/>
                  </a:lnTo>
                  <a:lnTo>
                    <a:pt x="173" y="185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1" name="Freeform 88"/>
            <p:cNvSpPr>
              <a:spLocks/>
            </p:cNvSpPr>
            <p:nvPr/>
          </p:nvSpPr>
          <p:spPr bwMode="auto">
            <a:xfrm>
              <a:off x="2020" y="2216"/>
              <a:ext cx="186" cy="153"/>
            </a:xfrm>
            <a:custGeom>
              <a:avLst/>
              <a:gdLst>
                <a:gd name="T0" fmla="*/ 0 w 172"/>
                <a:gd name="T1" fmla="*/ 0 h 163"/>
                <a:gd name="T2" fmla="*/ 1293 w 172"/>
                <a:gd name="T3" fmla="*/ 8 h 163"/>
                <a:gd name="T4" fmla="*/ 2657 w 172"/>
                <a:gd name="T5" fmla="*/ 19 h 163"/>
                <a:gd name="T6" fmla="*/ 0 60000 65536"/>
                <a:gd name="T7" fmla="*/ 0 60000 65536"/>
                <a:gd name="T8" fmla="*/ 0 60000 65536"/>
                <a:gd name="T9" fmla="*/ 0 w 172"/>
                <a:gd name="T10" fmla="*/ 0 h 163"/>
                <a:gd name="T11" fmla="*/ 172 w 172"/>
                <a:gd name="T12" fmla="*/ 163 h 16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63">
                  <a:moveTo>
                    <a:pt x="0" y="0"/>
                  </a:moveTo>
                  <a:lnTo>
                    <a:pt x="83" y="84"/>
                  </a:lnTo>
                  <a:lnTo>
                    <a:pt x="172" y="163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2" name="Freeform 89"/>
            <p:cNvSpPr>
              <a:spLocks/>
            </p:cNvSpPr>
            <p:nvPr/>
          </p:nvSpPr>
          <p:spPr bwMode="auto">
            <a:xfrm>
              <a:off x="2206" y="2369"/>
              <a:ext cx="187" cy="136"/>
            </a:xfrm>
            <a:custGeom>
              <a:avLst/>
              <a:gdLst>
                <a:gd name="T0" fmla="*/ 0 w 172"/>
                <a:gd name="T1" fmla="*/ 0 h 145"/>
                <a:gd name="T2" fmla="*/ 1558 w 172"/>
                <a:gd name="T3" fmla="*/ 8 h 145"/>
                <a:gd name="T4" fmla="*/ 3218 w 172"/>
                <a:gd name="T5" fmla="*/ 17 h 145"/>
                <a:gd name="T6" fmla="*/ 0 60000 65536"/>
                <a:gd name="T7" fmla="*/ 0 60000 65536"/>
                <a:gd name="T8" fmla="*/ 0 60000 65536"/>
                <a:gd name="T9" fmla="*/ 0 w 172"/>
                <a:gd name="T10" fmla="*/ 0 h 145"/>
                <a:gd name="T11" fmla="*/ 172 w 172"/>
                <a:gd name="T12" fmla="*/ 145 h 14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45">
                  <a:moveTo>
                    <a:pt x="0" y="0"/>
                  </a:moveTo>
                  <a:lnTo>
                    <a:pt x="84" y="75"/>
                  </a:lnTo>
                  <a:lnTo>
                    <a:pt x="172" y="145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3" name="Freeform 90"/>
            <p:cNvSpPr>
              <a:spLocks/>
            </p:cNvSpPr>
            <p:nvPr/>
          </p:nvSpPr>
          <p:spPr bwMode="auto">
            <a:xfrm>
              <a:off x="2393" y="2505"/>
              <a:ext cx="186" cy="120"/>
            </a:xfrm>
            <a:custGeom>
              <a:avLst/>
              <a:gdLst>
                <a:gd name="T0" fmla="*/ 0 w 172"/>
                <a:gd name="T1" fmla="*/ 0 h 128"/>
                <a:gd name="T2" fmla="*/ 1301 w 172"/>
                <a:gd name="T3" fmla="*/ 8 h 128"/>
                <a:gd name="T4" fmla="*/ 2657 w 172"/>
                <a:gd name="T5" fmla="*/ 15 h 128"/>
                <a:gd name="T6" fmla="*/ 0 60000 65536"/>
                <a:gd name="T7" fmla="*/ 0 60000 65536"/>
                <a:gd name="T8" fmla="*/ 0 60000 65536"/>
                <a:gd name="T9" fmla="*/ 0 w 172"/>
                <a:gd name="T10" fmla="*/ 0 h 128"/>
                <a:gd name="T11" fmla="*/ 172 w 172"/>
                <a:gd name="T12" fmla="*/ 128 h 1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28">
                  <a:moveTo>
                    <a:pt x="0" y="0"/>
                  </a:moveTo>
                  <a:lnTo>
                    <a:pt x="84" y="66"/>
                  </a:lnTo>
                  <a:lnTo>
                    <a:pt x="172" y="128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4" name="Freeform 91"/>
            <p:cNvSpPr>
              <a:spLocks/>
            </p:cNvSpPr>
            <p:nvPr/>
          </p:nvSpPr>
          <p:spPr bwMode="auto">
            <a:xfrm>
              <a:off x="2579" y="2625"/>
              <a:ext cx="188" cy="111"/>
            </a:xfrm>
            <a:custGeom>
              <a:avLst/>
              <a:gdLst>
                <a:gd name="T0" fmla="*/ 0 w 173"/>
                <a:gd name="T1" fmla="*/ 0 h 118"/>
                <a:gd name="T2" fmla="*/ 1530 w 173"/>
                <a:gd name="T3" fmla="*/ 8 h 118"/>
                <a:gd name="T4" fmla="*/ 3185 w 173"/>
                <a:gd name="T5" fmla="*/ 15 h 118"/>
                <a:gd name="T6" fmla="*/ 0 60000 65536"/>
                <a:gd name="T7" fmla="*/ 0 60000 65536"/>
                <a:gd name="T8" fmla="*/ 0 60000 65536"/>
                <a:gd name="T9" fmla="*/ 0 w 173"/>
                <a:gd name="T10" fmla="*/ 0 h 118"/>
                <a:gd name="T11" fmla="*/ 173 w 173"/>
                <a:gd name="T12" fmla="*/ 118 h 1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118">
                  <a:moveTo>
                    <a:pt x="0" y="0"/>
                  </a:moveTo>
                  <a:lnTo>
                    <a:pt x="84" y="61"/>
                  </a:lnTo>
                  <a:lnTo>
                    <a:pt x="173" y="118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5" name="Freeform 92"/>
            <p:cNvSpPr>
              <a:spLocks/>
            </p:cNvSpPr>
            <p:nvPr/>
          </p:nvSpPr>
          <p:spPr bwMode="auto">
            <a:xfrm>
              <a:off x="2767" y="2736"/>
              <a:ext cx="191" cy="96"/>
            </a:xfrm>
            <a:custGeom>
              <a:avLst/>
              <a:gdLst>
                <a:gd name="T0" fmla="*/ 0 w 176"/>
                <a:gd name="T1" fmla="*/ 0 h 102"/>
                <a:gd name="T2" fmla="*/ 1548 w 176"/>
                <a:gd name="T3" fmla="*/ 8 h 102"/>
                <a:gd name="T4" fmla="*/ 3091 w 176"/>
                <a:gd name="T5" fmla="*/ 13 h 102"/>
                <a:gd name="T6" fmla="*/ 0 60000 65536"/>
                <a:gd name="T7" fmla="*/ 0 60000 65536"/>
                <a:gd name="T8" fmla="*/ 0 60000 65536"/>
                <a:gd name="T9" fmla="*/ 0 w 176"/>
                <a:gd name="T10" fmla="*/ 0 h 102"/>
                <a:gd name="T11" fmla="*/ 176 w 176"/>
                <a:gd name="T12" fmla="*/ 102 h 10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102">
                  <a:moveTo>
                    <a:pt x="0" y="0"/>
                  </a:moveTo>
                  <a:lnTo>
                    <a:pt x="88" y="53"/>
                  </a:lnTo>
                  <a:lnTo>
                    <a:pt x="176" y="10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6" name="Freeform 93"/>
            <p:cNvSpPr>
              <a:spLocks/>
            </p:cNvSpPr>
            <p:nvPr/>
          </p:nvSpPr>
          <p:spPr bwMode="auto">
            <a:xfrm>
              <a:off x="2958" y="2832"/>
              <a:ext cx="188" cy="87"/>
            </a:xfrm>
            <a:custGeom>
              <a:avLst/>
              <a:gdLst>
                <a:gd name="T0" fmla="*/ 0 w 173"/>
                <a:gd name="T1" fmla="*/ 0 h 92"/>
                <a:gd name="T2" fmla="*/ 1639 w 173"/>
                <a:gd name="T3" fmla="*/ 9 h 92"/>
                <a:gd name="T4" fmla="*/ 3185 w 173"/>
                <a:gd name="T5" fmla="*/ 13 h 92"/>
                <a:gd name="T6" fmla="*/ 0 60000 65536"/>
                <a:gd name="T7" fmla="*/ 0 60000 65536"/>
                <a:gd name="T8" fmla="*/ 0 60000 65536"/>
                <a:gd name="T9" fmla="*/ 0 w 173"/>
                <a:gd name="T10" fmla="*/ 0 h 92"/>
                <a:gd name="T11" fmla="*/ 173 w 173"/>
                <a:gd name="T12" fmla="*/ 92 h 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92">
                  <a:moveTo>
                    <a:pt x="0" y="0"/>
                  </a:moveTo>
                  <a:lnTo>
                    <a:pt x="89" y="48"/>
                  </a:lnTo>
                  <a:lnTo>
                    <a:pt x="173" y="9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7" name="Freeform 94"/>
            <p:cNvSpPr>
              <a:spLocks/>
            </p:cNvSpPr>
            <p:nvPr/>
          </p:nvSpPr>
          <p:spPr bwMode="auto">
            <a:xfrm>
              <a:off x="3146" y="2919"/>
              <a:ext cx="186" cy="74"/>
            </a:xfrm>
            <a:custGeom>
              <a:avLst/>
              <a:gdLst>
                <a:gd name="T0" fmla="*/ 0 w 172"/>
                <a:gd name="T1" fmla="*/ 0 h 79"/>
                <a:gd name="T2" fmla="*/ 1301 w 172"/>
                <a:gd name="T3" fmla="*/ 7 h 79"/>
                <a:gd name="T4" fmla="*/ 2657 w 172"/>
                <a:gd name="T5" fmla="*/ 7 h 79"/>
                <a:gd name="T6" fmla="*/ 0 60000 65536"/>
                <a:gd name="T7" fmla="*/ 0 60000 65536"/>
                <a:gd name="T8" fmla="*/ 0 60000 65536"/>
                <a:gd name="T9" fmla="*/ 0 w 172"/>
                <a:gd name="T10" fmla="*/ 0 h 79"/>
                <a:gd name="T11" fmla="*/ 172 w 172"/>
                <a:gd name="T12" fmla="*/ 79 h 7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79">
                  <a:moveTo>
                    <a:pt x="0" y="0"/>
                  </a:moveTo>
                  <a:lnTo>
                    <a:pt x="84" y="40"/>
                  </a:lnTo>
                  <a:lnTo>
                    <a:pt x="172" y="79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8" name="Freeform 95"/>
            <p:cNvSpPr>
              <a:spLocks/>
            </p:cNvSpPr>
            <p:nvPr/>
          </p:nvSpPr>
          <p:spPr bwMode="auto">
            <a:xfrm>
              <a:off x="3332" y="2993"/>
              <a:ext cx="187" cy="70"/>
            </a:xfrm>
            <a:custGeom>
              <a:avLst/>
              <a:gdLst>
                <a:gd name="T0" fmla="*/ 0 w 172"/>
                <a:gd name="T1" fmla="*/ 0 h 75"/>
                <a:gd name="T2" fmla="*/ 1558 w 172"/>
                <a:gd name="T3" fmla="*/ 7 h 75"/>
                <a:gd name="T4" fmla="*/ 3218 w 172"/>
                <a:gd name="T5" fmla="*/ 7 h 75"/>
                <a:gd name="T6" fmla="*/ 0 60000 65536"/>
                <a:gd name="T7" fmla="*/ 0 60000 65536"/>
                <a:gd name="T8" fmla="*/ 0 60000 65536"/>
                <a:gd name="T9" fmla="*/ 0 w 172"/>
                <a:gd name="T10" fmla="*/ 0 h 75"/>
                <a:gd name="T11" fmla="*/ 172 w 172"/>
                <a:gd name="T12" fmla="*/ 75 h 7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75">
                  <a:moveTo>
                    <a:pt x="0" y="0"/>
                  </a:moveTo>
                  <a:lnTo>
                    <a:pt x="84" y="40"/>
                  </a:lnTo>
                  <a:lnTo>
                    <a:pt x="172" y="75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9" name="Freeform 96"/>
            <p:cNvSpPr>
              <a:spLocks/>
            </p:cNvSpPr>
            <p:nvPr/>
          </p:nvSpPr>
          <p:spPr bwMode="auto">
            <a:xfrm>
              <a:off x="3519" y="3063"/>
              <a:ext cx="186" cy="59"/>
            </a:xfrm>
            <a:custGeom>
              <a:avLst/>
              <a:gdLst>
                <a:gd name="T0" fmla="*/ 0 w 172"/>
                <a:gd name="T1" fmla="*/ 0 h 62"/>
                <a:gd name="T2" fmla="*/ 1301 w 172"/>
                <a:gd name="T3" fmla="*/ 10 h 62"/>
                <a:gd name="T4" fmla="*/ 2657 w 172"/>
                <a:gd name="T5" fmla="*/ 10 h 62"/>
                <a:gd name="T6" fmla="*/ 0 60000 65536"/>
                <a:gd name="T7" fmla="*/ 0 60000 65536"/>
                <a:gd name="T8" fmla="*/ 0 60000 65536"/>
                <a:gd name="T9" fmla="*/ 0 w 172"/>
                <a:gd name="T10" fmla="*/ 0 h 62"/>
                <a:gd name="T11" fmla="*/ 172 w 172"/>
                <a:gd name="T12" fmla="*/ 62 h 6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62">
                  <a:moveTo>
                    <a:pt x="0" y="0"/>
                  </a:moveTo>
                  <a:lnTo>
                    <a:pt x="84" y="31"/>
                  </a:lnTo>
                  <a:lnTo>
                    <a:pt x="172" y="6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0" name="Line 97"/>
            <p:cNvSpPr>
              <a:spLocks noChangeShapeType="1"/>
            </p:cNvSpPr>
            <p:nvPr/>
          </p:nvSpPr>
          <p:spPr bwMode="auto">
            <a:xfrm>
              <a:off x="3705" y="3122"/>
              <a:ext cx="188" cy="53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1" name="Freeform 98"/>
            <p:cNvSpPr>
              <a:spLocks/>
            </p:cNvSpPr>
            <p:nvPr/>
          </p:nvSpPr>
          <p:spPr bwMode="auto">
            <a:xfrm>
              <a:off x="3893" y="3175"/>
              <a:ext cx="191" cy="50"/>
            </a:xfrm>
            <a:custGeom>
              <a:avLst/>
              <a:gdLst>
                <a:gd name="T0" fmla="*/ 0 w 176"/>
                <a:gd name="T1" fmla="*/ 0 h 53"/>
                <a:gd name="T2" fmla="*/ 1548 w 176"/>
                <a:gd name="T3" fmla="*/ 8 h 53"/>
                <a:gd name="T4" fmla="*/ 3091 w 176"/>
                <a:gd name="T5" fmla="*/ 8 h 53"/>
                <a:gd name="T6" fmla="*/ 0 60000 65536"/>
                <a:gd name="T7" fmla="*/ 0 60000 65536"/>
                <a:gd name="T8" fmla="*/ 0 60000 65536"/>
                <a:gd name="T9" fmla="*/ 0 w 176"/>
                <a:gd name="T10" fmla="*/ 0 h 53"/>
                <a:gd name="T11" fmla="*/ 176 w 176"/>
                <a:gd name="T12" fmla="*/ 53 h 5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53">
                  <a:moveTo>
                    <a:pt x="0" y="0"/>
                  </a:moveTo>
                  <a:lnTo>
                    <a:pt x="88" y="26"/>
                  </a:lnTo>
                  <a:lnTo>
                    <a:pt x="176" y="53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2" name="Freeform 99"/>
            <p:cNvSpPr>
              <a:spLocks/>
            </p:cNvSpPr>
            <p:nvPr/>
          </p:nvSpPr>
          <p:spPr bwMode="auto">
            <a:xfrm>
              <a:off x="4084" y="3225"/>
              <a:ext cx="187" cy="41"/>
            </a:xfrm>
            <a:custGeom>
              <a:avLst/>
              <a:gdLst>
                <a:gd name="T0" fmla="*/ 0 w 173"/>
                <a:gd name="T1" fmla="*/ 0 h 44"/>
                <a:gd name="T2" fmla="*/ 1347 w 173"/>
                <a:gd name="T3" fmla="*/ 7 h 44"/>
                <a:gd name="T4" fmla="*/ 2639 w 173"/>
                <a:gd name="T5" fmla="*/ 7 h 44"/>
                <a:gd name="T6" fmla="*/ 0 60000 65536"/>
                <a:gd name="T7" fmla="*/ 0 60000 65536"/>
                <a:gd name="T8" fmla="*/ 0 60000 65536"/>
                <a:gd name="T9" fmla="*/ 0 w 173"/>
                <a:gd name="T10" fmla="*/ 0 h 44"/>
                <a:gd name="T11" fmla="*/ 173 w 173"/>
                <a:gd name="T12" fmla="*/ 44 h 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44">
                  <a:moveTo>
                    <a:pt x="0" y="0"/>
                  </a:moveTo>
                  <a:lnTo>
                    <a:pt x="89" y="22"/>
                  </a:lnTo>
                  <a:lnTo>
                    <a:pt x="173" y="44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3" name="Freeform 100"/>
            <p:cNvSpPr>
              <a:spLocks/>
            </p:cNvSpPr>
            <p:nvPr/>
          </p:nvSpPr>
          <p:spPr bwMode="auto">
            <a:xfrm>
              <a:off x="4271" y="3266"/>
              <a:ext cx="187" cy="42"/>
            </a:xfrm>
            <a:custGeom>
              <a:avLst/>
              <a:gdLst>
                <a:gd name="T0" fmla="*/ 0 w 172"/>
                <a:gd name="T1" fmla="*/ 0 h 44"/>
                <a:gd name="T2" fmla="*/ 1558 w 172"/>
                <a:gd name="T3" fmla="*/ 11 h 44"/>
                <a:gd name="T4" fmla="*/ 3218 w 172"/>
                <a:gd name="T5" fmla="*/ 11 h 44"/>
                <a:gd name="T6" fmla="*/ 0 60000 65536"/>
                <a:gd name="T7" fmla="*/ 0 60000 65536"/>
                <a:gd name="T8" fmla="*/ 0 60000 65536"/>
                <a:gd name="T9" fmla="*/ 0 w 172"/>
                <a:gd name="T10" fmla="*/ 0 h 44"/>
                <a:gd name="T11" fmla="*/ 172 w 172"/>
                <a:gd name="T12" fmla="*/ 44 h 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44">
                  <a:moveTo>
                    <a:pt x="0" y="0"/>
                  </a:moveTo>
                  <a:lnTo>
                    <a:pt x="84" y="22"/>
                  </a:lnTo>
                  <a:lnTo>
                    <a:pt x="172" y="44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4" name="Line 101"/>
            <p:cNvSpPr>
              <a:spLocks noChangeShapeType="1"/>
            </p:cNvSpPr>
            <p:nvPr/>
          </p:nvSpPr>
          <p:spPr bwMode="auto">
            <a:xfrm>
              <a:off x="4458" y="3308"/>
              <a:ext cx="186" cy="33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5" name="Line 102"/>
            <p:cNvSpPr>
              <a:spLocks noChangeShapeType="1"/>
            </p:cNvSpPr>
            <p:nvPr/>
          </p:nvSpPr>
          <p:spPr bwMode="auto">
            <a:xfrm>
              <a:off x="4644" y="3341"/>
              <a:ext cx="187" cy="29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6" name="Freeform 103"/>
            <p:cNvSpPr>
              <a:spLocks/>
            </p:cNvSpPr>
            <p:nvPr/>
          </p:nvSpPr>
          <p:spPr bwMode="auto">
            <a:xfrm>
              <a:off x="4831" y="3370"/>
              <a:ext cx="188" cy="28"/>
            </a:xfrm>
            <a:custGeom>
              <a:avLst/>
              <a:gdLst>
                <a:gd name="T0" fmla="*/ 0 w 173"/>
                <a:gd name="T1" fmla="*/ 0 h 30"/>
                <a:gd name="T2" fmla="*/ 1530 w 173"/>
                <a:gd name="T3" fmla="*/ 7 h 30"/>
                <a:gd name="T4" fmla="*/ 3185 w 173"/>
                <a:gd name="T5" fmla="*/ 7 h 30"/>
                <a:gd name="T6" fmla="*/ 0 60000 65536"/>
                <a:gd name="T7" fmla="*/ 0 60000 65536"/>
                <a:gd name="T8" fmla="*/ 0 60000 65536"/>
                <a:gd name="T9" fmla="*/ 0 w 173"/>
                <a:gd name="T10" fmla="*/ 0 h 30"/>
                <a:gd name="T11" fmla="*/ 173 w 173"/>
                <a:gd name="T12" fmla="*/ 30 h 3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30">
                  <a:moveTo>
                    <a:pt x="0" y="0"/>
                  </a:moveTo>
                  <a:lnTo>
                    <a:pt x="84" y="17"/>
                  </a:lnTo>
                  <a:lnTo>
                    <a:pt x="173" y="3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7" name="Freeform 104"/>
            <p:cNvSpPr>
              <a:spLocks/>
            </p:cNvSpPr>
            <p:nvPr/>
          </p:nvSpPr>
          <p:spPr bwMode="auto">
            <a:xfrm>
              <a:off x="5019" y="3398"/>
              <a:ext cx="190" cy="21"/>
            </a:xfrm>
            <a:custGeom>
              <a:avLst/>
              <a:gdLst>
                <a:gd name="T0" fmla="*/ 0 w 176"/>
                <a:gd name="T1" fmla="*/ 0 h 22"/>
                <a:gd name="T2" fmla="*/ 1292 w 176"/>
                <a:gd name="T3" fmla="*/ 11 h 22"/>
                <a:gd name="T4" fmla="*/ 2575 w 176"/>
                <a:gd name="T5" fmla="*/ 11 h 22"/>
                <a:gd name="T6" fmla="*/ 0 60000 65536"/>
                <a:gd name="T7" fmla="*/ 0 60000 65536"/>
                <a:gd name="T8" fmla="*/ 0 60000 65536"/>
                <a:gd name="T9" fmla="*/ 0 w 176"/>
                <a:gd name="T10" fmla="*/ 0 h 22"/>
                <a:gd name="T11" fmla="*/ 176 w 176"/>
                <a:gd name="T12" fmla="*/ 22 h 2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22">
                  <a:moveTo>
                    <a:pt x="0" y="0"/>
                  </a:moveTo>
                  <a:lnTo>
                    <a:pt x="88" y="14"/>
                  </a:lnTo>
                  <a:lnTo>
                    <a:pt x="176" y="2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8" name="Line 105"/>
            <p:cNvSpPr>
              <a:spLocks noChangeShapeType="1"/>
            </p:cNvSpPr>
            <p:nvPr/>
          </p:nvSpPr>
          <p:spPr bwMode="auto">
            <a:xfrm>
              <a:off x="5209" y="3419"/>
              <a:ext cx="188" cy="2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9" name="Freeform 108"/>
            <p:cNvSpPr>
              <a:spLocks/>
            </p:cNvSpPr>
            <p:nvPr/>
          </p:nvSpPr>
          <p:spPr bwMode="auto">
            <a:xfrm>
              <a:off x="1081" y="1107"/>
              <a:ext cx="186" cy="356"/>
            </a:xfrm>
            <a:custGeom>
              <a:avLst/>
              <a:gdLst>
                <a:gd name="T0" fmla="*/ 0 w 172"/>
                <a:gd name="T1" fmla="*/ 0 h 378"/>
                <a:gd name="T2" fmla="*/ 1301 w 172"/>
                <a:gd name="T3" fmla="*/ 23 h 378"/>
                <a:gd name="T4" fmla="*/ 1972 w 172"/>
                <a:gd name="T5" fmla="*/ 35 h 378"/>
                <a:gd name="T6" fmla="*/ 2657 w 172"/>
                <a:gd name="T7" fmla="*/ 46 h 37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2"/>
                <a:gd name="T13" fmla="*/ 0 h 378"/>
                <a:gd name="T14" fmla="*/ 172 w 172"/>
                <a:gd name="T15" fmla="*/ 378 h 37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2" h="378">
                  <a:moveTo>
                    <a:pt x="0" y="0"/>
                  </a:moveTo>
                  <a:lnTo>
                    <a:pt x="84" y="193"/>
                  </a:lnTo>
                  <a:lnTo>
                    <a:pt x="128" y="286"/>
                  </a:lnTo>
                  <a:lnTo>
                    <a:pt x="172" y="378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0" name="Freeform 109"/>
            <p:cNvSpPr>
              <a:spLocks/>
            </p:cNvSpPr>
            <p:nvPr/>
          </p:nvSpPr>
          <p:spPr bwMode="auto">
            <a:xfrm>
              <a:off x="1267" y="1463"/>
              <a:ext cx="187" cy="310"/>
            </a:xfrm>
            <a:custGeom>
              <a:avLst/>
              <a:gdLst>
                <a:gd name="T0" fmla="*/ 0 w 172"/>
                <a:gd name="T1" fmla="*/ 0 h 330"/>
                <a:gd name="T2" fmla="*/ 1558 w 172"/>
                <a:gd name="T3" fmla="*/ 20 h 330"/>
                <a:gd name="T4" fmla="*/ 2383 w 172"/>
                <a:gd name="T5" fmla="*/ 29 h 330"/>
                <a:gd name="T6" fmla="*/ 3218 w 172"/>
                <a:gd name="T7" fmla="*/ 37 h 3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2"/>
                <a:gd name="T13" fmla="*/ 0 h 330"/>
                <a:gd name="T14" fmla="*/ 172 w 172"/>
                <a:gd name="T15" fmla="*/ 330 h 3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2" h="330">
                  <a:moveTo>
                    <a:pt x="0" y="0"/>
                  </a:moveTo>
                  <a:lnTo>
                    <a:pt x="84" y="172"/>
                  </a:lnTo>
                  <a:lnTo>
                    <a:pt x="128" y="251"/>
                  </a:lnTo>
                  <a:lnTo>
                    <a:pt x="172" y="33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1" name="Freeform 110"/>
            <p:cNvSpPr>
              <a:spLocks/>
            </p:cNvSpPr>
            <p:nvPr/>
          </p:nvSpPr>
          <p:spPr bwMode="auto">
            <a:xfrm>
              <a:off x="1454" y="1773"/>
              <a:ext cx="187" cy="260"/>
            </a:xfrm>
            <a:custGeom>
              <a:avLst/>
              <a:gdLst>
                <a:gd name="T0" fmla="*/ 0 w 173"/>
                <a:gd name="T1" fmla="*/ 0 h 277"/>
                <a:gd name="T2" fmla="*/ 691 w 173"/>
                <a:gd name="T3" fmla="*/ 8 h 277"/>
                <a:gd name="T4" fmla="*/ 1286 w 173"/>
                <a:gd name="T5" fmla="*/ 17 h 277"/>
                <a:gd name="T6" fmla="*/ 2639 w 173"/>
                <a:gd name="T7" fmla="*/ 31 h 27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3"/>
                <a:gd name="T13" fmla="*/ 0 h 277"/>
                <a:gd name="T14" fmla="*/ 173 w 173"/>
                <a:gd name="T15" fmla="*/ 277 h 27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3" h="277">
                  <a:moveTo>
                    <a:pt x="0" y="0"/>
                  </a:moveTo>
                  <a:lnTo>
                    <a:pt x="45" y="75"/>
                  </a:lnTo>
                  <a:lnTo>
                    <a:pt x="84" y="145"/>
                  </a:lnTo>
                  <a:lnTo>
                    <a:pt x="173" y="277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2" name="Freeform 111"/>
            <p:cNvSpPr>
              <a:spLocks/>
            </p:cNvSpPr>
            <p:nvPr/>
          </p:nvSpPr>
          <p:spPr bwMode="auto">
            <a:xfrm>
              <a:off x="1641" y="2033"/>
              <a:ext cx="191" cy="228"/>
            </a:xfrm>
            <a:custGeom>
              <a:avLst/>
              <a:gdLst>
                <a:gd name="T0" fmla="*/ 0 w 176"/>
                <a:gd name="T1" fmla="*/ 0 h 242"/>
                <a:gd name="T2" fmla="*/ 1548 w 176"/>
                <a:gd name="T3" fmla="*/ 17 h 242"/>
                <a:gd name="T4" fmla="*/ 3091 w 176"/>
                <a:gd name="T5" fmla="*/ 31 h 242"/>
                <a:gd name="T6" fmla="*/ 0 60000 65536"/>
                <a:gd name="T7" fmla="*/ 0 60000 65536"/>
                <a:gd name="T8" fmla="*/ 0 60000 65536"/>
                <a:gd name="T9" fmla="*/ 0 w 176"/>
                <a:gd name="T10" fmla="*/ 0 h 242"/>
                <a:gd name="T11" fmla="*/ 176 w 176"/>
                <a:gd name="T12" fmla="*/ 242 h 24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242">
                  <a:moveTo>
                    <a:pt x="0" y="0"/>
                  </a:moveTo>
                  <a:lnTo>
                    <a:pt x="88" y="128"/>
                  </a:lnTo>
                  <a:lnTo>
                    <a:pt x="176" y="24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3" name="Freeform 112"/>
            <p:cNvSpPr>
              <a:spLocks/>
            </p:cNvSpPr>
            <p:nvPr/>
          </p:nvSpPr>
          <p:spPr bwMode="auto">
            <a:xfrm>
              <a:off x="1832" y="2261"/>
              <a:ext cx="188" cy="190"/>
            </a:xfrm>
            <a:custGeom>
              <a:avLst/>
              <a:gdLst>
                <a:gd name="T0" fmla="*/ 0 w 173"/>
                <a:gd name="T1" fmla="*/ 0 h 203"/>
                <a:gd name="T2" fmla="*/ 1639 w 173"/>
                <a:gd name="T3" fmla="*/ 11 h 203"/>
                <a:gd name="T4" fmla="*/ 3185 w 173"/>
                <a:gd name="T5" fmla="*/ 21 h 203"/>
                <a:gd name="T6" fmla="*/ 0 60000 65536"/>
                <a:gd name="T7" fmla="*/ 0 60000 65536"/>
                <a:gd name="T8" fmla="*/ 0 60000 65536"/>
                <a:gd name="T9" fmla="*/ 0 w 173"/>
                <a:gd name="T10" fmla="*/ 0 h 203"/>
                <a:gd name="T11" fmla="*/ 173 w 173"/>
                <a:gd name="T12" fmla="*/ 203 h 20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203">
                  <a:moveTo>
                    <a:pt x="0" y="0"/>
                  </a:moveTo>
                  <a:lnTo>
                    <a:pt x="89" y="106"/>
                  </a:lnTo>
                  <a:lnTo>
                    <a:pt x="173" y="203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4" name="Freeform 113"/>
            <p:cNvSpPr>
              <a:spLocks/>
            </p:cNvSpPr>
            <p:nvPr/>
          </p:nvSpPr>
          <p:spPr bwMode="auto">
            <a:xfrm>
              <a:off x="2020" y="2451"/>
              <a:ext cx="186" cy="166"/>
            </a:xfrm>
            <a:custGeom>
              <a:avLst/>
              <a:gdLst>
                <a:gd name="T0" fmla="*/ 0 w 172"/>
                <a:gd name="T1" fmla="*/ 0 h 176"/>
                <a:gd name="T2" fmla="*/ 1293 w 172"/>
                <a:gd name="T3" fmla="*/ 12 h 176"/>
                <a:gd name="T4" fmla="*/ 2657 w 172"/>
                <a:gd name="T5" fmla="*/ 23 h 176"/>
                <a:gd name="T6" fmla="*/ 0 60000 65536"/>
                <a:gd name="T7" fmla="*/ 0 60000 65536"/>
                <a:gd name="T8" fmla="*/ 0 60000 65536"/>
                <a:gd name="T9" fmla="*/ 0 w 172"/>
                <a:gd name="T10" fmla="*/ 0 h 176"/>
                <a:gd name="T11" fmla="*/ 172 w 172"/>
                <a:gd name="T12" fmla="*/ 176 h 1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76">
                  <a:moveTo>
                    <a:pt x="0" y="0"/>
                  </a:moveTo>
                  <a:lnTo>
                    <a:pt x="83" y="92"/>
                  </a:lnTo>
                  <a:lnTo>
                    <a:pt x="172" y="176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5" name="Freeform 114"/>
            <p:cNvSpPr>
              <a:spLocks/>
            </p:cNvSpPr>
            <p:nvPr/>
          </p:nvSpPr>
          <p:spPr bwMode="auto">
            <a:xfrm>
              <a:off x="2206" y="2617"/>
              <a:ext cx="187" cy="145"/>
            </a:xfrm>
            <a:custGeom>
              <a:avLst/>
              <a:gdLst>
                <a:gd name="T0" fmla="*/ 0 w 172"/>
                <a:gd name="T1" fmla="*/ 0 h 154"/>
                <a:gd name="T2" fmla="*/ 1558 w 172"/>
                <a:gd name="T3" fmla="*/ 8 h 154"/>
                <a:gd name="T4" fmla="*/ 3218 w 172"/>
                <a:gd name="T5" fmla="*/ 19 h 154"/>
                <a:gd name="T6" fmla="*/ 0 60000 65536"/>
                <a:gd name="T7" fmla="*/ 0 60000 65536"/>
                <a:gd name="T8" fmla="*/ 0 60000 65536"/>
                <a:gd name="T9" fmla="*/ 0 w 172"/>
                <a:gd name="T10" fmla="*/ 0 h 154"/>
                <a:gd name="T11" fmla="*/ 172 w 172"/>
                <a:gd name="T12" fmla="*/ 154 h 15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54">
                  <a:moveTo>
                    <a:pt x="0" y="0"/>
                  </a:moveTo>
                  <a:lnTo>
                    <a:pt x="84" y="79"/>
                  </a:lnTo>
                  <a:lnTo>
                    <a:pt x="172" y="154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6" name="Freeform 115"/>
            <p:cNvSpPr>
              <a:spLocks/>
            </p:cNvSpPr>
            <p:nvPr/>
          </p:nvSpPr>
          <p:spPr bwMode="auto">
            <a:xfrm>
              <a:off x="2393" y="2762"/>
              <a:ext cx="186" cy="119"/>
            </a:xfrm>
            <a:custGeom>
              <a:avLst/>
              <a:gdLst>
                <a:gd name="T0" fmla="*/ 0 w 172"/>
                <a:gd name="T1" fmla="*/ 0 h 127"/>
                <a:gd name="T2" fmla="*/ 1301 w 172"/>
                <a:gd name="T3" fmla="*/ 7 h 127"/>
                <a:gd name="T4" fmla="*/ 2657 w 172"/>
                <a:gd name="T5" fmla="*/ 14 h 127"/>
                <a:gd name="T6" fmla="*/ 0 60000 65536"/>
                <a:gd name="T7" fmla="*/ 0 60000 65536"/>
                <a:gd name="T8" fmla="*/ 0 60000 65536"/>
                <a:gd name="T9" fmla="*/ 0 w 172"/>
                <a:gd name="T10" fmla="*/ 0 h 127"/>
                <a:gd name="T11" fmla="*/ 172 w 172"/>
                <a:gd name="T12" fmla="*/ 127 h 12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27">
                  <a:moveTo>
                    <a:pt x="0" y="0"/>
                  </a:moveTo>
                  <a:lnTo>
                    <a:pt x="84" y="66"/>
                  </a:lnTo>
                  <a:lnTo>
                    <a:pt x="172" y="127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7" name="Freeform 116"/>
            <p:cNvSpPr>
              <a:spLocks/>
            </p:cNvSpPr>
            <p:nvPr/>
          </p:nvSpPr>
          <p:spPr bwMode="auto">
            <a:xfrm>
              <a:off x="2579" y="2881"/>
              <a:ext cx="188" cy="103"/>
            </a:xfrm>
            <a:custGeom>
              <a:avLst/>
              <a:gdLst>
                <a:gd name="T0" fmla="*/ 0 w 173"/>
                <a:gd name="T1" fmla="*/ 0 h 110"/>
                <a:gd name="T2" fmla="*/ 1530 w 173"/>
                <a:gd name="T3" fmla="*/ 7 h 110"/>
                <a:gd name="T4" fmla="*/ 3185 w 173"/>
                <a:gd name="T5" fmla="*/ 11 h 110"/>
                <a:gd name="T6" fmla="*/ 0 60000 65536"/>
                <a:gd name="T7" fmla="*/ 0 60000 65536"/>
                <a:gd name="T8" fmla="*/ 0 60000 65536"/>
                <a:gd name="T9" fmla="*/ 0 w 173"/>
                <a:gd name="T10" fmla="*/ 0 h 110"/>
                <a:gd name="T11" fmla="*/ 173 w 173"/>
                <a:gd name="T12" fmla="*/ 110 h 1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110">
                  <a:moveTo>
                    <a:pt x="0" y="0"/>
                  </a:moveTo>
                  <a:lnTo>
                    <a:pt x="84" y="58"/>
                  </a:lnTo>
                  <a:lnTo>
                    <a:pt x="173" y="11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8" name="Freeform 117"/>
            <p:cNvSpPr>
              <a:spLocks/>
            </p:cNvSpPr>
            <p:nvPr/>
          </p:nvSpPr>
          <p:spPr bwMode="auto">
            <a:xfrm>
              <a:off x="2767" y="2984"/>
              <a:ext cx="191" cy="92"/>
            </a:xfrm>
            <a:custGeom>
              <a:avLst/>
              <a:gdLst>
                <a:gd name="T0" fmla="*/ 0 w 176"/>
                <a:gd name="T1" fmla="*/ 0 h 97"/>
                <a:gd name="T2" fmla="*/ 1548 w 176"/>
                <a:gd name="T3" fmla="*/ 9 h 97"/>
                <a:gd name="T4" fmla="*/ 3091 w 176"/>
                <a:gd name="T5" fmla="*/ 16 h 97"/>
                <a:gd name="T6" fmla="*/ 0 60000 65536"/>
                <a:gd name="T7" fmla="*/ 0 60000 65536"/>
                <a:gd name="T8" fmla="*/ 0 60000 65536"/>
                <a:gd name="T9" fmla="*/ 0 w 176"/>
                <a:gd name="T10" fmla="*/ 0 h 97"/>
                <a:gd name="T11" fmla="*/ 176 w 176"/>
                <a:gd name="T12" fmla="*/ 97 h 9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97">
                  <a:moveTo>
                    <a:pt x="0" y="0"/>
                  </a:moveTo>
                  <a:lnTo>
                    <a:pt x="88" y="49"/>
                  </a:lnTo>
                  <a:lnTo>
                    <a:pt x="176" y="97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9" name="Freeform 118"/>
            <p:cNvSpPr>
              <a:spLocks/>
            </p:cNvSpPr>
            <p:nvPr/>
          </p:nvSpPr>
          <p:spPr bwMode="auto">
            <a:xfrm>
              <a:off x="2958" y="3076"/>
              <a:ext cx="188" cy="79"/>
            </a:xfrm>
            <a:custGeom>
              <a:avLst/>
              <a:gdLst>
                <a:gd name="T0" fmla="*/ 0 w 173"/>
                <a:gd name="T1" fmla="*/ 0 h 84"/>
                <a:gd name="T2" fmla="*/ 1639 w 173"/>
                <a:gd name="T3" fmla="*/ 8 h 84"/>
                <a:gd name="T4" fmla="*/ 3185 w 173"/>
                <a:gd name="T5" fmla="*/ 9 h 84"/>
                <a:gd name="T6" fmla="*/ 0 60000 65536"/>
                <a:gd name="T7" fmla="*/ 0 60000 65536"/>
                <a:gd name="T8" fmla="*/ 0 60000 65536"/>
                <a:gd name="T9" fmla="*/ 0 w 173"/>
                <a:gd name="T10" fmla="*/ 0 h 84"/>
                <a:gd name="T11" fmla="*/ 173 w 173"/>
                <a:gd name="T12" fmla="*/ 84 h 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84">
                  <a:moveTo>
                    <a:pt x="0" y="0"/>
                  </a:moveTo>
                  <a:lnTo>
                    <a:pt x="89" y="44"/>
                  </a:lnTo>
                  <a:lnTo>
                    <a:pt x="173" y="84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0" name="Freeform 119"/>
            <p:cNvSpPr>
              <a:spLocks/>
            </p:cNvSpPr>
            <p:nvPr/>
          </p:nvSpPr>
          <p:spPr bwMode="auto">
            <a:xfrm>
              <a:off x="3146" y="3155"/>
              <a:ext cx="186" cy="62"/>
            </a:xfrm>
            <a:custGeom>
              <a:avLst/>
              <a:gdLst>
                <a:gd name="T0" fmla="*/ 0 w 172"/>
                <a:gd name="T1" fmla="*/ 0 h 66"/>
                <a:gd name="T2" fmla="*/ 1301 w 172"/>
                <a:gd name="T3" fmla="*/ 8 h 66"/>
                <a:gd name="T4" fmla="*/ 2657 w 172"/>
                <a:gd name="T5" fmla="*/ 8 h 66"/>
                <a:gd name="T6" fmla="*/ 0 60000 65536"/>
                <a:gd name="T7" fmla="*/ 0 60000 65536"/>
                <a:gd name="T8" fmla="*/ 0 60000 65536"/>
                <a:gd name="T9" fmla="*/ 0 w 172"/>
                <a:gd name="T10" fmla="*/ 0 h 66"/>
                <a:gd name="T11" fmla="*/ 172 w 172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66">
                  <a:moveTo>
                    <a:pt x="0" y="0"/>
                  </a:moveTo>
                  <a:lnTo>
                    <a:pt x="84" y="35"/>
                  </a:lnTo>
                  <a:lnTo>
                    <a:pt x="172" y="66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1" name="Freeform 120"/>
            <p:cNvSpPr>
              <a:spLocks/>
            </p:cNvSpPr>
            <p:nvPr/>
          </p:nvSpPr>
          <p:spPr bwMode="auto">
            <a:xfrm>
              <a:off x="3332" y="3217"/>
              <a:ext cx="187" cy="57"/>
            </a:xfrm>
            <a:custGeom>
              <a:avLst/>
              <a:gdLst>
                <a:gd name="T0" fmla="*/ 0 w 172"/>
                <a:gd name="T1" fmla="*/ 0 h 61"/>
                <a:gd name="T2" fmla="*/ 1558 w 172"/>
                <a:gd name="T3" fmla="*/ 7 h 61"/>
                <a:gd name="T4" fmla="*/ 3218 w 172"/>
                <a:gd name="T5" fmla="*/ 7 h 61"/>
                <a:gd name="T6" fmla="*/ 0 60000 65536"/>
                <a:gd name="T7" fmla="*/ 0 60000 65536"/>
                <a:gd name="T8" fmla="*/ 0 60000 65536"/>
                <a:gd name="T9" fmla="*/ 0 w 172"/>
                <a:gd name="T10" fmla="*/ 0 h 61"/>
                <a:gd name="T11" fmla="*/ 172 w 172"/>
                <a:gd name="T12" fmla="*/ 61 h 6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61">
                  <a:moveTo>
                    <a:pt x="0" y="0"/>
                  </a:moveTo>
                  <a:lnTo>
                    <a:pt x="84" y="31"/>
                  </a:lnTo>
                  <a:lnTo>
                    <a:pt x="172" y="61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2" name="Line 121"/>
            <p:cNvSpPr>
              <a:spLocks noChangeShapeType="1"/>
            </p:cNvSpPr>
            <p:nvPr/>
          </p:nvSpPr>
          <p:spPr bwMode="auto">
            <a:xfrm>
              <a:off x="3519" y="3274"/>
              <a:ext cx="186" cy="5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3" name="Line 122"/>
            <p:cNvSpPr>
              <a:spLocks noChangeShapeType="1"/>
            </p:cNvSpPr>
            <p:nvPr/>
          </p:nvSpPr>
          <p:spPr bwMode="auto">
            <a:xfrm>
              <a:off x="3705" y="3324"/>
              <a:ext cx="188" cy="4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4" name="Freeform 123"/>
            <p:cNvSpPr>
              <a:spLocks/>
            </p:cNvSpPr>
            <p:nvPr/>
          </p:nvSpPr>
          <p:spPr bwMode="auto">
            <a:xfrm>
              <a:off x="3893" y="3365"/>
              <a:ext cx="191" cy="33"/>
            </a:xfrm>
            <a:custGeom>
              <a:avLst/>
              <a:gdLst>
                <a:gd name="T0" fmla="*/ 0 w 176"/>
                <a:gd name="T1" fmla="*/ 0 h 35"/>
                <a:gd name="T2" fmla="*/ 1548 w 176"/>
                <a:gd name="T3" fmla="*/ 8 h 35"/>
                <a:gd name="T4" fmla="*/ 3091 w 176"/>
                <a:gd name="T5" fmla="*/ 8 h 35"/>
                <a:gd name="T6" fmla="*/ 0 60000 65536"/>
                <a:gd name="T7" fmla="*/ 0 60000 65536"/>
                <a:gd name="T8" fmla="*/ 0 60000 65536"/>
                <a:gd name="T9" fmla="*/ 0 w 176"/>
                <a:gd name="T10" fmla="*/ 0 h 35"/>
                <a:gd name="T11" fmla="*/ 176 w 176"/>
                <a:gd name="T12" fmla="*/ 35 h 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35">
                  <a:moveTo>
                    <a:pt x="0" y="0"/>
                  </a:moveTo>
                  <a:lnTo>
                    <a:pt x="88" y="18"/>
                  </a:lnTo>
                  <a:lnTo>
                    <a:pt x="176" y="35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5" name="Freeform 124"/>
            <p:cNvSpPr>
              <a:spLocks/>
            </p:cNvSpPr>
            <p:nvPr/>
          </p:nvSpPr>
          <p:spPr bwMode="auto">
            <a:xfrm>
              <a:off x="4084" y="3398"/>
              <a:ext cx="187" cy="34"/>
            </a:xfrm>
            <a:custGeom>
              <a:avLst/>
              <a:gdLst>
                <a:gd name="T0" fmla="*/ 0 w 173"/>
                <a:gd name="T1" fmla="*/ 0 h 36"/>
                <a:gd name="T2" fmla="*/ 1347 w 173"/>
                <a:gd name="T3" fmla="*/ 9 h 36"/>
                <a:gd name="T4" fmla="*/ 2639 w 173"/>
                <a:gd name="T5" fmla="*/ 9 h 36"/>
                <a:gd name="T6" fmla="*/ 0 60000 65536"/>
                <a:gd name="T7" fmla="*/ 0 60000 65536"/>
                <a:gd name="T8" fmla="*/ 0 60000 65536"/>
                <a:gd name="T9" fmla="*/ 0 w 173"/>
                <a:gd name="T10" fmla="*/ 0 h 36"/>
                <a:gd name="T11" fmla="*/ 173 w 173"/>
                <a:gd name="T12" fmla="*/ 36 h 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36">
                  <a:moveTo>
                    <a:pt x="0" y="0"/>
                  </a:moveTo>
                  <a:lnTo>
                    <a:pt x="89" y="18"/>
                  </a:lnTo>
                  <a:lnTo>
                    <a:pt x="173" y="36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6" name="Line 125"/>
            <p:cNvSpPr>
              <a:spLocks noChangeShapeType="1"/>
            </p:cNvSpPr>
            <p:nvPr/>
          </p:nvSpPr>
          <p:spPr bwMode="auto">
            <a:xfrm>
              <a:off x="4271" y="3432"/>
              <a:ext cx="187" cy="24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7" name="Line 126"/>
            <p:cNvSpPr>
              <a:spLocks noChangeShapeType="1"/>
            </p:cNvSpPr>
            <p:nvPr/>
          </p:nvSpPr>
          <p:spPr bwMode="auto">
            <a:xfrm>
              <a:off x="4458" y="3456"/>
              <a:ext cx="186" cy="2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8" name="Line 127"/>
            <p:cNvSpPr>
              <a:spLocks noChangeShapeType="1"/>
            </p:cNvSpPr>
            <p:nvPr/>
          </p:nvSpPr>
          <p:spPr bwMode="auto">
            <a:xfrm>
              <a:off x="4644" y="3477"/>
              <a:ext cx="187" cy="2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9" name="Line 128"/>
            <p:cNvSpPr>
              <a:spLocks noChangeShapeType="1"/>
            </p:cNvSpPr>
            <p:nvPr/>
          </p:nvSpPr>
          <p:spPr bwMode="auto">
            <a:xfrm>
              <a:off x="4831" y="3498"/>
              <a:ext cx="188" cy="17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0" name="Freeform 129"/>
            <p:cNvSpPr>
              <a:spLocks/>
            </p:cNvSpPr>
            <p:nvPr/>
          </p:nvSpPr>
          <p:spPr bwMode="auto">
            <a:xfrm>
              <a:off x="5019" y="3515"/>
              <a:ext cx="190" cy="12"/>
            </a:xfrm>
            <a:custGeom>
              <a:avLst/>
              <a:gdLst>
                <a:gd name="T0" fmla="*/ 0 w 176"/>
                <a:gd name="T1" fmla="*/ 0 h 13"/>
                <a:gd name="T2" fmla="*/ 1292 w 176"/>
                <a:gd name="T3" fmla="*/ 6 h 13"/>
                <a:gd name="T4" fmla="*/ 2575 w 176"/>
                <a:gd name="T5" fmla="*/ 6 h 13"/>
                <a:gd name="T6" fmla="*/ 0 60000 65536"/>
                <a:gd name="T7" fmla="*/ 0 60000 65536"/>
                <a:gd name="T8" fmla="*/ 0 60000 65536"/>
                <a:gd name="T9" fmla="*/ 0 w 176"/>
                <a:gd name="T10" fmla="*/ 0 h 13"/>
                <a:gd name="T11" fmla="*/ 176 w 176"/>
                <a:gd name="T12" fmla="*/ 13 h 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13">
                  <a:moveTo>
                    <a:pt x="0" y="0"/>
                  </a:moveTo>
                  <a:lnTo>
                    <a:pt x="88" y="8"/>
                  </a:lnTo>
                  <a:lnTo>
                    <a:pt x="176" y="13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1" name="Line 130"/>
            <p:cNvSpPr>
              <a:spLocks noChangeShapeType="1"/>
            </p:cNvSpPr>
            <p:nvPr/>
          </p:nvSpPr>
          <p:spPr bwMode="auto">
            <a:xfrm>
              <a:off x="5209" y="3527"/>
              <a:ext cx="188" cy="12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2" name="Freeform 133"/>
            <p:cNvSpPr>
              <a:spLocks/>
            </p:cNvSpPr>
            <p:nvPr/>
          </p:nvSpPr>
          <p:spPr bwMode="auto">
            <a:xfrm>
              <a:off x="1081" y="1107"/>
              <a:ext cx="186" cy="435"/>
            </a:xfrm>
            <a:custGeom>
              <a:avLst/>
              <a:gdLst>
                <a:gd name="T0" fmla="*/ 0 w 172"/>
                <a:gd name="T1" fmla="*/ 0 h 462"/>
                <a:gd name="T2" fmla="*/ 692 w 172"/>
                <a:gd name="T3" fmla="*/ 15 h 462"/>
                <a:gd name="T4" fmla="*/ 1301 w 172"/>
                <a:gd name="T5" fmla="*/ 28 h 462"/>
                <a:gd name="T6" fmla="*/ 1972 w 172"/>
                <a:gd name="T7" fmla="*/ 43 h 462"/>
                <a:gd name="T8" fmla="*/ 2657 w 172"/>
                <a:gd name="T9" fmla="*/ 55 h 4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2"/>
                <a:gd name="T16" fmla="*/ 0 h 462"/>
                <a:gd name="T17" fmla="*/ 172 w 172"/>
                <a:gd name="T18" fmla="*/ 462 h 4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2" h="462">
                  <a:moveTo>
                    <a:pt x="0" y="0"/>
                  </a:moveTo>
                  <a:lnTo>
                    <a:pt x="44" y="119"/>
                  </a:lnTo>
                  <a:lnTo>
                    <a:pt x="84" y="237"/>
                  </a:lnTo>
                  <a:lnTo>
                    <a:pt x="128" y="352"/>
                  </a:lnTo>
                  <a:lnTo>
                    <a:pt x="172" y="46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3" name="Freeform 134"/>
            <p:cNvSpPr>
              <a:spLocks/>
            </p:cNvSpPr>
            <p:nvPr/>
          </p:nvSpPr>
          <p:spPr bwMode="auto">
            <a:xfrm>
              <a:off x="1267" y="1542"/>
              <a:ext cx="187" cy="360"/>
            </a:xfrm>
            <a:custGeom>
              <a:avLst/>
              <a:gdLst>
                <a:gd name="T0" fmla="*/ 0 w 172"/>
                <a:gd name="T1" fmla="*/ 0 h 383"/>
                <a:gd name="T2" fmla="*/ 842 w 172"/>
                <a:gd name="T3" fmla="*/ 12 h 383"/>
                <a:gd name="T4" fmla="*/ 1558 w 172"/>
                <a:gd name="T5" fmla="*/ 23 h 383"/>
                <a:gd name="T6" fmla="*/ 2383 w 172"/>
                <a:gd name="T7" fmla="*/ 34 h 383"/>
                <a:gd name="T8" fmla="*/ 3218 w 172"/>
                <a:gd name="T9" fmla="*/ 43 h 3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2"/>
                <a:gd name="T16" fmla="*/ 0 h 383"/>
                <a:gd name="T17" fmla="*/ 172 w 172"/>
                <a:gd name="T18" fmla="*/ 383 h 38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2" h="383">
                  <a:moveTo>
                    <a:pt x="0" y="0"/>
                  </a:moveTo>
                  <a:lnTo>
                    <a:pt x="44" y="101"/>
                  </a:lnTo>
                  <a:lnTo>
                    <a:pt x="84" y="202"/>
                  </a:lnTo>
                  <a:lnTo>
                    <a:pt x="128" y="295"/>
                  </a:lnTo>
                  <a:lnTo>
                    <a:pt x="172" y="383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4" name="Freeform 135"/>
            <p:cNvSpPr>
              <a:spLocks/>
            </p:cNvSpPr>
            <p:nvPr/>
          </p:nvSpPr>
          <p:spPr bwMode="auto">
            <a:xfrm>
              <a:off x="1454" y="1902"/>
              <a:ext cx="187" cy="297"/>
            </a:xfrm>
            <a:custGeom>
              <a:avLst/>
              <a:gdLst>
                <a:gd name="T0" fmla="*/ 0 w 173"/>
                <a:gd name="T1" fmla="*/ 0 h 316"/>
                <a:gd name="T2" fmla="*/ 691 w 173"/>
                <a:gd name="T3" fmla="*/ 8 h 316"/>
                <a:gd name="T4" fmla="*/ 1286 w 173"/>
                <a:gd name="T5" fmla="*/ 20 h 316"/>
                <a:gd name="T6" fmla="*/ 1938 w 173"/>
                <a:gd name="T7" fmla="*/ 28 h 316"/>
                <a:gd name="T8" fmla="*/ 2639 w 173"/>
                <a:gd name="T9" fmla="*/ 36 h 3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3"/>
                <a:gd name="T16" fmla="*/ 0 h 316"/>
                <a:gd name="T17" fmla="*/ 173 w 173"/>
                <a:gd name="T18" fmla="*/ 316 h 3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3" h="316">
                  <a:moveTo>
                    <a:pt x="0" y="0"/>
                  </a:moveTo>
                  <a:lnTo>
                    <a:pt x="45" y="83"/>
                  </a:lnTo>
                  <a:lnTo>
                    <a:pt x="84" y="167"/>
                  </a:lnTo>
                  <a:lnTo>
                    <a:pt x="128" y="242"/>
                  </a:lnTo>
                  <a:lnTo>
                    <a:pt x="173" y="316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5" name="Freeform 136"/>
            <p:cNvSpPr>
              <a:spLocks/>
            </p:cNvSpPr>
            <p:nvPr/>
          </p:nvSpPr>
          <p:spPr bwMode="auto">
            <a:xfrm>
              <a:off x="1641" y="2199"/>
              <a:ext cx="191" cy="244"/>
            </a:xfrm>
            <a:custGeom>
              <a:avLst/>
              <a:gdLst>
                <a:gd name="T0" fmla="*/ 0 w 176"/>
                <a:gd name="T1" fmla="*/ 0 h 260"/>
                <a:gd name="T2" fmla="*/ 775 w 176"/>
                <a:gd name="T3" fmla="*/ 8 h 260"/>
                <a:gd name="T4" fmla="*/ 1548 w 176"/>
                <a:gd name="T5" fmla="*/ 16 h 260"/>
                <a:gd name="T6" fmla="*/ 3091 w 176"/>
                <a:gd name="T7" fmla="*/ 28 h 2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6"/>
                <a:gd name="T13" fmla="*/ 0 h 260"/>
                <a:gd name="T14" fmla="*/ 176 w 176"/>
                <a:gd name="T15" fmla="*/ 260 h 2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6" h="260">
                  <a:moveTo>
                    <a:pt x="0" y="0"/>
                  </a:moveTo>
                  <a:lnTo>
                    <a:pt x="44" y="71"/>
                  </a:lnTo>
                  <a:lnTo>
                    <a:pt x="88" y="137"/>
                  </a:lnTo>
                  <a:lnTo>
                    <a:pt x="176" y="26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6" name="Freeform 137"/>
            <p:cNvSpPr>
              <a:spLocks/>
            </p:cNvSpPr>
            <p:nvPr/>
          </p:nvSpPr>
          <p:spPr bwMode="auto">
            <a:xfrm>
              <a:off x="1832" y="2443"/>
              <a:ext cx="188" cy="203"/>
            </a:xfrm>
            <a:custGeom>
              <a:avLst/>
              <a:gdLst>
                <a:gd name="T0" fmla="*/ 0 w 173"/>
                <a:gd name="T1" fmla="*/ 0 h 216"/>
                <a:gd name="T2" fmla="*/ 1639 w 173"/>
                <a:gd name="T3" fmla="*/ 14 h 216"/>
                <a:gd name="T4" fmla="*/ 3185 w 173"/>
                <a:gd name="T5" fmla="*/ 24 h 216"/>
                <a:gd name="T6" fmla="*/ 0 60000 65536"/>
                <a:gd name="T7" fmla="*/ 0 60000 65536"/>
                <a:gd name="T8" fmla="*/ 0 60000 65536"/>
                <a:gd name="T9" fmla="*/ 0 w 173"/>
                <a:gd name="T10" fmla="*/ 0 h 216"/>
                <a:gd name="T11" fmla="*/ 173 w 173"/>
                <a:gd name="T12" fmla="*/ 216 h 2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216">
                  <a:moveTo>
                    <a:pt x="0" y="0"/>
                  </a:moveTo>
                  <a:lnTo>
                    <a:pt x="89" y="114"/>
                  </a:lnTo>
                  <a:lnTo>
                    <a:pt x="173" y="216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7" name="Freeform 138"/>
            <p:cNvSpPr>
              <a:spLocks/>
            </p:cNvSpPr>
            <p:nvPr/>
          </p:nvSpPr>
          <p:spPr bwMode="auto">
            <a:xfrm>
              <a:off x="2020" y="2646"/>
              <a:ext cx="186" cy="169"/>
            </a:xfrm>
            <a:custGeom>
              <a:avLst/>
              <a:gdLst>
                <a:gd name="T0" fmla="*/ 0 w 172"/>
                <a:gd name="T1" fmla="*/ 0 h 180"/>
                <a:gd name="T2" fmla="*/ 1293 w 172"/>
                <a:gd name="T3" fmla="*/ 10 h 180"/>
                <a:gd name="T4" fmla="*/ 2657 w 172"/>
                <a:gd name="T5" fmla="*/ 20 h 180"/>
                <a:gd name="T6" fmla="*/ 0 60000 65536"/>
                <a:gd name="T7" fmla="*/ 0 60000 65536"/>
                <a:gd name="T8" fmla="*/ 0 60000 65536"/>
                <a:gd name="T9" fmla="*/ 0 w 172"/>
                <a:gd name="T10" fmla="*/ 0 h 180"/>
                <a:gd name="T11" fmla="*/ 172 w 172"/>
                <a:gd name="T12" fmla="*/ 180 h 1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80">
                  <a:moveTo>
                    <a:pt x="0" y="0"/>
                  </a:moveTo>
                  <a:lnTo>
                    <a:pt x="83" y="96"/>
                  </a:lnTo>
                  <a:lnTo>
                    <a:pt x="172" y="18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8" name="Freeform 139"/>
            <p:cNvSpPr>
              <a:spLocks/>
            </p:cNvSpPr>
            <p:nvPr/>
          </p:nvSpPr>
          <p:spPr bwMode="auto">
            <a:xfrm>
              <a:off x="2206" y="2815"/>
              <a:ext cx="187" cy="137"/>
            </a:xfrm>
            <a:custGeom>
              <a:avLst/>
              <a:gdLst>
                <a:gd name="T0" fmla="*/ 0 w 172"/>
                <a:gd name="T1" fmla="*/ 0 h 145"/>
                <a:gd name="T2" fmla="*/ 1558 w 172"/>
                <a:gd name="T3" fmla="*/ 10 h 145"/>
                <a:gd name="T4" fmla="*/ 3218 w 172"/>
                <a:gd name="T5" fmla="*/ 21 h 145"/>
                <a:gd name="T6" fmla="*/ 0 60000 65536"/>
                <a:gd name="T7" fmla="*/ 0 60000 65536"/>
                <a:gd name="T8" fmla="*/ 0 60000 65536"/>
                <a:gd name="T9" fmla="*/ 0 w 172"/>
                <a:gd name="T10" fmla="*/ 0 h 145"/>
                <a:gd name="T11" fmla="*/ 172 w 172"/>
                <a:gd name="T12" fmla="*/ 145 h 14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45">
                  <a:moveTo>
                    <a:pt x="0" y="0"/>
                  </a:moveTo>
                  <a:lnTo>
                    <a:pt x="84" y="75"/>
                  </a:lnTo>
                  <a:lnTo>
                    <a:pt x="172" y="145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9" name="Freeform 140"/>
            <p:cNvSpPr>
              <a:spLocks/>
            </p:cNvSpPr>
            <p:nvPr/>
          </p:nvSpPr>
          <p:spPr bwMode="auto">
            <a:xfrm>
              <a:off x="2393" y="2952"/>
              <a:ext cx="186" cy="115"/>
            </a:xfrm>
            <a:custGeom>
              <a:avLst/>
              <a:gdLst>
                <a:gd name="T0" fmla="*/ 0 w 172"/>
                <a:gd name="T1" fmla="*/ 0 h 123"/>
                <a:gd name="T2" fmla="*/ 1301 w 172"/>
                <a:gd name="T3" fmla="*/ 7 h 123"/>
                <a:gd name="T4" fmla="*/ 2657 w 172"/>
                <a:gd name="T5" fmla="*/ 12 h 123"/>
                <a:gd name="T6" fmla="*/ 0 60000 65536"/>
                <a:gd name="T7" fmla="*/ 0 60000 65536"/>
                <a:gd name="T8" fmla="*/ 0 60000 65536"/>
                <a:gd name="T9" fmla="*/ 0 w 172"/>
                <a:gd name="T10" fmla="*/ 0 h 123"/>
                <a:gd name="T11" fmla="*/ 172 w 172"/>
                <a:gd name="T12" fmla="*/ 123 h 12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23">
                  <a:moveTo>
                    <a:pt x="0" y="0"/>
                  </a:moveTo>
                  <a:lnTo>
                    <a:pt x="84" y="66"/>
                  </a:lnTo>
                  <a:lnTo>
                    <a:pt x="172" y="123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0" name="Freeform 141"/>
            <p:cNvSpPr>
              <a:spLocks/>
            </p:cNvSpPr>
            <p:nvPr/>
          </p:nvSpPr>
          <p:spPr bwMode="auto">
            <a:xfrm>
              <a:off x="2579" y="3067"/>
              <a:ext cx="188" cy="96"/>
            </a:xfrm>
            <a:custGeom>
              <a:avLst/>
              <a:gdLst>
                <a:gd name="T0" fmla="*/ 0 w 173"/>
                <a:gd name="T1" fmla="*/ 0 h 102"/>
                <a:gd name="T2" fmla="*/ 1530 w 173"/>
                <a:gd name="T3" fmla="*/ 8 h 102"/>
                <a:gd name="T4" fmla="*/ 3185 w 173"/>
                <a:gd name="T5" fmla="*/ 13 h 102"/>
                <a:gd name="T6" fmla="*/ 0 60000 65536"/>
                <a:gd name="T7" fmla="*/ 0 60000 65536"/>
                <a:gd name="T8" fmla="*/ 0 60000 65536"/>
                <a:gd name="T9" fmla="*/ 0 w 173"/>
                <a:gd name="T10" fmla="*/ 0 h 102"/>
                <a:gd name="T11" fmla="*/ 173 w 173"/>
                <a:gd name="T12" fmla="*/ 102 h 10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102">
                  <a:moveTo>
                    <a:pt x="0" y="0"/>
                  </a:moveTo>
                  <a:lnTo>
                    <a:pt x="84" y="53"/>
                  </a:lnTo>
                  <a:lnTo>
                    <a:pt x="173" y="10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1" name="Freeform 142"/>
            <p:cNvSpPr>
              <a:spLocks/>
            </p:cNvSpPr>
            <p:nvPr/>
          </p:nvSpPr>
          <p:spPr bwMode="auto">
            <a:xfrm>
              <a:off x="2767" y="3163"/>
              <a:ext cx="191" cy="78"/>
            </a:xfrm>
            <a:custGeom>
              <a:avLst/>
              <a:gdLst>
                <a:gd name="T0" fmla="*/ 0 w 176"/>
                <a:gd name="T1" fmla="*/ 0 h 83"/>
                <a:gd name="T2" fmla="*/ 1548 w 176"/>
                <a:gd name="T3" fmla="*/ 8 h 83"/>
                <a:gd name="T4" fmla="*/ 3091 w 176"/>
                <a:gd name="T5" fmla="*/ 8 h 83"/>
                <a:gd name="T6" fmla="*/ 0 60000 65536"/>
                <a:gd name="T7" fmla="*/ 0 60000 65536"/>
                <a:gd name="T8" fmla="*/ 0 60000 65536"/>
                <a:gd name="T9" fmla="*/ 0 w 176"/>
                <a:gd name="T10" fmla="*/ 0 h 83"/>
                <a:gd name="T11" fmla="*/ 176 w 176"/>
                <a:gd name="T12" fmla="*/ 83 h 8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83">
                  <a:moveTo>
                    <a:pt x="0" y="0"/>
                  </a:moveTo>
                  <a:lnTo>
                    <a:pt x="88" y="44"/>
                  </a:lnTo>
                  <a:lnTo>
                    <a:pt x="176" y="83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2" name="Freeform 143"/>
            <p:cNvSpPr>
              <a:spLocks/>
            </p:cNvSpPr>
            <p:nvPr/>
          </p:nvSpPr>
          <p:spPr bwMode="auto">
            <a:xfrm>
              <a:off x="2958" y="3241"/>
              <a:ext cx="188" cy="67"/>
            </a:xfrm>
            <a:custGeom>
              <a:avLst/>
              <a:gdLst>
                <a:gd name="T0" fmla="*/ 0 w 173"/>
                <a:gd name="T1" fmla="*/ 0 h 71"/>
                <a:gd name="T2" fmla="*/ 1639 w 173"/>
                <a:gd name="T3" fmla="*/ 8 h 71"/>
                <a:gd name="T4" fmla="*/ 3185 w 173"/>
                <a:gd name="T5" fmla="*/ 8 h 71"/>
                <a:gd name="T6" fmla="*/ 0 60000 65536"/>
                <a:gd name="T7" fmla="*/ 0 60000 65536"/>
                <a:gd name="T8" fmla="*/ 0 60000 65536"/>
                <a:gd name="T9" fmla="*/ 0 w 173"/>
                <a:gd name="T10" fmla="*/ 0 h 71"/>
                <a:gd name="T11" fmla="*/ 173 w 173"/>
                <a:gd name="T12" fmla="*/ 71 h 7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71">
                  <a:moveTo>
                    <a:pt x="0" y="0"/>
                  </a:moveTo>
                  <a:lnTo>
                    <a:pt x="89" y="35"/>
                  </a:lnTo>
                  <a:lnTo>
                    <a:pt x="173" y="71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3" name="Freeform 144"/>
            <p:cNvSpPr>
              <a:spLocks/>
            </p:cNvSpPr>
            <p:nvPr/>
          </p:nvSpPr>
          <p:spPr bwMode="auto">
            <a:xfrm>
              <a:off x="3146" y="3308"/>
              <a:ext cx="186" cy="49"/>
            </a:xfrm>
            <a:custGeom>
              <a:avLst/>
              <a:gdLst>
                <a:gd name="T0" fmla="*/ 0 w 172"/>
                <a:gd name="T1" fmla="*/ 0 h 52"/>
                <a:gd name="T2" fmla="*/ 1301 w 172"/>
                <a:gd name="T3" fmla="*/ 8 h 52"/>
                <a:gd name="T4" fmla="*/ 2657 w 172"/>
                <a:gd name="T5" fmla="*/ 8 h 52"/>
                <a:gd name="T6" fmla="*/ 0 60000 65536"/>
                <a:gd name="T7" fmla="*/ 0 60000 65536"/>
                <a:gd name="T8" fmla="*/ 0 60000 65536"/>
                <a:gd name="T9" fmla="*/ 0 w 172"/>
                <a:gd name="T10" fmla="*/ 0 h 52"/>
                <a:gd name="T11" fmla="*/ 172 w 172"/>
                <a:gd name="T12" fmla="*/ 52 h 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52">
                  <a:moveTo>
                    <a:pt x="0" y="0"/>
                  </a:moveTo>
                  <a:lnTo>
                    <a:pt x="84" y="26"/>
                  </a:lnTo>
                  <a:lnTo>
                    <a:pt x="172" y="5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4" name="Freeform 145"/>
            <p:cNvSpPr>
              <a:spLocks/>
            </p:cNvSpPr>
            <p:nvPr/>
          </p:nvSpPr>
          <p:spPr bwMode="auto">
            <a:xfrm>
              <a:off x="3332" y="3357"/>
              <a:ext cx="187" cy="46"/>
            </a:xfrm>
            <a:custGeom>
              <a:avLst/>
              <a:gdLst>
                <a:gd name="T0" fmla="*/ 0 w 172"/>
                <a:gd name="T1" fmla="*/ 0 h 49"/>
                <a:gd name="T2" fmla="*/ 1558 w 172"/>
                <a:gd name="T3" fmla="*/ 8 h 49"/>
                <a:gd name="T4" fmla="*/ 3218 w 172"/>
                <a:gd name="T5" fmla="*/ 8 h 49"/>
                <a:gd name="T6" fmla="*/ 0 60000 65536"/>
                <a:gd name="T7" fmla="*/ 0 60000 65536"/>
                <a:gd name="T8" fmla="*/ 0 60000 65536"/>
                <a:gd name="T9" fmla="*/ 0 w 172"/>
                <a:gd name="T10" fmla="*/ 0 h 49"/>
                <a:gd name="T11" fmla="*/ 172 w 172"/>
                <a:gd name="T12" fmla="*/ 49 h 4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49">
                  <a:moveTo>
                    <a:pt x="0" y="0"/>
                  </a:moveTo>
                  <a:lnTo>
                    <a:pt x="84" y="27"/>
                  </a:lnTo>
                  <a:lnTo>
                    <a:pt x="172" y="49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5" name="Line 146"/>
            <p:cNvSpPr>
              <a:spLocks noChangeShapeType="1"/>
            </p:cNvSpPr>
            <p:nvPr/>
          </p:nvSpPr>
          <p:spPr bwMode="auto">
            <a:xfrm>
              <a:off x="3519" y="3403"/>
              <a:ext cx="186" cy="36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6" name="Line 147"/>
            <p:cNvSpPr>
              <a:spLocks noChangeShapeType="1"/>
            </p:cNvSpPr>
            <p:nvPr/>
          </p:nvSpPr>
          <p:spPr bwMode="auto">
            <a:xfrm>
              <a:off x="3705" y="3439"/>
              <a:ext cx="188" cy="29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7" name="Freeform 148"/>
            <p:cNvSpPr>
              <a:spLocks/>
            </p:cNvSpPr>
            <p:nvPr/>
          </p:nvSpPr>
          <p:spPr bwMode="auto">
            <a:xfrm>
              <a:off x="3893" y="3468"/>
              <a:ext cx="191" cy="26"/>
            </a:xfrm>
            <a:custGeom>
              <a:avLst/>
              <a:gdLst>
                <a:gd name="T0" fmla="*/ 0 w 176"/>
                <a:gd name="T1" fmla="*/ 0 h 27"/>
                <a:gd name="T2" fmla="*/ 1548 w 176"/>
                <a:gd name="T3" fmla="*/ 13 h 27"/>
                <a:gd name="T4" fmla="*/ 3091 w 176"/>
                <a:gd name="T5" fmla="*/ 13 h 27"/>
                <a:gd name="T6" fmla="*/ 0 60000 65536"/>
                <a:gd name="T7" fmla="*/ 0 60000 65536"/>
                <a:gd name="T8" fmla="*/ 0 60000 65536"/>
                <a:gd name="T9" fmla="*/ 0 w 176"/>
                <a:gd name="T10" fmla="*/ 0 h 27"/>
                <a:gd name="T11" fmla="*/ 176 w 176"/>
                <a:gd name="T12" fmla="*/ 27 h 2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27">
                  <a:moveTo>
                    <a:pt x="0" y="0"/>
                  </a:moveTo>
                  <a:lnTo>
                    <a:pt x="88" y="13"/>
                  </a:lnTo>
                  <a:lnTo>
                    <a:pt x="176" y="27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8" name="Line 149"/>
            <p:cNvSpPr>
              <a:spLocks noChangeShapeType="1"/>
            </p:cNvSpPr>
            <p:nvPr/>
          </p:nvSpPr>
          <p:spPr bwMode="auto">
            <a:xfrm>
              <a:off x="4084" y="3494"/>
              <a:ext cx="187" cy="2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9" name="Line 150"/>
            <p:cNvSpPr>
              <a:spLocks noChangeShapeType="1"/>
            </p:cNvSpPr>
            <p:nvPr/>
          </p:nvSpPr>
          <p:spPr bwMode="auto">
            <a:xfrm>
              <a:off x="4271" y="3515"/>
              <a:ext cx="187" cy="16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0" name="Line 151"/>
            <p:cNvSpPr>
              <a:spLocks noChangeShapeType="1"/>
            </p:cNvSpPr>
            <p:nvPr/>
          </p:nvSpPr>
          <p:spPr bwMode="auto">
            <a:xfrm>
              <a:off x="4458" y="3531"/>
              <a:ext cx="186" cy="16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1" name="Line 152"/>
            <p:cNvSpPr>
              <a:spLocks noChangeShapeType="1"/>
            </p:cNvSpPr>
            <p:nvPr/>
          </p:nvSpPr>
          <p:spPr bwMode="auto">
            <a:xfrm>
              <a:off x="4644" y="3547"/>
              <a:ext cx="187" cy="13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2" name="Line 153"/>
            <p:cNvSpPr>
              <a:spLocks noChangeShapeType="1"/>
            </p:cNvSpPr>
            <p:nvPr/>
          </p:nvSpPr>
          <p:spPr bwMode="auto">
            <a:xfrm>
              <a:off x="4831" y="3560"/>
              <a:ext cx="188" cy="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3" name="Freeform 154"/>
            <p:cNvSpPr>
              <a:spLocks/>
            </p:cNvSpPr>
            <p:nvPr/>
          </p:nvSpPr>
          <p:spPr bwMode="auto">
            <a:xfrm>
              <a:off x="5019" y="3568"/>
              <a:ext cx="190" cy="9"/>
            </a:xfrm>
            <a:custGeom>
              <a:avLst/>
              <a:gdLst>
                <a:gd name="T0" fmla="*/ 0 w 176"/>
                <a:gd name="T1" fmla="*/ 0 h 9"/>
                <a:gd name="T2" fmla="*/ 1292 w 176"/>
                <a:gd name="T3" fmla="*/ 4 h 9"/>
                <a:gd name="T4" fmla="*/ 2575 w 176"/>
                <a:gd name="T5" fmla="*/ 9 h 9"/>
                <a:gd name="T6" fmla="*/ 0 60000 65536"/>
                <a:gd name="T7" fmla="*/ 0 60000 65536"/>
                <a:gd name="T8" fmla="*/ 0 60000 65536"/>
                <a:gd name="T9" fmla="*/ 0 w 176"/>
                <a:gd name="T10" fmla="*/ 0 h 9"/>
                <a:gd name="T11" fmla="*/ 176 w 176"/>
                <a:gd name="T12" fmla="*/ 9 h 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9">
                  <a:moveTo>
                    <a:pt x="0" y="0"/>
                  </a:moveTo>
                  <a:lnTo>
                    <a:pt x="88" y="4"/>
                  </a:lnTo>
                  <a:lnTo>
                    <a:pt x="176" y="9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4" name="Line 155"/>
            <p:cNvSpPr>
              <a:spLocks noChangeShapeType="1"/>
            </p:cNvSpPr>
            <p:nvPr/>
          </p:nvSpPr>
          <p:spPr bwMode="auto">
            <a:xfrm>
              <a:off x="5209" y="3577"/>
              <a:ext cx="188" cy="3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5" name="Rectangle 158"/>
            <p:cNvSpPr>
              <a:spLocks noChangeArrowheads="1"/>
            </p:cNvSpPr>
            <p:nvPr/>
          </p:nvSpPr>
          <p:spPr bwMode="auto">
            <a:xfrm>
              <a:off x="831" y="3560"/>
              <a:ext cx="19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0,0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46" name="Rectangle 159"/>
            <p:cNvSpPr>
              <a:spLocks noChangeArrowheads="1"/>
            </p:cNvSpPr>
            <p:nvPr/>
          </p:nvSpPr>
          <p:spPr bwMode="auto">
            <a:xfrm>
              <a:off x="831" y="3060"/>
              <a:ext cx="19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0,2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47" name="Rectangle 160"/>
            <p:cNvSpPr>
              <a:spLocks noChangeArrowheads="1"/>
            </p:cNvSpPr>
            <p:nvPr/>
          </p:nvSpPr>
          <p:spPr bwMode="auto">
            <a:xfrm>
              <a:off x="831" y="2559"/>
              <a:ext cx="19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0,4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48" name="Rectangle 161"/>
            <p:cNvSpPr>
              <a:spLocks noChangeArrowheads="1"/>
            </p:cNvSpPr>
            <p:nvPr/>
          </p:nvSpPr>
          <p:spPr bwMode="auto">
            <a:xfrm>
              <a:off x="831" y="2055"/>
              <a:ext cx="19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0,6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49" name="Rectangle 162"/>
            <p:cNvSpPr>
              <a:spLocks noChangeArrowheads="1"/>
            </p:cNvSpPr>
            <p:nvPr/>
          </p:nvSpPr>
          <p:spPr bwMode="auto">
            <a:xfrm>
              <a:off x="831" y="1553"/>
              <a:ext cx="19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0,8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50" name="Rectangle 163"/>
            <p:cNvSpPr>
              <a:spLocks noChangeArrowheads="1"/>
            </p:cNvSpPr>
            <p:nvPr/>
          </p:nvSpPr>
          <p:spPr bwMode="auto">
            <a:xfrm>
              <a:off x="831" y="1054"/>
              <a:ext cx="19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1,0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51" name="Rectangle 164"/>
            <p:cNvSpPr>
              <a:spLocks noChangeArrowheads="1"/>
            </p:cNvSpPr>
            <p:nvPr/>
          </p:nvSpPr>
          <p:spPr bwMode="auto">
            <a:xfrm>
              <a:off x="1051" y="3696"/>
              <a:ext cx="75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52" name="Rectangle 165"/>
            <p:cNvSpPr>
              <a:spLocks noChangeArrowheads="1"/>
            </p:cNvSpPr>
            <p:nvPr/>
          </p:nvSpPr>
          <p:spPr bwMode="auto">
            <a:xfrm>
              <a:off x="1521" y="3696"/>
              <a:ext cx="75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5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53" name="Rectangle 166"/>
            <p:cNvSpPr>
              <a:spLocks noChangeArrowheads="1"/>
            </p:cNvSpPr>
            <p:nvPr/>
          </p:nvSpPr>
          <p:spPr bwMode="auto">
            <a:xfrm>
              <a:off x="1962" y="3696"/>
              <a:ext cx="150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10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54" name="Rectangle 167"/>
            <p:cNvSpPr>
              <a:spLocks noChangeArrowheads="1"/>
            </p:cNvSpPr>
            <p:nvPr/>
          </p:nvSpPr>
          <p:spPr bwMode="auto">
            <a:xfrm>
              <a:off x="2431" y="3696"/>
              <a:ext cx="150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15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55" name="Rectangle 168"/>
            <p:cNvSpPr>
              <a:spLocks noChangeArrowheads="1"/>
            </p:cNvSpPr>
            <p:nvPr/>
          </p:nvSpPr>
          <p:spPr bwMode="auto">
            <a:xfrm>
              <a:off x="2900" y="3696"/>
              <a:ext cx="150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20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56" name="Rectangle 169"/>
            <p:cNvSpPr>
              <a:spLocks noChangeArrowheads="1"/>
            </p:cNvSpPr>
            <p:nvPr/>
          </p:nvSpPr>
          <p:spPr bwMode="auto">
            <a:xfrm>
              <a:off x="3370" y="3696"/>
              <a:ext cx="150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25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57" name="Rectangle 170"/>
            <p:cNvSpPr>
              <a:spLocks noChangeArrowheads="1"/>
            </p:cNvSpPr>
            <p:nvPr/>
          </p:nvSpPr>
          <p:spPr bwMode="auto">
            <a:xfrm>
              <a:off x="3835" y="3696"/>
              <a:ext cx="150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30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58" name="Rectangle 171"/>
            <p:cNvSpPr>
              <a:spLocks noChangeArrowheads="1"/>
            </p:cNvSpPr>
            <p:nvPr/>
          </p:nvSpPr>
          <p:spPr bwMode="auto">
            <a:xfrm>
              <a:off x="4305" y="3696"/>
              <a:ext cx="150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35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59" name="Rectangle 172"/>
            <p:cNvSpPr>
              <a:spLocks noChangeArrowheads="1"/>
            </p:cNvSpPr>
            <p:nvPr/>
          </p:nvSpPr>
          <p:spPr bwMode="auto">
            <a:xfrm>
              <a:off x="4773" y="3696"/>
              <a:ext cx="150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40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60" name="Rectangle 175"/>
            <p:cNvSpPr>
              <a:spLocks noChangeArrowheads="1"/>
            </p:cNvSpPr>
            <p:nvPr/>
          </p:nvSpPr>
          <p:spPr bwMode="auto">
            <a:xfrm>
              <a:off x="3649" y="3904"/>
              <a:ext cx="1491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Zahlungszeitpunkt (Jahr)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61" name="Rectangle 177"/>
            <p:cNvSpPr>
              <a:spLocks noChangeArrowheads="1"/>
            </p:cNvSpPr>
            <p:nvPr/>
          </p:nvSpPr>
          <p:spPr bwMode="auto">
            <a:xfrm>
              <a:off x="1675" y="1190"/>
              <a:ext cx="806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Barwertfaktor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62" name="Rectangle 178"/>
            <p:cNvSpPr>
              <a:spLocks noChangeArrowheads="1"/>
            </p:cNvSpPr>
            <p:nvPr/>
          </p:nvSpPr>
          <p:spPr bwMode="auto">
            <a:xfrm>
              <a:off x="4822" y="2286"/>
              <a:ext cx="215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63" name="Rectangle 179"/>
            <p:cNvSpPr>
              <a:spLocks noChangeArrowheads="1"/>
            </p:cNvSpPr>
            <p:nvPr/>
          </p:nvSpPr>
          <p:spPr bwMode="auto">
            <a:xfrm>
              <a:off x="4846" y="2302"/>
              <a:ext cx="234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2 %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64" name="Rectangle 180"/>
            <p:cNvSpPr>
              <a:spLocks noChangeArrowheads="1"/>
            </p:cNvSpPr>
            <p:nvPr/>
          </p:nvSpPr>
          <p:spPr bwMode="auto">
            <a:xfrm>
              <a:off x="4789" y="2906"/>
              <a:ext cx="214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65" name="Rectangle 181"/>
            <p:cNvSpPr>
              <a:spLocks noChangeArrowheads="1"/>
            </p:cNvSpPr>
            <p:nvPr/>
          </p:nvSpPr>
          <p:spPr bwMode="auto">
            <a:xfrm>
              <a:off x="4812" y="2922"/>
              <a:ext cx="234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4 %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66" name="Rectangle 182"/>
            <p:cNvSpPr>
              <a:spLocks noChangeArrowheads="1"/>
            </p:cNvSpPr>
            <p:nvPr/>
          </p:nvSpPr>
          <p:spPr bwMode="auto">
            <a:xfrm>
              <a:off x="4822" y="3229"/>
              <a:ext cx="215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67" name="Rectangle 183"/>
            <p:cNvSpPr>
              <a:spLocks noChangeArrowheads="1"/>
            </p:cNvSpPr>
            <p:nvPr/>
          </p:nvSpPr>
          <p:spPr bwMode="auto">
            <a:xfrm>
              <a:off x="4846" y="3246"/>
              <a:ext cx="234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6 %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68" name="Rectangle 184"/>
            <p:cNvSpPr>
              <a:spLocks noChangeArrowheads="1"/>
            </p:cNvSpPr>
            <p:nvPr/>
          </p:nvSpPr>
          <p:spPr bwMode="auto">
            <a:xfrm>
              <a:off x="2963" y="3291"/>
              <a:ext cx="274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69" name="Rectangle 185"/>
            <p:cNvSpPr>
              <a:spLocks noChangeArrowheads="1"/>
            </p:cNvSpPr>
            <p:nvPr/>
          </p:nvSpPr>
          <p:spPr bwMode="auto">
            <a:xfrm>
              <a:off x="2987" y="3308"/>
              <a:ext cx="309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10 %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70" name="AutoShape 5"/>
            <p:cNvSpPr>
              <a:spLocks noChangeArrowheads="1"/>
            </p:cNvSpPr>
            <p:nvPr/>
          </p:nvSpPr>
          <p:spPr bwMode="auto">
            <a:xfrm>
              <a:off x="2000" y="2195"/>
              <a:ext cx="52" cy="45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102517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err="1" smtClean="0"/>
              <a:t>Aufzinsung</a:t>
            </a:r>
            <a:r>
              <a:rPr lang="de-DE" altLang="en-US" sz="2400" dirty="0" smtClean="0"/>
              <a:t> </a:t>
            </a:r>
            <a:r>
              <a:rPr lang="de-DE" altLang="en-US" sz="2400" dirty="0"/>
              <a:t>periodengleicher </a:t>
            </a:r>
            <a:r>
              <a:rPr lang="de-DE" altLang="en-US" sz="2400" dirty="0" smtClean="0"/>
              <a:t>Zahlungen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graphicFrame>
        <p:nvGraphicFramePr>
          <p:cNvPr id="6" name="Object 110"/>
          <p:cNvGraphicFramePr>
            <a:graphicFrameLocks noChangeAspect="1"/>
          </p:cNvGraphicFramePr>
          <p:nvPr/>
        </p:nvGraphicFramePr>
        <p:xfrm>
          <a:off x="4092575" y="5173663"/>
          <a:ext cx="4327525" cy="76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" name="Formel" r:id="rId3" imgW="0" imgH="0" progId="Equation.DSMT4">
                  <p:embed/>
                </p:oleObj>
              </mc:Choice>
              <mc:Fallback>
                <p:oleObj name="Formel" r:id="rId3" imgW="0" imgH="0" progId="Equation.DSMT4">
                  <p:embed/>
                  <p:pic>
                    <p:nvPicPr>
                      <p:cNvPr id="15362" name="Object 1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2575" y="5173663"/>
                        <a:ext cx="4327525" cy="763587"/>
                      </a:xfrm>
                      <a:prstGeom prst="rect">
                        <a:avLst/>
                      </a:prstGeom>
                      <a:solidFill>
                        <a:schemeClr val="accent1">
                          <a:alpha val="34117"/>
                        </a:scheme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128"/>
          <p:cNvGrpSpPr>
            <a:grpSpLocks/>
          </p:cNvGrpSpPr>
          <p:nvPr/>
        </p:nvGrpSpPr>
        <p:grpSpPr bwMode="auto">
          <a:xfrm>
            <a:off x="3492500" y="3225800"/>
            <a:ext cx="5133975" cy="608013"/>
            <a:chOff x="2200" y="2032"/>
            <a:chExt cx="3234" cy="383"/>
          </a:xfrm>
        </p:grpSpPr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2267" y="2184"/>
              <a:ext cx="17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2577" y="2184"/>
              <a:ext cx="17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2931" y="2184"/>
              <a:ext cx="17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3241" y="2184"/>
              <a:ext cx="17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4792" y="2184"/>
              <a:ext cx="25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>
                  <a:latin typeface="Arial" panose="020B0604020202020204" pitchFamily="34" charset="0"/>
                </a:rPr>
                <a:t>T</a:t>
              </a:r>
              <a:endParaRPr lang="de-DE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2200" y="2119"/>
              <a:ext cx="323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" name="Line 15"/>
            <p:cNvSpPr>
              <a:spLocks noChangeShapeType="1"/>
            </p:cNvSpPr>
            <p:nvPr/>
          </p:nvSpPr>
          <p:spPr bwMode="auto">
            <a:xfrm>
              <a:off x="2562" y="203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" name="Line 16"/>
            <p:cNvSpPr>
              <a:spLocks noChangeShapeType="1"/>
            </p:cNvSpPr>
            <p:nvPr/>
          </p:nvSpPr>
          <p:spPr bwMode="auto">
            <a:xfrm>
              <a:off x="2872" y="203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6" name="Line 17"/>
            <p:cNvSpPr>
              <a:spLocks noChangeShapeType="1"/>
            </p:cNvSpPr>
            <p:nvPr/>
          </p:nvSpPr>
          <p:spPr bwMode="auto">
            <a:xfrm>
              <a:off x="3183" y="203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7" name="Line 18"/>
            <p:cNvSpPr>
              <a:spLocks noChangeShapeType="1"/>
            </p:cNvSpPr>
            <p:nvPr/>
          </p:nvSpPr>
          <p:spPr bwMode="auto">
            <a:xfrm>
              <a:off x="3493" y="203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8" name="Line 19"/>
            <p:cNvSpPr>
              <a:spLocks noChangeShapeType="1"/>
            </p:cNvSpPr>
            <p:nvPr/>
          </p:nvSpPr>
          <p:spPr bwMode="auto">
            <a:xfrm>
              <a:off x="3803" y="203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9" name="Line 20"/>
            <p:cNvSpPr>
              <a:spLocks noChangeShapeType="1"/>
            </p:cNvSpPr>
            <p:nvPr/>
          </p:nvSpPr>
          <p:spPr bwMode="auto">
            <a:xfrm>
              <a:off x="4113" y="203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0" name="Line 21"/>
            <p:cNvSpPr>
              <a:spLocks noChangeShapeType="1"/>
            </p:cNvSpPr>
            <p:nvPr/>
          </p:nvSpPr>
          <p:spPr bwMode="auto">
            <a:xfrm>
              <a:off x="4423" y="203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1" name="Line 22"/>
            <p:cNvSpPr>
              <a:spLocks noChangeShapeType="1"/>
            </p:cNvSpPr>
            <p:nvPr/>
          </p:nvSpPr>
          <p:spPr bwMode="auto">
            <a:xfrm>
              <a:off x="4717" y="2033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2" name="Line 23"/>
            <p:cNvSpPr>
              <a:spLocks noChangeShapeType="1"/>
            </p:cNvSpPr>
            <p:nvPr/>
          </p:nvSpPr>
          <p:spPr bwMode="auto">
            <a:xfrm>
              <a:off x="5043" y="203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23" name="Group 127"/>
          <p:cNvGrpSpPr>
            <a:grpSpLocks/>
          </p:cNvGrpSpPr>
          <p:nvPr/>
        </p:nvGrpSpPr>
        <p:grpSpPr bwMode="auto">
          <a:xfrm>
            <a:off x="3986213" y="1557338"/>
            <a:ext cx="4522787" cy="1790700"/>
            <a:chOff x="2511" y="981"/>
            <a:chExt cx="2849" cy="1128"/>
          </a:xfrm>
        </p:grpSpPr>
        <p:sp>
          <p:nvSpPr>
            <p:cNvPr id="24" name="Rectangle 24"/>
            <p:cNvSpPr>
              <a:spLocks noChangeArrowheads="1"/>
            </p:cNvSpPr>
            <p:nvPr/>
          </p:nvSpPr>
          <p:spPr bwMode="auto">
            <a:xfrm>
              <a:off x="4992" y="981"/>
              <a:ext cx="43" cy="11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5" name="Text Box 27"/>
            <p:cNvSpPr txBox="1">
              <a:spLocks noChangeArrowheads="1"/>
            </p:cNvSpPr>
            <p:nvPr/>
          </p:nvSpPr>
          <p:spPr bwMode="auto">
            <a:xfrm>
              <a:off x="5061" y="1008"/>
              <a:ext cx="29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/>
                <a:t>K</a:t>
              </a:r>
              <a:r>
                <a:rPr lang="de-DE" altLang="en-US" sz="1800" i="1" baseline="-25000"/>
                <a:t>T</a:t>
              </a:r>
              <a:endParaRPr lang="de-DE" altLang="en-US" sz="1800" i="1"/>
            </a:p>
          </p:txBody>
        </p:sp>
        <p:sp>
          <p:nvSpPr>
            <p:cNvPr id="26" name="Rectangle 29"/>
            <p:cNvSpPr>
              <a:spLocks noChangeArrowheads="1"/>
            </p:cNvSpPr>
            <p:nvPr/>
          </p:nvSpPr>
          <p:spPr bwMode="auto">
            <a:xfrm>
              <a:off x="4682" y="1862"/>
              <a:ext cx="50" cy="247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7" name="Rectangle 30"/>
            <p:cNvSpPr>
              <a:spLocks noChangeArrowheads="1"/>
            </p:cNvSpPr>
            <p:nvPr/>
          </p:nvSpPr>
          <p:spPr bwMode="auto">
            <a:xfrm>
              <a:off x="2511" y="1862"/>
              <a:ext cx="50" cy="247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8" name="Text Box 31"/>
            <p:cNvSpPr txBox="1">
              <a:spLocks noChangeArrowheads="1"/>
            </p:cNvSpPr>
            <p:nvPr/>
          </p:nvSpPr>
          <p:spPr bwMode="auto">
            <a:xfrm>
              <a:off x="2600" y="1800"/>
              <a:ext cx="13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/>
                <a:t>g</a:t>
              </a:r>
              <a:endParaRPr lang="de-DE" altLang="en-US" sz="1800"/>
            </a:p>
          </p:txBody>
        </p:sp>
        <p:sp>
          <p:nvSpPr>
            <p:cNvPr id="29" name="Rectangle 32"/>
            <p:cNvSpPr>
              <a:spLocks noChangeArrowheads="1"/>
            </p:cNvSpPr>
            <p:nvPr/>
          </p:nvSpPr>
          <p:spPr bwMode="auto">
            <a:xfrm>
              <a:off x="2821" y="1862"/>
              <a:ext cx="50" cy="247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30" name="Text Box 33"/>
            <p:cNvSpPr txBox="1">
              <a:spLocks noChangeArrowheads="1"/>
            </p:cNvSpPr>
            <p:nvPr/>
          </p:nvSpPr>
          <p:spPr bwMode="auto">
            <a:xfrm>
              <a:off x="2910" y="1800"/>
              <a:ext cx="13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/>
                <a:t>g</a:t>
              </a:r>
              <a:endParaRPr lang="de-DE" altLang="en-US" sz="1800"/>
            </a:p>
          </p:txBody>
        </p:sp>
        <p:sp>
          <p:nvSpPr>
            <p:cNvPr id="31" name="Rectangle 34"/>
            <p:cNvSpPr>
              <a:spLocks noChangeArrowheads="1"/>
            </p:cNvSpPr>
            <p:nvPr/>
          </p:nvSpPr>
          <p:spPr bwMode="auto">
            <a:xfrm>
              <a:off x="3131" y="1862"/>
              <a:ext cx="50" cy="247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32" name="Text Box 35"/>
            <p:cNvSpPr txBox="1">
              <a:spLocks noChangeArrowheads="1"/>
            </p:cNvSpPr>
            <p:nvPr/>
          </p:nvSpPr>
          <p:spPr bwMode="auto">
            <a:xfrm>
              <a:off x="3220" y="1800"/>
              <a:ext cx="13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/>
                <a:t>g</a:t>
              </a:r>
              <a:endParaRPr lang="de-DE" altLang="en-US" sz="1800"/>
            </a:p>
          </p:txBody>
        </p:sp>
        <p:sp>
          <p:nvSpPr>
            <p:cNvPr id="33" name="Rectangle 36"/>
            <p:cNvSpPr>
              <a:spLocks noChangeArrowheads="1"/>
            </p:cNvSpPr>
            <p:nvPr/>
          </p:nvSpPr>
          <p:spPr bwMode="auto">
            <a:xfrm>
              <a:off x="3441" y="1862"/>
              <a:ext cx="50" cy="247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34" name="Text Box 37"/>
            <p:cNvSpPr txBox="1">
              <a:spLocks noChangeArrowheads="1"/>
            </p:cNvSpPr>
            <p:nvPr/>
          </p:nvSpPr>
          <p:spPr bwMode="auto">
            <a:xfrm>
              <a:off x="3530" y="1800"/>
              <a:ext cx="13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/>
                <a:t>g</a:t>
              </a:r>
              <a:endParaRPr lang="de-DE" altLang="en-US" sz="1800"/>
            </a:p>
          </p:txBody>
        </p:sp>
        <p:sp>
          <p:nvSpPr>
            <p:cNvPr id="35" name="Rectangle 38"/>
            <p:cNvSpPr>
              <a:spLocks noChangeArrowheads="1"/>
            </p:cNvSpPr>
            <p:nvPr/>
          </p:nvSpPr>
          <p:spPr bwMode="auto">
            <a:xfrm>
              <a:off x="3752" y="1862"/>
              <a:ext cx="50" cy="247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36" name="Text Box 39"/>
            <p:cNvSpPr txBox="1">
              <a:spLocks noChangeArrowheads="1"/>
            </p:cNvSpPr>
            <p:nvPr/>
          </p:nvSpPr>
          <p:spPr bwMode="auto">
            <a:xfrm>
              <a:off x="3840" y="1800"/>
              <a:ext cx="13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/>
                <a:t>g</a:t>
              </a:r>
              <a:endParaRPr lang="de-DE" altLang="en-US" sz="1800"/>
            </a:p>
          </p:txBody>
        </p:sp>
        <p:sp>
          <p:nvSpPr>
            <p:cNvPr id="37" name="Rectangle 40"/>
            <p:cNvSpPr>
              <a:spLocks noChangeArrowheads="1"/>
            </p:cNvSpPr>
            <p:nvPr/>
          </p:nvSpPr>
          <p:spPr bwMode="auto">
            <a:xfrm>
              <a:off x="4062" y="1862"/>
              <a:ext cx="50" cy="247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38" name="Text Box 41"/>
            <p:cNvSpPr txBox="1">
              <a:spLocks noChangeArrowheads="1"/>
            </p:cNvSpPr>
            <p:nvPr/>
          </p:nvSpPr>
          <p:spPr bwMode="auto">
            <a:xfrm>
              <a:off x="4150" y="1800"/>
              <a:ext cx="13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/>
                <a:t>g</a:t>
              </a:r>
              <a:endParaRPr lang="de-DE" altLang="en-US" sz="1800"/>
            </a:p>
          </p:txBody>
        </p:sp>
        <p:sp>
          <p:nvSpPr>
            <p:cNvPr id="39" name="Rectangle 42"/>
            <p:cNvSpPr>
              <a:spLocks noChangeArrowheads="1"/>
            </p:cNvSpPr>
            <p:nvPr/>
          </p:nvSpPr>
          <p:spPr bwMode="auto">
            <a:xfrm>
              <a:off x="4372" y="1862"/>
              <a:ext cx="50" cy="247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40" name="Text Box 43"/>
            <p:cNvSpPr txBox="1">
              <a:spLocks noChangeArrowheads="1"/>
            </p:cNvSpPr>
            <p:nvPr/>
          </p:nvSpPr>
          <p:spPr bwMode="auto">
            <a:xfrm>
              <a:off x="4460" y="1800"/>
              <a:ext cx="13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/>
                <a:t>g</a:t>
              </a:r>
              <a:endParaRPr lang="de-DE" altLang="en-US" sz="1800"/>
            </a:p>
          </p:txBody>
        </p:sp>
        <p:sp>
          <p:nvSpPr>
            <p:cNvPr id="41" name="Text Box 44"/>
            <p:cNvSpPr txBox="1">
              <a:spLocks noChangeArrowheads="1"/>
            </p:cNvSpPr>
            <p:nvPr/>
          </p:nvSpPr>
          <p:spPr bwMode="auto">
            <a:xfrm>
              <a:off x="4770" y="1800"/>
              <a:ext cx="13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/>
                <a:t>g</a:t>
              </a:r>
              <a:endParaRPr lang="de-DE" altLang="en-US" sz="1800"/>
            </a:p>
          </p:txBody>
        </p:sp>
        <p:grpSp>
          <p:nvGrpSpPr>
            <p:cNvPr id="42" name="Group 115"/>
            <p:cNvGrpSpPr>
              <a:grpSpLocks/>
            </p:cNvGrpSpPr>
            <p:nvPr/>
          </p:nvGrpSpPr>
          <p:grpSpPr bwMode="auto">
            <a:xfrm>
              <a:off x="2531" y="1032"/>
              <a:ext cx="2464" cy="807"/>
              <a:chOff x="2279" y="1032"/>
              <a:chExt cx="2432" cy="807"/>
            </a:xfrm>
          </p:grpSpPr>
          <p:sp>
            <p:nvSpPr>
              <p:cNvPr id="43" name="Freeform 46"/>
              <p:cNvSpPr>
                <a:spLocks/>
              </p:cNvSpPr>
              <p:nvPr/>
            </p:nvSpPr>
            <p:spPr bwMode="auto">
              <a:xfrm>
                <a:off x="2279" y="1032"/>
                <a:ext cx="2432" cy="807"/>
              </a:xfrm>
              <a:custGeom>
                <a:avLst/>
                <a:gdLst>
                  <a:gd name="T0" fmla="*/ 0 w 2544"/>
                  <a:gd name="T1" fmla="*/ 2147483646 h 336"/>
                  <a:gd name="T2" fmla="*/ 198 w 2544"/>
                  <a:gd name="T3" fmla="*/ 2147483646 h 336"/>
                  <a:gd name="T4" fmla="*/ 526 w 2544"/>
                  <a:gd name="T5" fmla="*/ 0 h 336"/>
                  <a:gd name="T6" fmla="*/ 0 60000 65536"/>
                  <a:gd name="T7" fmla="*/ 0 60000 65536"/>
                  <a:gd name="T8" fmla="*/ 0 60000 65536"/>
                  <a:gd name="T9" fmla="*/ 0 w 2544"/>
                  <a:gd name="T10" fmla="*/ 0 h 336"/>
                  <a:gd name="T11" fmla="*/ 2544 w 2544"/>
                  <a:gd name="T12" fmla="*/ 336 h 3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44" h="336">
                    <a:moveTo>
                      <a:pt x="0" y="336"/>
                    </a:moveTo>
                    <a:cubicBezTo>
                      <a:pt x="268" y="244"/>
                      <a:pt x="536" y="152"/>
                      <a:pt x="960" y="96"/>
                    </a:cubicBezTo>
                    <a:cubicBezTo>
                      <a:pt x="1384" y="40"/>
                      <a:pt x="1964" y="20"/>
                      <a:pt x="2544" y="0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44" name="Freeform 47"/>
              <p:cNvSpPr>
                <a:spLocks/>
              </p:cNvSpPr>
              <p:nvPr/>
            </p:nvSpPr>
            <p:spPr bwMode="auto">
              <a:xfrm>
                <a:off x="2560" y="1122"/>
                <a:ext cx="2151" cy="717"/>
              </a:xfrm>
              <a:custGeom>
                <a:avLst/>
                <a:gdLst>
                  <a:gd name="T0" fmla="*/ 0 w 2544"/>
                  <a:gd name="T1" fmla="*/ 2147483646 h 336"/>
                  <a:gd name="T2" fmla="*/ 3 w 2544"/>
                  <a:gd name="T3" fmla="*/ 2147483646 h 336"/>
                  <a:gd name="T4" fmla="*/ 7 w 2544"/>
                  <a:gd name="T5" fmla="*/ 0 h 336"/>
                  <a:gd name="T6" fmla="*/ 0 60000 65536"/>
                  <a:gd name="T7" fmla="*/ 0 60000 65536"/>
                  <a:gd name="T8" fmla="*/ 0 60000 65536"/>
                  <a:gd name="T9" fmla="*/ 0 w 2544"/>
                  <a:gd name="T10" fmla="*/ 0 h 336"/>
                  <a:gd name="T11" fmla="*/ 2544 w 2544"/>
                  <a:gd name="T12" fmla="*/ 336 h 3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44" h="336">
                    <a:moveTo>
                      <a:pt x="0" y="336"/>
                    </a:moveTo>
                    <a:cubicBezTo>
                      <a:pt x="268" y="244"/>
                      <a:pt x="536" y="152"/>
                      <a:pt x="960" y="96"/>
                    </a:cubicBezTo>
                    <a:cubicBezTo>
                      <a:pt x="1384" y="40"/>
                      <a:pt x="1964" y="20"/>
                      <a:pt x="2544" y="0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45" name="Freeform 48"/>
              <p:cNvSpPr>
                <a:spLocks/>
              </p:cNvSpPr>
              <p:nvPr/>
            </p:nvSpPr>
            <p:spPr bwMode="auto">
              <a:xfrm>
                <a:off x="2887" y="1211"/>
                <a:ext cx="1824" cy="628"/>
              </a:xfrm>
              <a:custGeom>
                <a:avLst/>
                <a:gdLst>
                  <a:gd name="T0" fmla="*/ 0 w 2544"/>
                  <a:gd name="T1" fmla="*/ 2147483646 h 336"/>
                  <a:gd name="T2" fmla="*/ 1 w 2544"/>
                  <a:gd name="T3" fmla="*/ 2147483646 h 336"/>
                  <a:gd name="T4" fmla="*/ 1 w 2544"/>
                  <a:gd name="T5" fmla="*/ 0 h 336"/>
                  <a:gd name="T6" fmla="*/ 0 60000 65536"/>
                  <a:gd name="T7" fmla="*/ 0 60000 65536"/>
                  <a:gd name="T8" fmla="*/ 0 60000 65536"/>
                  <a:gd name="T9" fmla="*/ 0 w 2544"/>
                  <a:gd name="T10" fmla="*/ 0 h 336"/>
                  <a:gd name="T11" fmla="*/ 2544 w 2544"/>
                  <a:gd name="T12" fmla="*/ 336 h 3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44" h="336">
                    <a:moveTo>
                      <a:pt x="0" y="336"/>
                    </a:moveTo>
                    <a:cubicBezTo>
                      <a:pt x="268" y="244"/>
                      <a:pt x="536" y="152"/>
                      <a:pt x="960" y="96"/>
                    </a:cubicBezTo>
                    <a:cubicBezTo>
                      <a:pt x="1384" y="40"/>
                      <a:pt x="1964" y="20"/>
                      <a:pt x="2544" y="0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46" name="Freeform 49"/>
              <p:cNvSpPr>
                <a:spLocks/>
              </p:cNvSpPr>
              <p:nvPr/>
            </p:nvSpPr>
            <p:spPr bwMode="auto">
              <a:xfrm>
                <a:off x="3214" y="1301"/>
                <a:ext cx="1497" cy="538"/>
              </a:xfrm>
              <a:custGeom>
                <a:avLst/>
                <a:gdLst>
                  <a:gd name="T0" fmla="*/ 0 w 2544"/>
                  <a:gd name="T1" fmla="*/ 2147483646 h 336"/>
                  <a:gd name="T2" fmla="*/ 1 w 2544"/>
                  <a:gd name="T3" fmla="*/ 1375111905 h 336"/>
                  <a:gd name="T4" fmla="*/ 1 w 2544"/>
                  <a:gd name="T5" fmla="*/ 0 h 336"/>
                  <a:gd name="T6" fmla="*/ 0 60000 65536"/>
                  <a:gd name="T7" fmla="*/ 0 60000 65536"/>
                  <a:gd name="T8" fmla="*/ 0 60000 65536"/>
                  <a:gd name="T9" fmla="*/ 0 w 2544"/>
                  <a:gd name="T10" fmla="*/ 0 h 336"/>
                  <a:gd name="T11" fmla="*/ 2544 w 2544"/>
                  <a:gd name="T12" fmla="*/ 336 h 3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44" h="336">
                    <a:moveTo>
                      <a:pt x="0" y="336"/>
                    </a:moveTo>
                    <a:cubicBezTo>
                      <a:pt x="268" y="244"/>
                      <a:pt x="536" y="152"/>
                      <a:pt x="960" y="96"/>
                    </a:cubicBezTo>
                    <a:cubicBezTo>
                      <a:pt x="1384" y="40"/>
                      <a:pt x="1964" y="20"/>
                      <a:pt x="2544" y="0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47" name="Freeform 50"/>
              <p:cNvSpPr>
                <a:spLocks/>
              </p:cNvSpPr>
              <p:nvPr/>
            </p:nvSpPr>
            <p:spPr bwMode="auto">
              <a:xfrm>
                <a:off x="3549" y="1391"/>
                <a:ext cx="1162" cy="448"/>
              </a:xfrm>
              <a:custGeom>
                <a:avLst/>
                <a:gdLst>
                  <a:gd name="T0" fmla="*/ 0 w 2544"/>
                  <a:gd name="T1" fmla="*/ 7924980 h 336"/>
                  <a:gd name="T2" fmla="*/ 0 w 2544"/>
                  <a:gd name="T3" fmla="*/ 2268919 h 336"/>
                  <a:gd name="T4" fmla="*/ 0 w 2544"/>
                  <a:gd name="T5" fmla="*/ 0 h 336"/>
                  <a:gd name="T6" fmla="*/ 0 60000 65536"/>
                  <a:gd name="T7" fmla="*/ 0 60000 65536"/>
                  <a:gd name="T8" fmla="*/ 0 60000 65536"/>
                  <a:gd name="T9" fmla="*/ 0 w 2544"/>
                  <a:gd name="T10" fmla="*/ 0 h 336"/>
                  <a:gd name="T11" fmla="*/ 2544 w 2544"/>
                  <a:gd name="T12" fmla="*/ 336 h 3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44" h="336">
                    <a:moveTo>
                      <a:pt x="0" y="336"/>
                    </a:moveTo>
                    <a:cubicBezTo>
                      <a:pt x="268" y="244"/>
                      <a:pt x="536" y="152"/>
                      <a:pt x="960" y="96"/>
                    </a:cubicBezTo>
                    <a:cubicBezTo>
                      <a:pt x="1384" y="40"/>
                      <a:pt x="1964" y="20"/>
                      <a:pt x="2544" y="0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48" name="Freeform 51"/>
              <p:cNvSpPr>
                <a:spLocks/>
              </p:cNvSpPr>
              <p:nvPr/>
            </p:nvSpPr>
            <p:spPr bwMode="auto">
              <a:xfrm>
                <a:off x="3854" y="1480"/>
                <a:ext cx="857" cy="359"/>
              </a:xfrm>
              <a:custGeom>
                <a:avLst/>
                <a:gdLst>
                  <a:gd name="T0" fmla="*/ 0 w 2544"/>
                  <a:gd name="T1" fmla="*/ 3416 h 336"/>
                  <a:gd name="T2" fmla="*/ 0 w 2544"/>
                  <a:gd name="T3" fmla="*/ 992 h 336"/>
                  <a:gd name="T4" fmla="*/ 0 w 2544"/>
                  <a:gd name="T5" fmla="*/ 0 h 336"/>
                  <a:gd name="T6" fmla="*/ 0 60000 65536"/>
                  <a:gd name="T7" fmla="*/ 0 60000 65536"/>
                  <a:gd name="T8" fmla="*/ 0 60000 65536"/>
                  <a:gd name="T9" fmla="*/ 0 w 2544"/>
                  <a:gd name="T10" fmla="*/ 0 h 336"/>
                  <a:gd name="T11" fmla="*/ 2544 w 2544"/>
                  <a:gd name="T12" fmla="*/ 336 h 3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44" h="336">
                    <a:moveTo>
                      <a:pt x="0" y="336"/>
                    </a:moveTo>
                    <a:cubicBezTo>
                      <a:pt x="268" y="244"/>
                      <a:pt x="536" y="152"/>
                      <a:pt x="960" y="96"/>
                    </a:cubicBezTo>
                    <a:cubicBezTo>
                      <a:pt x="1384" y="40"/>
                      <a:pt x="1964" y="20"/>
                      <a:pt x="2544" y="0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49" name="Freeform 52"/>
              <p:cNvSpPr>
                <a:spLocks/>
              </p:cNvSpPr>
              <p:nvPr/>
            </p:nvSpPr>
            <p:spPr bwMode="auto">
              <a:xfrm>
                <a:off x="4173" y="1570"/>
                <a:ext cx="538" cy="269"/>
              </a:xfrm>
              <a:custGeom>
                <a:avLst/>
                <a:gdLst>
                  <a:gd name="T0" fmla="*/ 0 w 2544"/>
                  <a:gd name="T1" fmla="*/ 2 h 336"/>
                  <a:gd name="T2" fmla="*/ 0 w 2544"/>
                  <a:gd name="T3" fmla="*/ 2 h 336"/>
                  <a:gd name="T4" fmla="*/ 0 w 2544"/>
                  <a:gd name="T5" fmla="*/ 0 h 336"/>
                  <a:gd name="T6" fmla="*/ 0 60000 65536"/>
                  <a:gd name="T7" fmla="*/ 0 60000 65536"/>
                  <a:gd name="T8" fmla="*/ 0 60000 65536"/>
                  <a:gd name="T9" fmla="*/ 0 w 2544"/>
                  <a:gd name="T10" fmla="*/ 0 h 336"/>
                  <a:gd name="T11" fmla="*/ 2544 w 2544"/>
                  <a:gd name="T12" fmla="*/ 336 h 3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44" h="336">
                    <a:moveTo>
                      <a:pt x="0" y="336"/>
                    </a:moveTo>
                    <a:cubicBezTo>
                      <a:pt x="268" y="244"/>
                      <a:pt x="536" y="152"/>
                      <a:pt x="960" y="96"/>
                    </a:cubicBezTo>
                    <a:cubicBezTo>
                      <a:pt x="1384" y="40"/>
                      <a:pt x="1964" y="20"/>
                      <a:pt x="2544" y="0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0" name="Freeform 53"/>
              <p:cNvSpPr>
                <a:spLocks/>
              </p:cNvSpPr>
              <p:nvPr/>
            </p:nvSpPr>
            <p:spPr bwMode="auto">
              <a:xfrm>
                <a:off x="4477" y="1660"/>
                <a:ext cx="234" cy="179"/>
              </a:xfrm>
              <a:custGeom>
                <a:avLst/>
                <a:gdLst>
                  <a:gd name="T0" fmla="*/ 0 w 2544"/>
                  <a:gd name="T1" fmla="*/ 1 h 336"/>
                  <a:gd name="T2" fmla="*/ 0 w 2544"/>
                  <a:gd name="T3" fmla="*/ 1 h 336"/>
                  <a:gd name="T4" fmla="*/ 0 w 2544"/>
                  <a:gd name="T5" fmla="*/ 0 h 336"/>
                  <a:gd name="T6" fmla="*/ 0 60000 65536"/>
                  <a:gd name="T7" fmla="*/ 0 60000 65536"/>
                  <a:gd name="T8" fmla="*/ 0 60000 65536"/>
                  <a:gd name="T9" fmla="*/ 0 w 2544"/>
                  <a:gd name="T10" fmla="*/ 0 h 336"/>
                  <a:gd name="T11" fmla="*/ 2544 w 2544"/>
                  <a:gd name="T12" fmla="*/ 336 h 3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44" h="336">
                    <a:moveTo>
                      <a:pt x="0" y="336"/>
                    </a:moveTo>
                    <a:cubicBezTo>
                      <a:pt x="268" y="244"/>
                      <a:pt x="536" y="152"/>
                      <a:pt x="960" y="96"/>
                    </a:cubicBezTo>
                    <a:cubicBezTo>
                      <a:pt x="1384" y="40"/>
                      <a:pt x="1964" y="20"/>
                      <a:pt x="2544" y="0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</p:grpSp>
      <p:sp>
        <p:nvSpPr>
          <p:cNvPr id="51" name="Text Box 109"/>
          <p:cNvSpPr txBox="1">
            <a:spLocks noChangeArrowheads="1"/>
          </p:cNvSpPr>
          <p:nvPr/>
        </p:nvSpPr>
        <p:spPr bwMode="auto">
          <a:xfrm>
            <a:off x="771525" y="1747838"/>
            <a:ext cx="4064000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800" i="1">
                <a:latin typeface="Arial" panose="020B0604020202020204" pitchFamily="34" charset="0"/>
              </a:rPr>
              <a:t>K</a:t>
            </a:r>
            <a:r>
              <a:rPr lang="de-DE" altLang="en-US" sz="1800" i="1" baseline="-25000">
                <a:latin typeface="Arial" panose="020B0604020202020204" pitchFamily="34" charset="0"/>
              </a:rPr>
              <a:t>T</a:t>
            </a:r>
            <a:r>
              <a:rPr lang="de-DE" altLang="en-US" sz="1800">
                <a:latin typeface="Arial" panose="020B0604020202020204" pitchFamily="34" charset="0"/>
              </a:rPr>
              <a:t> = Endwert des Kapitals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 i="1">
                <a:latin typeface="Arial" panose="020B0604020202020204" pitchFamily="34" charset="0"/>
              </a:rPr>
              <a:t>g</a:t>
            </a:r>
            <a:r>
              <a:rPr lang="de-DE" altLang="en-US" sz="1800">
                <a:latin typeface="Arial" panose="020B0604020202020204" pitchFamily="34" charset="0"/>
              </a:rPr>
              <a:t>   = Zahlung am Ende der Periode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 i="1">
                <a:latin typeface="Arial" panose="020B0604020202020204" pitchFamily="34" charset="0"/>
              </a:rPr>
              <a:t>i</a:t>
            </a:r>
            <a:r>
              <a:rPr lang="de-DE" altLang="en-US" sz="1800">
                <a:latin typeface="Arial" panose="020B0604020202020204" pitchFamily="34" charset="0"/>
              </a:rPr>
              <a:t>    = Kalkulationszins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 i="1">
                <a:latin typeface="Arial" panose="020B0604020202020204" pitchFamily="34" charset="0"/>
              </a:rPr>
              <a:t>q   </a:t>
            </a:r>
            <a:r>
              <a:rPr lang="de-DE" altLang="en-US" sz="1800">
                <a:latin typeface="Arial" panose="020B0604020202020204" pitchFamily="34" charset="0"/>
              </a:rPr>
              <a:t>= (1+</a:t>
            </a:r>
            <a:r>
              <a:rPr lang="de-DE" altLang="en-US" sz="1800" i="1">
                <a:latin typeface="Arial" panose="020B0604020202020204" pitchFamily="34" charset="0"/>
              </a:rPr>
              <a:t>i</a:t>
            </a:r>
            <a:r>
              <a:rPr lang="de-DE" altLang="en-US" sz="1800">
                <a:latin typeface="Arial" panose="020B0604020202020204" pitchFamily="34" charset="0"/>
              </a:rPr>
              <a:t>) Zinsfaktor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 i="1">
                <a:latin typeface="Arial" panose="020B0604020202020204" pitchFamily="34" charset="0"/>
              </a:rPr>
              <a:t>T</a:t>
            </a:r>
            <a:r>
              <a:rPr lang="de-DE" altLang="en-US" sz="1800">
                <a:latin typeface="Arial" panose="020B0604020202020204" pitchFamily="34" charset="0"/>
              </a:rPr>
              <a:t>   = Endzeitpunkt</a:t>
            </a:r>
          </a:p>
        </p:txBody>
      </p:sp>
      <p:sp>
        <p:nvSpPr>
          <p:cNvPr id="52" name="Text Box 117"/>
          <p:cNvSpPr txBox="1">
            <a:spLocks noChangeArrowheads="1"/>
          </p:cNvSpPr>
          <p:nvPr/>
        </p:nvSpPr>
        <p:spPr bwMode="auto">
          <a:xfrm>
            <a:off x="838200" y="3890963"/>
            <a:ext cx="4464050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Wert am Ende der 1. Periode </a:t>
            </a: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Wert am Ende der 2. Periode</a:t>
            </a: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Wert am Ende der 3. Periode</a:t>
            </a:r>
            <a:endParaRPr lang="de-DE" altLang="en-US" sz="100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ClrTx/>
              <a:buFontTx/>
              <a:buNone/>
            </a:pPr>
            <a:endParaRPr lang="de-DE" altLang="en-US" sz="100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Wert am Ende von Periode </a:t>
            </a:r>
            <a:r>
              <a:rPr lang="de-DE" altLang="en-US" sz="1800" i="1">
                <a:latin typeface="Arial" panose="020B0604020202020204" pitchFamily="34" charset="0"/>
              </a:rPr>
              <a:t>T</a:t>
            </a:r>
            <a:r>
              <a:rPr lang="de-DE" altLang="en-US" sz="1800">
                <a:latin typeface="Arial" panose="020B0604020202020204" pitchFamily="34" charset="0"/>
              </a:rPr>
              <a:t/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>
                <a:latin typeface="Arial" panose="020B0604020202020204" pitchFamily="34" charset="0"/>
              </a:rPr>
              <a:t>(Geometrische Reihe)</a:t>
            </a:r>
          </a:p>
        </p:txBody>
      </p:sp>
      <p:graphicFrame>
        <p:nvGraphicFramePr>
          <p:cNvPr id="53" name="Object 118"/>
          <p:cNvGraphicFramePr>
            <a:graphicFrameLocks noChangeAspect="1"/>
          </p:cNvGraphicFramePr>
          <p:nvPr/>
        </p:nvGraphicFramePr>
        <p:xfrm>
          <a:off x="4092575" y="3895725"/>
          <a:ext cx="21336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0" name="Formel" r:id="rId5" imgW="0" imgH="0" progId="Equation.DSMT4">
                  <p:embed/>
                </p:oleObj>
              </mc:Choice>
              <mc:Fallback>
                <p:oleObj name="Formel" r:id="rId5" imgW="0" imgH="0" progId="Equation.DSMT4">
                  <p:embed/>
                  <p:pic>
                    <p:nvPicPr>
                      <p:cNvPr id="15367" name="Object 1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2575" y="3895725"/>
                        <a:ext cx="21336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124"/>
          <p:cNvGraphicFramePr>
            <a:graphicFrameLocks noChangeAspect="1"/>
          </p:cNvGraphicFramePr>
          <p:nvPr/>
        </p:nvGraphicFramePr>
        <p:xfrm>
          <a:off x="4084638" y="4298950"/>
          <a:ext cx="1803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1" name="Formel" r:id="rId7" imgW="0" imgH="0" progId="Equation.DSMT4">
                  <p:embed/>
                </p:oleObj>
              </mc:Choice>
              <mc:Fallback>
                <p:oleObj name="Formel" r:id="rId7" imgW="0" imgH="0" progId="Equation.DSMT4">
                  <p:embed/>
                  <p:pic>
                    <p:nvPicPr>
                      <p:cNvPr id="15368" name="Object 1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4638" y="4298950"/>
                        <a:ext cx="18034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125"/>
          <p:cNvGraphicFramePr>
            <a:graphicFrameLocks noChangeAspect="1"/>
          </p:cNvGraphicFramePr>
          <p:nvPr/>
        </p:nvGraphicFramePr>
        <p:xfrm>
          <a:off x="4106863" y="4702175"/>
          <a:ext cx="25400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name="Formel" r:id="rId9" imgW="0" imgH="0" progId="Equation.DSMT4">
                  <p:embed/>
                </p:oleObj>
              </mc:Choice>
              <mc:Fallback>
                <p:oleObj name="Formel" r:id="rId9" imgW="0" imgH="0" progId="Equation.DSMT4">
                  <p:embed/>
                  <p:pic>
                    <p:nvPicPr>
                      <p:cNvPr id="15369" name="Object 1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6863" y="4702175"/>
                        <a:ext cx="25400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ct 126"/>
          <p:cNvGraphicFramePr>
            <a:graphicFrameLocks noChangeAspect="1"/>
          </p:cNvGraphicFramePr>
          <p:nvPr/>
        </p:nvGraphicFramePr>
        <p:xfrm>
          <a:off x="4492625" y="5851525"/>
          <a:ext cx="1625600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" name="Formel" r:id="rId11" imgW="0" imgH="0" progId="Equation.DSMT4">
                  <p:embed/>
                </p:oleObj>
              </mc:Choice>
              <mc:Fallback>
                <p:oleObj name="Formel" r:id="rId11" imgW="0" imgH="0" progId="Equation.DSMT4">
                  <p:embed/>
                  <p:pic>
                    <p:nvPicPr>
                      <p:cNvPr id="15370" name="Object 1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25" y="5851525"/>
                        <a:ext cx="1625600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046052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Investition: Fragen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4084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Unter welchen Bedingungen lohnt es sich, Investitionen zu tätigen?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Sollte Tesla eine neue Fabrik in Berlin errichten?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Wird der Cashflow von den verkauften Autos die Investitionskosten ausgleichen?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Wie vergleichen wir eine Investition in Maschine A mit einer Investition in Maschine B?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Wie vergleichen wir eine Investition mit anderen Anlagenmöglichkeiten (Aktien, Anleihen, usw.)?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Wie ändert sich das Bild, wenn wir eine Investition um 5 Jahre verschieben?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Wie ändert sich der Wert von Geld mit der Zeit?</a:t>
            </a:r>
          </a:p>
        </p:txBody>
      </p:sp>
    </p:spTree>
    <p:extLst>
      <p:ext uri="{BB962C8B-B14F-4D97-AF65-F5344CB8AC3E}">
        <p14:creationId xmlns:p14="http://schemas.microsoft.com/office/powerpoint/2010/main" val="23230491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Abzinsung periodengleicher Zahlungen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48"/>
          <p:cNvSpPr>
            <a:spLocks noChangeArrowheads="1"/>
          </p:cNvSpPr>
          <p:nvPr/>
        </p:nvSpPr>
        <p:spPr bwMode="auto">
          <a:xfrm>
            <a:off x="3929063" y="2039938"/>
            <a:ext cx="58737" cy="1905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7" name="Text Box 63"/>
          <p:cNvSpPr txBox="1">
            <a:spLocks noChangeArrowheads="1"/>
          </p:cNvSpPr>
          <p:nvPr/>
        </p:nvSpPr>
        <p:spPr bwMode="auto">
          <a:xfrm>
            <a:off x="3495675" y="3378200"/>
            <a:ext cx="4746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600" i="1"/>
              <a:t>K</a:t>
            </a:r>
            <a:r>
              <a:rPr lang="de-DE" altLang="en-US" sz="1600" baseline="-25000"/>
              <a:t>0</a:t>
            </a:r>
            <a:endParaRPr lang="de-DE" altLang="en-US" sz="1600"/>
          </a:p>
        </p:txBody>
      </p:sp>
      <p:sp>
        <p:nvSpPr>
          <p:cNvPr id="8" name="Rectangle 65"/>
          <p:cNvSpPr>
            <a:spLocks noChangeArrowheads="1"/>
          </p:cNvSpPr>
          <p:nvPr/>
        </p:nvSpPr>
        <p:spPr bwMode="auto">
          <a:xfrm>
            <a:off x="7870825" y="3378200"/>
            <a:ext cx="57150" cy="5667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9" name="Rectangle 66"/>
          <p:cNvSpPr>
            <a:spLocks noChangeArrowheads="1"/>
          </p:cNvSpPr>
          <p:nvPr/>
        </p:nvSpPr>
        <p:spPr bwMode="auto">
          <a:xfrm>
            <a:off x="4422775" y="3378200"/>
            <a:ext cx="57150" cy="5667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0" name="Text Box 67"/>
          <p:cNvSpPr txBox="1">
            <a:spLocks noChangeArrowheads="1"/>
          </p:cNvSpPr>
          <p:nvPr/>
        </p:nvSpPr>
        <p:spPr bwMode="auto">
          <a:xfrm>
            <a:off x="4129088" y="3454400"/>
            <a:ext cx="2111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600" i="1"/>
              <a:t>g</a:t>
            </a:r>
            <a:endParaRPr lang="de-DE" altLang="en-US" sz="1600"/>
          </a:p>
        </p:txBody>
      </p:sp>
      <p:sp>
        <p:nvSpPr>
          <p:cNvPr id="11" name="Rectangle 68"/>
          <p:cNvSpPr>
            <a:spLocks noChangeArrowheads="1"/>
          </p:cNvSpPr>
          <p:nvPr/>
        </p:nvSpPr>
        <p:spPr bwMode="auto">
          <a:xfrm>
            <a:off x="4916488" y="3378200"/>
            <a:ext cx="57150" cy="5667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2" name="Text Box 69"/>
          <p:cNvSpPr txBox="1">
            <a:spLocks noChangeArrowheads="1"/>
          </p:cNvSpPr>
          <p:nvPr/>
        </p:nvSpPr>
        <p:spPr bwMode="auto">
          <a:xfrm>
            <a:off x="4621213" y="3454400"/>
            <a:ext cx="2111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600" i="1"/>
              <a:t>g</a:t>
            </a:r>
            <a:endParaRPr lang="de-DE" altLang="en-US" sz="1600"/>
          </a:p>
        </p:txBody>
      </p:sp>
      <p:sp>
        <p:nvSpPr>
          <p:cNvPr id="13" name="Rectangle 70"/>
          <p:cNvSpPr>
            <a:spLocks noChangeArrowheads="1"/>
          </p:cNvSpPr>
          <p:nvPr/>
        </p:nvSpPr>
        <p:spPr bwMode="auto">
          <a:xfrm>
            <a:off x="5408613" y="3378200"/>
            <a:ext cx="57150" cy="5667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4" name="Text Box 71"/>
          <p:cNvSpPr txBox="1">
            <a:spLocks noChangeArrowheads="1"/>
          </p:cNvSpPr>
          <p:nvPr/>
        </p:nvSpPr>
        <p:spPr bwMode="auto">
          <a:xfrm>
            <a:off x="5113338" y="3454400"/>
            <a:ext cx="2111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600" i="1"/>
              <a:t>g</a:t>
            </a:r>
            <a:endParaRPr lang="de-DE" altLang="en-US" sz="1600"/>
          </a:p>
        </p:txBody>
      </p:sp>
      <p:sp>
        <p:nvSpPr>
          <p:cNvPr id="15" name="Rectangle 72"/>
          <p:cNvSpPr>
            <a:spLocks noChangeArrowheads="1"/>
          </p:cNvSpPr>
          <p:nvPr/>
        </p:nvSpPr>
        <p:spPr bwMode="auto">
          <a:xfrm>
            <a:off x="5900738" y="3378200"/>
            <a:ext cx="57150" cy="5667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6" name="Text Box 73"/>
          <p:cNvSpPr txBox="1">
            <a:spLocks noChangeArrowheads="1"/>
          </p:cNvSpPr>
          <p:nvPr/>
        </p:nvSpPr>
        <p:spPr bwMode="auto">
          <a:xfrm>
            <a:off x="5603875" y="3454400"/>
            <a:ext cx="212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600" i="1"/>
              <a:t>g</a:t>
            </a:r>
            <a:endParaRPr lang="de-DE" altLang="en-US" sz="1600"/>
          </a:p>
        </p:txBody>
      </p:sp>
      <p:sp>
        <p:nvSpPr>
          <p:cNvPr id="17" name="Rectangle 74"/>
          <p:cNvSpPr>
            <a:spLocks noChangeArrowheads="1"/>
          </p:cNvSpPr>
          <p:nvPr/>
        </p:nvSpPr>
        <p:spPr bwMode="auto">
          <a:xfrm>
            <a:off x="6392863" y="3378200"/>
            <a:ext cx="57150" cy="5667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8" name="Text Box 75"/>
          <p:cNvSpPr txBox="1">
            <a:spLocks noChangeArrowheads="1"/>
          </p:cNvSpPr>
          <p:nvPr/>
        </p:nvSpPr>
        <p:spPr bwMode="auto">
          <a:xfrm>
            <a:off x="6099175" y="3454400"/>
            <a:ext cx="211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600" i="1"/>
              <a:t>g</a:t>
            </a:r>
            <a:endParaRPr lang="de-DE" altLang="en-US" sz="1600"/>
          </a:p>
        </p:txBody>
      </p:sp>
      <p:sp>
        <p:nvSpPr>
          <p:cNvPr id="19" name="Rectangle 76"/>
          <p:cNvSpPr>
            <a:spLocks noChangeArrowheads="1"/>
          </p:cNvSpPr>
          <p:nvPr/>
        </p:nvSpPr>
        <p:spPr bwMode="auto">
          <a:xfrm>
            <a:off x="6886575" y="3378200"/>
            <a:ext cx="57150" cy="5667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20" name="Text Box 77"/>
          <p:cNvSpPr txBox="1">
            <a:spLocks noChangeArrowheads="1"/>
          </p:cNvSpPr>
          <p:nvPr/>
        </p:nvSpPr>
        <p:spPr bwMode="auto">
          <a:xfrm>
            <a:off x="6591300" y="3454400"/>
            <a:ext cx="211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600" i="1"/>
              <a:t>g</a:t>
            </a:r>
            <a:endParaRPr lang="de-DE" altLang="en-US" sz="1600"/>
          </a:p>
        </p:txBody>
      </p:sp>
      <p:sp>
        <p:nvSpPr>
          <p:cNvPr id="21" name="Rectangle 78"/>
          <p:cNvSpPr>
            <a:spLocks noChangeArrowheads="1"/>
          </p:cNvSpPr>
          <p:nvPr/>
        </p:nvSpPr>
        <p:spPr bwMode="auto">
          <a:xfrm>
            <a:off x="7378700" y="3378200"/>
            <a:ext cx="57150" cy="5667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22" name="Text Box 79"/>
          <p:cNvSpPr txBox="1">
            <a:spLocks noChangeArrowheads="1"/>
          </p:cNvSpPr>
          <p:nvPr/>
        </p:nvSpPr>
        <p:spPr bwMode="auto">
          <a:xfrm>
            <a:off x="7083425" y="3454400"/>
            <a:ext cx="211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600" i="1"/>
              <a:t>g</a:t>
            </a:r>
            <a:endParaRPr lang="de-DE" altLang="en-US" sz="1600"/>
          </a:p>
        </p:txBody>
      </p:sp>
      <p:sp>
        <p:nvSpPr>
          <p:cNvPr id="23" name="Text Box 80"/>
          <p:cNvSpPr txBox="1">
            <a:spLocks noChangeArrowheads="1"/>
          </p:cNvSpPr>
          <p:nvPr/>
        </p:nvSpPr>
        <p:spPr bwMode="auto">
          <a:xfrm>
            <a:off x="7575550" y="3454400"/>
            <a:ext cx="211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600" i="1"/>
              <a:t>g</a:t>
            </a:r>
            <a:endParaRPr lang="de-DE" altLang="en-US" sz="1600"/>
          </a:p>
        </p:txBody>
      </p:sp>
      <p:grpSp>
        <p:nvGrpSpPr>
          <p:cNvPr id="24" name="Group 96"/>
          <p:cNvGrpSpPr>
            <a:grpSpLocks/>
          </p:cNvGrpSpPr>
          <p:nvPr/>
        </p:nvGrpSpPr>
        <p:grpSpPr bwMode="auto">
          <a:xfrm>
            <a:off x="3987800" y="2116138"/>
            <a:ext cx="3892550" cy="1262062"/>
            <a:chOff x="2575" y="2493"/>
            <a:chExt cx="2452" cy="709"/>
          </a:xfrm>
        </p:grpSpPr>
        <p:sp>
          <p:nvSpPr>
            <p:cNvPr id="25" name="Freeform 82"/>
            <p:cNvSpPr>
              <a:spLocks/>
            </p:cNvSpPr>
            <p:nvPr/>
          </p:nvSpPr>
          <p:spPr bwMode="auto">
            <a:xfrm flipH="1">
              <a:off x="2575" y="2493"/>
              <a:ext cx="2452" cy="709"/>
            </a:xfrm>
            <a:custGeom>
              <a:avLst/>
              <a:gdLst>
                <a:gd name="T0" fmla="*/ 0 w 2544"/>
                <a:gd name="T1" fmla="*/ 2147483646 h 336"/>
                <a:gd name="T2" fmla="*/ 265 w 2544"/>
                <a:gd name="T3" fmla="*/ 2147483646 h 336"/>
                <a:gd name="T4" fmla="*/ 703 w 2544"/>
                <a:gd name="T5" fmla="*/ 0 h 336"/>
                <a:gd name="T6" fmla="*/ 0 60000 65536"/>
                <a:gd name="T7" fmla="*/ 0 60000 65536"/>
                <a:gd name="T8" fmla="*/ 0 60000 65536"/>
                <a:gd name="T9" fmla="*/ 0 w 2544"/>
                <a:gd name="T10" fmla="*/ 0 h 336"/>
                <a:gd name="T11" fmla="*/ 2544 w 2544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4" h="336">
                  <a:moveTo>
                    <a:pt x="0" y="336"/>
                  </a:moveTo>
                  <a:cubicBezTo>
                    <a:pt x="268" y="244"/>
                    <a:pt x="536" y="152"/>
                    <a:pt x="960" y="96"/>
                  </a:cubicBezTo>
                  <a:cubicBezTo>
                    <a:pt x="1384" y="40"/>
                    <a:pt x="1964" y="20"/>
                    <a:pt x="2544" y="0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6" name="Freeform 83"/>
            <p:cNvSpPr>
              <a:spLocks/>
            </p:cNvSpPr>
            <p:nvPr/>
          </p:nvSpPr>
          <p:spPr bwMode="auto">
            <a:xfrm flipH="1">
              <a:off x="2575" y="2572"/>
              <a:ext cx="2169" cy="630"/>
            </a:xfrm>
            <a:custGeom>
              <a:avLst/>
              <a:gdLst>
                <a:gd name="T0" fmla="*/ 0 w 2544"/>
                <a:gd name="T1" fmla="*/ 2147483646 h 336"/>
                <a:gd name="T2" fmla="*/ 3 w 2544"/>
                <a:gd name="T3" fmla="*/ 2147483646 h 336"/>
                <a:gd name="T4" fmla="*/ 10 w 2544"/>
                <a:gd name="T5" fmla="*/ 0 h 336"/>
                <a:gd name="T6" fmla="*/ 0 60000 65536"/>
                <a:gd name="T7" fmla="*/ 0 60000 65536"/>
                <a:gd name="T8" fmla="*/ 0 60000 65536"/>
                <a:gd name="T9" fmla="*/ 0 w 2544"/>
                <a:gd name="T10" fmla="*/ 0 h 336"/>
                <a:gd name="T11" fmla="*/ 2544 w 2544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4" h="336">
                  <a:moveTo>
                    <a:pt x="0" y="336"/>
                  </a:moveTo>
                  <a:cubicBezTo>
                    <a:pt x="268" y="244"/>
                    <a:pt x="536" y="152"/>
                    <a:pt x="960" y="96"/>
                  </a:cubicBezTo>
                  <a:cubicBezTo>
                    <a:pt x="1384" y="40"/>
                    <a:pt x="1964" y="20"/>
                    <a:pt x="2544" y="0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7" name="Freeform 84"/>
            <p:cNvSpPr>
              <a:spLocks/>
            </p:cNvSpPr>
            <p:nvPr/>
          </p:nvSpPr>
          <p:spPr bwMode="auto">
            <a:xfrm flipH="1">
              <a:off x="2575" y="2651"/>
              <a:ext cx="1839" cy="551"/>
            </a:xfrm>
            <a:custGeom>
              <a:avLst/>
              <a:gdLst>
                <a:gd name="T0" fmla="*/ 0 w 2544"/>
                <a:gd name="T1" fmla="*/ 2147483646 h 336"/>
                <a:gd name="T2" fmla="*/ 1 w 2544"/>
                <a:gd name="T3" fmla="*/ 2147483646 h 336"/>
                <a:gd name="T4" fmla="*/ 1 w 2544"/>
                <a:gd name="T5" fmla="*/ 0 h 336"/>
                <a:gd name="T6" fmla="*/ 0 60000 65536"/>
                <a:gd name="T7" fmla="*/ 0 60000 65536"/>
                <a:gd name="T8" fmla="*/ 0 60000 65536"/>
                <a:gd name="T9" fmla="*/ 0 w 2544"/>
                <a:gd name="T10" fmla="*/ 0 h 336"/>
                <a:gd name="T11" fmla="*/ 2544 w 2544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4" h="336">
                  <a:moveTo>
                    <a:pt x="0" y="336"/>
                  </a:moveTo>
                  <a:cubicBezTo>
                    <a:pt x="268" y="244"/>
                    <a:pt x="536" y="152"/>
                    <a:pt x="960" y="96"/>
                  </a:cubicBezTo>
                  <a:cubicBezTo>
                    <a:pt x="1384" y="40"/>
                    <a:pt x="1964" y="20"/>
                    <a:pt x="2544" y="0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8" name="Freeform 85"/>
            <p:cNvSpPr>
              <a:spLocks/>
            </p:cNvSpPr>
            <p:nvPr/>
          </p:nvSpPr>
          <p:spPr bwMode="auto">
            <a:xfrm flipH="1">
              <a:off x="2575" y="2729"/>
              <a:ext cx="1509" cy="473"/>
            </a:xfrm>
            <a:custGeom>
              <a:avLst/>
              <a:gdLst>
                <a:gd name="T0" fmla="*/ 0 w 2544"/>
                <a:gd name="T1" fmla="*/ 53069631 h 336"/>
                <a:gd name="T2" fmla="*/ 1 w 2544"/>
                <a:gd name="T3" fmla="*/ 15116477 h 336"/>
                <a:gd name="T4" fmla="*/ 1 w 2544"/>
                <a:gd name="T5" fmla="*/ 0 h 336"/>
                <a:gd name="T6" fmla="*/ 0 60000 65536"/>
                <a:gd name="T7" fmla="*/ 0 60000 65536"/>
                <a:gd name="T8" fmla="*/ 0 60000 65536"/>
                <a:gd name="T9" fmla="*/ 0 w 2544"/>
                <a:gd name="T10" fmla="*/ 0 h 336"/>
                <a:gd name="T11" fmla="*/ 2544 w 2544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4" h="336">
                  <a:moveTo>
                    <a:pt x="0" y="336"/>
                  </a:moveTo>
                  <a:cubicBezTo>
                    <a:pt x="268" y="244"/>
                    <a:pt x="536" y="152"/>
                    <a:pt x="960" y="96"/>
                  </a:cubicBezTo>
                  <a:cubicBezTo>
                    <a:pt x="1384" y="40"/>
                    <a:pt x="1964" y="20"/>
                    <a:pt x="2544" y="0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9" name="Freeform 86"/>
            <p:cNvSpPr>
              <a:spLocks/>
            </p:cNvSpPr>
            <p:nvPr/>
          </p:nvSpPr>
          <p:spPr bwMode="auto">
            <a:xfrm flipH="1">
              <a:off x="2575" y="2808"/>
              <a:ext cx="1211" cy="394"/>
            </a:xfrm>
            <a:custGeom>
              <a:avLst/>
              <a:gdLst>
                <a:gd name="T0" fmla="*/ 0 w 2544"/>
                <a:gd name="T1" fmla="*/ 88691 h 336"/>
                <a:gd name="T2" fmla="*/ 0 w 2544"/>
                <a:gd name="T3" fmla="*/ 25453 h 336"/>
                <a:gd name="T4" fmla="*/ 0 w 2544"/>
                <a:gd name="T5" fmla="*/ 0 h 336"/>
                <a:gd name="T6" fmla="*/ 0 60000 65536"/>
                <a:gd name="T7" fmla="*/ 0 60000 65536"/>
                <a:gd name="T8" fmla="*/ 0 60000 65536"/>
                <a:gd name="T9" fmla="*/ 0 w 2544"/>
                <a:gd name="T10" fmla="*/ 0 h 336"/>
                <a:gd name="T11" fmla="*/ 2544 w 2544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4" h="336">
                  <a:moveTo>
                    <a:pt x="0" y="336"/>
                  </a:moveTo>
                  <a:cubicBezTo>
                    <a:pt x="268" y="244"/>
                    <a:pt x="536" y="152"/>
                    <a:pt x="960" y="96"/>
                  </a:cubicBezTo>
                  <a:cubicBezTo>
                    <a:pt x="1384" y="40"/>
                    <a:pt x="1964" y="20"/>
                    <a:pt x="2544" y="0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0" name="Freeform 87"/>
            <p:cNvSpPr>
              <a:spLocks/>
            </p:cNvSpPr>
            <p:nvPr/>
          </p:nvSpPr>
          <p:spPr bwMode="auto">
            <a:xfrm flipH="1">
              <a:off x="2575" y="2887"/>
              <a:ext cx="905" cy="315"/>
            </a:xfrm>
            <a:custGeom>
              <a:avLst/>
              <a:gdLst>
                <a:gd name="T0" fmla="*/ 0 w 2544"/>
                <a:gd name="T1" fmla="*/ 36 h 336"/>
                <a:gd name="T2" fmla="*/ 0 w 2544"/>
                <a:gd name="T3" fmla="*/ 10 h 336"/>
                <a:gd name="T4" fmla="*/ 0 w 2544"/>
                <a:gd name="T5" fmla="*/ 0 h 336"/>
                <a:gd name="T6" fmla="*/ 0 60000 65536"/>
                <a:gd name="T7" fmla="*/ 0 60000 65536"/>
                <a:gd name="T8" fmla="*/ 0 60000 65536"/>
                <a:gd name="T9" fmla="*/ 0 w 2544"/>
                <a:gd name="T10" fmla="*/ 0 h 336"/>
                <a:gd name="T11" fmla="*/ 2544 w 2544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4" h="336">
                  <a:moveTo>
                    <a:pt x="0" y="336"/>
                  </a:moveTo>
                  <a:cubicBezTo>
                    <a:pt x="268" y="244"/>
                    <a:pt x="536" y="152"/>
                    <a:pt x="960" y="96"/>
                  </a:cubicBezTo>
                  <a:cubicBezTo>
                    <a:pt x="1384" y="40"/>
                    <a:pt x="1964" y="20"/>
                    <a:pt x="2544" y="0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" name="Freeform 88"/>
            <p:cNvSpPr>
              <a:spLocks/>
            </p:cNvSpPr>
            <p:nvPr/>
          </p:nvSpPr>
          <p:spPr bwMode="auto">
            <a:xfrm flipH="1">
              <a:off x="2575" y="2966"/>
              <a:ext cx="598" cy="236"/>
            </a:xfrm>
            <a:custGeom>
              <a:avLst/>
              <a:gdLst>
                <a:gd name="T0" fmla="*/ 0 w 2544"/>
                <a:gd name="T1" fmla="*/ 1 h 336"/>
                <a:gd name="T2" fmla="*/ 0 w 2544"/>
                <a:gd name="T3" fmla="*/ 1 h 336"/>
                <a:gd name="T4" fmla="*/ 0 w 2544"/>
                <a:gd name="T5" fmla="*/ 0 h 336"/>
                <a:gd name="T6" fmla="*/ 0 60000 65536"/>
                <a:gd name="T7" fmla="*/ 0 60000 65536"/>
                <a:gd name="T8" fmla="*/ 0 60000 65536"/>
                <a:gd name="T9" fmla="*/ 0 w 2544"/>
                <a:gd name="T10" fmla="*/ 0 h 336"/>
                <a:gd name="T11" fmla="*/ 2544 w 2544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4" h="336">
                  <a:moveTo>
                    <a:pt x="0" y="336"/>
                  </a:moveTo>
                  <a:cubicBezTo>
                    <a:pt x="268" y="244"/>
                    <a:pt x="536" y="152"/>
                    <a:pt x="960" y="96"/>
                  </a:cubicBezTo>
                  <a:cubicBezTo>
                    <a:pt x="1384" y="40"/>
                    <a:pt x="1964" y="20"/>
                    <a:pt x="2544" y="0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2" name="Freeform 89"/>
            <p:cNvSpPr>
              <a:spLocks/>
            </p:cNvSpPr>
            <p:nvPr/>
          </p:nvSpPr>
          <p:spPr bwMode="auto">
            <a:xfrm flipH="1">
              <a:off x="2575" y="3051"/>
              <a:ext cx="291" cy="151"/>
            </a:xfrm>
            <a:custGeom>
              <a:avLst/>
              <a:gdLst>
                <a:gd name="T0" fmla="*/ 0 w 2544"/>
                <a:gd name="T1" fmla="*/ 0 h 336"/>
                <a:gd name="T2" fmla="*/ 0 w 2544"/>
                <a:gd name="T3" fmla="*/ 0 h 336"/>
                <a:gd name="T4" fmla="*/ 0 w 2544"/>
                <a:gd name="T5" fmla="*/ 0 h 336"/>
                <a:gd name="T6" fmla="*/ 0 60000 65536"/>
                <a:gd name="T7" fmla="*/ 0 60000 65536"/>
                <a:gd name="T8" fmla="*/ 0 60000 65536"/>
                <a:gd name="T9" fmla="*/ 0 w 2544"/>
                <a:gd name="T10" fmla="*/ 0 h 336"/>
                <a:gd name="T11" fmla="*/ 2544 w 2544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4" h="336">
                  <a:moveTo>
                    <a:pt x="0" y="336"/>
                  </a:moveTo>
                  <a:cubicBezTo>
                    <a:pt x="268" y="244"/>
                    <a:pt x="536" y="152"/>
                    <a:pt x="960" y="96"/>
                  </a:cubicBezTo>
                  <a:cubicBezTo>
                    <a:pt x="1384" y="40"/>
                    <a:pt x="1964" y="20"/>
                    <a:pt x="2544" y="0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33" name="Group 95"/>
          <p:cNvGrpSpPr>
            <a:grpSpLocks/>
          </p:cNvGrpSpPr>
          <p:nvPr/>
        </p:nvGrpSpPr>
        <p:grpSpPr bwMode="auto">
          <a:xfrm>
            <a:off x="3402013" y="3835400"/>
            <a:ext cx="5133975" cy="488950"/>
            <a:chOff x="2206" y="3490"/>
            <a:chExt cx="3234" cy="308"/>
          </a:xfrm>
        </p:grpSpPr>
        <p:sp>
          <p:nvSpPr>
            <p:cNvPr id="34" name="Line 49"/>
            <p:cNvSpPr>
              <a:spLocks noChangeShapeType="1"/>
            </p:cNvSpPr>
            <p:nvPr/>
          </p:nvSpPr>
          <p:spPr bwMode="auto">
            <a:xfrm>
              <a:off x="2575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" name="Line 50"/>
            <p:cNvSpPr>
              <a:spLocks noChangeShapeType="1"/>
            </p:cNvSpPr>
            <p:nvPr/>
          </p:nvSpPr>
          <p:spPr bwMode="auto">
            <a:xfrm>
              <a:off x="2886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6" name="Line 51"/>
            <p:cNvSpPr>
              <a:spLocks noChangeShapeType="1"/>
            </p:cNvSpPr>
            <p:nvPr/>
          </p:nvSpPr>
          <p:spPr bwMode="auto">
            <a:xfrm>
              <a:off x="3196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7" name="Line 52"/>
            <p:cNvSpPr>
              <a:spLocks noChangeShapeType="1"/>
            </p:cNvSpPr>
            <p:nvPr/>
          </p:nvSpPr>
          <p:spPr bwMode="auto">
            <a:xfrm>
              <a:off x="3506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8" name="Line 53"/>
            <p:cNvSpPr>
              <a:spLocks noChangeShapeType="1"/>
            </p:cNvSpPr>
            <p:nvPr/>
          </p:nvSpPr>
          <p:spPr bwMode="auto">
            <a:xfrm>
              <a:off x="3816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9" name="Line 54"/>
            <p:cNvSpPr>
              <a:spLocks noChangeShapeType="1"/>
            </p:cNvSpPr>
            <p:nvPr/>
          </p:nvSpPr>
          <p:spPr bwMode="auto">
            <a:xfrm>
              <a:off x="4126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0" name="Line 55"/>
            <p:cNvSpPr>
              <a:spLocks noChangeShapeType="1"/>
            </p:cNvSpPr>
            <p:nvPr/>
          </p:nvSpPr>
          <p:spPr bwMode="auto">
            <a:xfrm>
              <a:off x="4436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" name="Line 56"/>
            <p:cNvSpPr>
              <a:spLocks noChangeShapeType="1"/>
            </p:cNvSpPr>
            <p:nvPr/>
          </p:nvSpPr>
          <p:spPr bwMode="auto">
            <a:xfrm>
              <a:off x="4747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2" name="Line 57"/>
            <p:cNvSpPr>
              <a:spLocks noChangeShapeType="1"/>
            </p:cNvSpPr>
            <p:nvPr/>
          </p:nvSpPr>
          <p:spPr bwMode="auto">
            <a:xfrm>
              <a:off x="5057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3" name="Text Box 58"/>
            <p:cNvSpPr txBox="1">
              <a:spLocks noChangeArrowheads="1"/>
            </p:cNvSpPr>
            <p:nvPr/>
          </p:nvSpPr>
          <p:spPr bwMode="auto">
            <a:xfrm>
              <a:off x="2310" y="3586"/>
              <a:ext cx="17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6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44" name="Text Box 59"/>
            <p:cNvSpPr txBox="1">
              <a:spLocks noChangeArrowheads="1"/>
            </p:cNvSpPr>
            <p:nvPr/>
          </p:nvSpPr>
          <p:spPr bwMode="auto">
            <a:xfrm>
              <a:off x="2620" y="3586"/>
              <a:ext cx="17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6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45" name="Text Box 60"/>
            <p:cNvSpPr txBox="1">
              <a:spLocks noChangeArrowheads="1"/>
            </p:cNvSpPr>
            <p:nvPr/>
          </p:nvSpPr>
          <p:spPr bwMode="auto">
            <a:xfrm>
              <a:off x="2974" y="3586"/>
              <a:ext cx="17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6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46" name="Text Box 61"/>
            <p:cNvSpPr txBox="1">
              <a:spLocks noChangeArrowheads="1"/>
            </p:cNvSpPr>
            <p:nvPr/>
          </p:nvSpPr>
          <p:spPr bwMode="auto">
            <a:xfrm>
              <a:off x="3284" y="3586"/>
              <a:ext cx="17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600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47" name="Text Box 62"/>
            <p:cNvSpPr txBox="1">
              <a:spLocks noChangeArrowheads="1"/>
            </p:cNvSpPr>
            <p:nvPr/>
          </p:nvSpPr>
          <p:spPr bwMode="auto">
            <a:xfrm>
              <a:off x="4835" y="3586"/>
              <a:ext cx="25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600" i="1">
                  <a:latin typeface="Arial" panose="020B0604020202020204" pitchFamily="34" charset="0"/>
                </a:rPr>
                <a:t>T</a:t>
              </a:r>
            </a:p>
          </p:txBody>
        </p:sp>
        <p:sp>
          <p:nvSpPr>
            <p:cNvPr id="48" name="Line 90"/>
            <p:cNvSpPr>
              <a:spLocks noChangeShapeType="1"/>
            </p:cNvSpPr>
            <p:nvPr/>
          </p:nvSpPr>
          <p:spPr bwMode="auto">
            <a:xfrm>
              <a:off x="2206" y="3561"/>
              <a:ext cx="323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49" name="Text Box 98"/>
          <p:cNvSpPr txBox="1">
            <a:spLocks noChangeArrowheads="1"/>
          </p:cNvSpPr>
          <p:nvPr/>
        </p:nvSpPr>
        <p:spPr bwMode="auto">
          <a:xfrm>
            <a:off x="696913" y="1947863"/>
            <a:ext cx="4064000" cy="201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800" i="1">
                <a:latin typeface="Arial" panose="020B0604020202020204" pitchFamily="34" charset="0"/>
              </a:rPr>
              <a:t>K</a:t>
            </a:r>
            <a:r>
              <a:rPr lang="de-DE" altLang="en-US" sz="1800" baseline="-25000">
                <a:latin typeface="Arial" panose="020B0604020202020204" pitchFamily="34" charset="0"/>
              </a:rPr>
              <a:t>0</a:t>
            </a:r>
            <a:r>
              <a:rPr lang="de-DE" altLang="en-US" sz="1800">
                <a:latin typeface="Arial" panose="020B0604020202020204" pitchFamily="34" charset="0"/>
              </a:rPr>
              <a:t> = Barwert des Kapitals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>
                <a:latin typeface="Arial" panose="020B0604020202020204" pitchFamily="34" charset="0"/>
              </a:rPr>
              <a:t>        am Ende der 0. Periode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 i="1">
                <a:latin typeface="Arial" panose="020B0604020202020204" pitchFamily="34" charset="0"/>
              </a:rPr>
              <a:t>g</a:t>
            </a:r>
            <a:r>
              <a:rPr lang="de-DE" altLang="en-US" sz="1800">
                <a:latin typeface="Arial" panose="020B0604020202020204" pitchFamily="34" charset="0"/>
              </a:rPr>
              <a:t>  =  Zahlung am Ende 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>
                <a:latin typeface="Arial" panose="020B0604020202020204" pitchFamily="34" charset="0"/>
              </a:rPr>
              <a:t>        jeder Periode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 i="1">
                <a:latin typeface="Arial" panose="020B0604020202020204" pitchFamily="34" charset="0"/>
              </a:rPr>
              <a:t>i</a:t>
            </a:r>
            <a:r>
              <a:rPr lang="de-DE" altLang="en-US" sz="1800">
                <a:latin typeface="Arial" panose="020B0604020202020204" pitchFamily="34" charset="0"/>
              </a:rPr>
              <a:t>   =   Kalkulationszins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 i="1">
                <a:latin typeface="Arial" panose="020B0604020202020204" pitchFamily="34" charset="0"/>
              </a:rPr>
              <a:t>q  </a:t>
            </a:r>
            <a:r>
              <a:rPr lang="de-DE" altLang="en-US" sz="1800">
                <a:latin typeface="Arial" panose="020B0604020202020204" pitchFamily="34" charset="0"/>
              </a:rPr>
              <a:t>=  (1+</a:t>
            </a:r>
            <a:r>
              <a:rPr lang="de-DE" altLang="en-US" sz="1800" i="1">
                <a:latin typeface="Arial" panose="020B0604020202020204" pitchFamily="34" charset="0"/>
              </a:rPr>
              <a:t>i</a:t>
            </a:r>
            <a:r>
              <a:rPr lang="de-DE" altLang="en-US" sz="1800">
                <a:latin typeface="Arial" panose="020B0604020202020204" pitchFamily="34" charset="0"/>
              </a:rPr>
              <a:t>) Zinsfaktor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 i="1">
                <a:latin typeface="Arial" panose="020B0604020202020204" pitchFamily="34" charset="0"/>
              </a:rPr>
              <a:t>T</a:t>
            </a:r>
            <a:r>
              <a:rPr lang="de-DE" altLang="en-US" sz="1800">
                <a:latin typeface="Arial" panose="020B0604020202020204" pitchFamily="34" charset="0"/>
              </a:rPr>
              <a:t>  =  Endzeitpunkt</a:t>
            </a:r>
          </a:p>
        </p:txBody>
      </p:sp>
      <p:graphicFrame>
        <p:nvGraphicFramePr>
          <p:cNvPr id="50" name="Object 99"/>
          <p:cNvGraphicFramePr>
            <a:graphicFrameLocks noChangeAspect="1"/>
          </p:cNvGraphicFramePr>
          <p:nvPr/>
        </p:nvGraphicFramePr>
        <p:xfrm>
          <a:off x="3756025" y="4614863"/>
          <a:ext cx="4632325" cy="73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Formel" r:id="rId3" imgW="0" imgH="0" progId="Equation.DSMT4">
                  <p:embed/>
                </p:oleObj>
              </mc:Choice>
              <mc:Fallback>
                <p:oleObj name="Formel" r:id="rId3" imgW="0" imgH="0" progId="Equation.DSMT4">
                  <p:embed/>
                  <p:pic>
                    <p:nvPicPr>
                      <p:cNvPr id="16407" name="Object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6025" y="4614863"/>
                        <a:ext cx="4632325" cy="735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085503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Dynamisches Verfahren: </a:t>
            </a:r>
            <a:r>
              <a:rPr lang="de-DE" altLang="en-US" sz="2400" dirty="0" smtClean="0"/>
              <a:t>Kapitalwert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15975" y="1750147"/>
            <a:ext cx="7870825" cy="22780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Der </a:t>
            </a:r>
            <a:r>
              <a:rPr lang="de-DE" altLang="en-US" sz="1800" b="1" kern="0" dirty="0" smtClean="0">
                <a:solidFill>
                  <a:srgbClr val="C00000"/>
                </a:solidFill>
                <a:latin typeface="Arial" panose="020B0604020202020204" pitchFamily="34" charset="0"/>
              </a:rPr>
              <a:t>Kapitalwert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 (auch </a:t>
            </a:r>
            <a:r>
              <a:rPr lang="de-DE" altLang="en-US" sz="1800" b="1" kern="0" dirty="0">
                <a:solidFill>
                  <a:srgbClr val="C00000"/>
                </a:solidFill>
                <a:latin typeface="Arial" panose="020B0604020202020204" pitchFamily="34" charset="0"/>
              </a:rPr>
              <a:t>Nettobarwert</a:t>
            </a:r>
            <a:r>
              <a:rPr lang="de-DE" altLang="en-US" sz="1800" kern="0" dirty="0">
                <a:latin typeface="Arial" panose="020B0604020202020204" pitchFamily="34" charset="0"/>
              </a:rPr>
              <a:t> oder </a:t>
            </a:r>
            <a:r>
              <a:rPr lang="de-DE" altLang="en-US" sz="1800" b="1" kern="0" dirty="0" smtClean="0">
                <a:solidFill>
                  <a:srgbClr val="C00000"/>
                </a:solidFill>
                <a:latin typeface="Arial" panose="020B0604020202020204" pitchFamily="34" charset="0"/>
              </a:rPr>
              <a:t>„Net </a:t>
            </a:r>
            <a:r>
              <a:rPr lang="de-DE" altLang="en-US" sz="1800" b="1" kern="0" dirty="0" err="1">
                <a:solidFill>
                  <a:srgbClr val="C00000"/>
                </a:solidFill>
                <a:latin typeface="Arial" panose="020B0604020202020204" pitchFamily="34" charset="0"/>
              </a:rPr>
              <a:t>Present</a:t>
            </a:r>
            <a:r>
              <a:rPr lang="de-DE" altLang="en-US" sz="1800" b="1" kern="0" dirty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de-DE" altLang="en-US" sz="1800" b="1" kern="0" dirty="0" smtClean="0">
                <a:solidFill>
                  <a:srgbClr val="C00000"/>
                </a:solidFill>
                <a:latin typeface="Arial" panose="020B0604020202020204" pitchFamily="34" charset="0"/>
              </a:rPr>
              <a:t>Value“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) eines Projekts bildet sich aus der Summe der diskontierten Cashflows aller betroffenen Periode ebenso die Anfangsinvestition:</a:t>
            </a:r>
            <a:endParaRPr lang="de-DE" altLang="en-US" sz="1800" kern="0" dirty="0">
              <a:latin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531474" y="2949460"/>
                <a:ext cx="4595745" cy="9580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altLang="en-US" sz="2000" b="0" i="1" kern="0" smtClean="0">
                          <a:latin typeface="Cambria Math" panose="02040503050406030204" pitchFamily="18" charset="0"/>
                        </a:rPr>
                        <m:t>𝑁𝑃𝑉</m:t>
                      </m:r>
                      <m:r>
                        <a:rPr lang="de-DE" altLang="en-US" sz="2000" b="0" i="1" kern="0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de-DE" altLang="en-US" sz="2000" b="0" i="1" kern="0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de-DE" altLang="en-US" sz="2000" b="0" i="1" kern="0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de-DE" altLang="en-US" sz="2000" b="0" i="1" kern="0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de-DE" altLang="en-US" sz="2000" b="0" i="1" kern="0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  <m:e>
                          <m:f>
                            <m:fPr>
                              <m:ctrlPr>
                                <a:rPr lang="de-DE" altLang="en-US" sz="2000" i="1" ker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de-DE" altLang="en-US" sz="2000" i="1" kern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altLang="en-US" sz="2000" b="0" i="1" kern="0" smtClean="0">
                                      <a:latin typeface="Cambria Math" panose="02040503050406030204" pitchFamily="18" charset="0"/>
                                    </a:rPr>
                                    <m:t>𝐶𝐹</m:t>
                                  </m:r>
                                </m:e>
                                <m:sub>
                                  <m:r>
                                    <a:rPr lang="de-DE" altLang="en-US" sz="2000" b="0" i="1" kern="0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num>
                            <m:den>
                              <m:sSup>
                                <m:sSupPr>
                                  <m:ctrlPr>
                                    <a:rPr lang="de-DE" altLang="en-US" sz="2000" i="1" ker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DE" altLang="en-US" sz="2000" i="1" kern="0">
                                      <a:latin typeface="Cambria Math" panose="02040503050406030204" pitchFamily="18" charset="0"/>
                                    </a:rPr>
                                    <m:t>(1+</m:t>
                                  </m:r>
                                  <m:r>
                                    <a:rPr lang="de-DE" altLang="en-US" sz="2000" i="1" ker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de-DE" altLang="en-US" sz="2000" i="1" ker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de-DE" altLang="en-US" sz="2000" i="1" ker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de-DE" altLang="en-US" sz="2000" b="0" i="1" kern="0" smtClean="0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de-DE" altLang="en-US" sz="2000" b="0" i="1" kern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altLang="en-US" sz="2000" b="0" i="1" kern="0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de-DE" altLang="en-US" sz="2000" b="0" i="1" kern="0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de-DE" altLang="en-US" sz="2000" b="0" i="1" kern="0" smtClean="0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ctrlPr>
                            <a:rPr lang="de-DE" altLang="en-US" sz="2000" i="1" ker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de-DE" altLang="en-US" sz="2000" i="1" ker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de-DE" altLang="en-US" sz="2000" i="1" ker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de-DE" altLang="en-US" sz="2000" b="0" i="1" kern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de-DE" altLang="en-US" sz="2000" i="1" ker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  <m:e>
                          <m:f>
                            <m:fPr>
                              <m:ctrlPr>
                                <a:rPr lang="de-DE" altLang="en-US" sz="2000" i="1" ker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de-DE" altLang="en-US" sz="2000" i="1" ker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altLang="en-US" sz="2000" i="1" kern="0">
                                      <a:latin typeface="Cambria Math" panose="02040503050406030204" pitchFamily="18" charset="0"/>
                                    </a:rPr>
                                    <m:t>𝐶𝐹</m:t>
                                  </m:r>
                                </m:e>
                                <m:sub>
                                  <m:r>
                                    <a:rPr lang="de-DE" altLang="en-US" sz="2000" i="1" ker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num>
                            <m:den>
                              <m:sSup>
                                <m:sSupPr>
                                  <m:ctrlPr>
                                    <a:rPr lang="de-DE" altLang="en-US" sz="2000" i="1" ker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DE" altLang="en-US" sz="2000" i="1" kern="0">
                                      <a:latin typeface="Cambria Math" panose="02040503050406030204" pitchFamily="18" charset="0"/>
                                    </a:rPr>
                                    <m:t>(1+</m:t>
                                  </m:r>
                                  <m:r>
                                    <a:rPr lang="de-DE" altLang="en-US" sz="2000" i="1" ker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de-DE" altLang="en-US" sz="2000" i="1" ker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de-DE" altLang="en-US" sz="2000" i="1" ker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de-DE" sz="2000" dirty="0"/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474" y="2949460"/>
                <a:ext cx="4595745" cy="95808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543351" y="2898626"/>
            <a:ext cx="3419872" cy="22780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400" i="1" kern="0" dirty="0" smtClean="0">
                <a:latin typeface="Arial" panose="020B0604020202020204" pitchFamily="34" charset="0"/>
              </a:rPr>
              <a:t>NPV</a:t>
            </a:r>
            <a:r>
              <a:rPr lang="de-DE" altLang="en-US" sz="1400" kern="0" dirty="0" smtClean="0">
                <a:latin typeface="Arial" panose="020B0604020202020204" pitchFamily="34" charset="0"/>
              </a:rPr>
              <a:t> = Kapitalwert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400" i="1" dirty="0" err="1">
                <a:latin typeface="Arial" panose="020B0604020202020204" pitchFamily="34" charset="0"/>
              </a:rPr>
              <a:t>CF</a:t>
            </a:r>
            <a:r>
              <a:rPr lang="de-DE" altLang="en-US" sz="1400" i="1" baseline="-25000" dirty="0" err="1">
                <a:latin typeface="Arial" panose="020B0604020202020204" pitchFamily="34" charset="0"/>
              </a:rPr>
              <a:t>t</a:t>
            </a:r>
            <a:r>
              <a:rPr lang="de-DE" altLang="en-US" sz="1400" kern="0" dirty="0" smtClean="0">
                <a:latin typeface="Arial" panose="020B0604020202020204" pitchFamily="34" charset="0"/>
              </a:rPr>
              <a:t>   = </a:t>
            </a:r>
            <a:r>
              <a:rPr lang="de-DE" altLang="en-US" sz="1400" kern="0" dirty="0">
                <a:latin typeface="Arial" panose="020B0604020202020204" pitchFamily="34" charset="0"/>
              </a:rPr>
              <a:t>Erwarteter Cash-Flow in Periode </a:t>
            </a:r>
            <a:r>
              <a:rPr lang="de-DE" altLang="en-US" sz="1400" i="1" kern="0" dirty="0">
                <a:latin typeface="Arial" panose="020B0604020202020204" pitchFamily="34" charset="0"/>
              </a:rPr>
              <a:t>t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400" i="1" kern="0" dirty="0">
                <a:latin typeface="Arial" panose="020B0604020202020204" pitchFamily="34" charset="0"/>
              </a:rPr>
              <a:t>i </a:t>
            </a:r>
            <a:r>
              <a:rPr lang="de-DE" altLang="en-US" sz="1400" kern="0" dirty="0">
                <a:latin typeface="Arial" panose="020B0604020202020204" pitchFamily="34" charset="0"/>
              </a:rPr>
              <a:t>       </a:t>
            </a:r>
            <a:r>
              <a:rPr lang="de-DE" altLang="en-US" sz="1400" kern="0" dirty="0" smtClean="0">
                <a:latin typeface="Arial" panose="020B0604020202020204" pitchFamily="34" charset="0"/>
              </a:rPr>
              <a:t>= Kalkulationszins</a:t>
            </a:r>
            <a:r>
              <a:rPr lang="de-DE" altLang="en-US" sz="1400" kern="0" dirty="0">
                <a:latin typeface="Arial" panose="020B0604020202020204" pitchFamily="34" charset="0"/>
              </a:rPr>
              <a:t/>
            </a:r>
            <a:br>
              <a:rPr lang="de-DE" altLang="en-US" sz="1400" kern="0" dirty="0">
                <a:latin typeface="Arial" panose="020B0604020202020204" pitchFamily="34" charset="0"/>
              </a:rPr>
            </a:br>
            <a:r>
              <a:rPr lang="de-DE" altLang="en-US" sz="1400" i="1" kern="0" dirty="0">
                <a:latin typeface="Arial" panose="020B0604020202020204" pitchFamily="34" charset="0"/>
              </a:rPr>
              <a:t>T</a:t>
            </a:r>
            <a:r>
              <a:rPr lang="de-DE" altLang="en-US" sz="1400" kern="0" dirty="0">
                <a:latin typeface="Arial" panose="020B0604020202020204" pitchFamily="34" charset="0"/>
              </a:rPr>
              <a:t>       </a:t>
            </a:r>
            <a:r>
              <a:rPr lang="de-DE" altLang="en-US" sz="1400" kern="0" dirty="0" smtClean="0">
                <a:latin typeface="Arial" panose="020B0604020202020204" pitchFamily="34" charset="0"/>
              </a:rPr>
              <a:t>= Kalkulatorische </a:t>
            </a:r>
            <a:r>
              <a:rPr lang="de-DE" altLang="en-US" sz="1400" kern="0" dirty="0">
                <a:latin typeface="Arial" panose="020B0604020202020204" pitchFamily="34" charset="0"/>
              </a:rPr>
              <a:t>Projektlaufzeit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815975" y="4647809"/>
            <a:ext cx="7870825" cy="172819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Ist der Kapitalwert positiv, so ist bei gegebenem Zinssatz </a:t>
            </a:r>
            <a:r>
              <a:rPr lang="de-DE" altLang="en-US" sz="1800" i="1" kern="0" dirty="0" smtClean="0">
                <a:latin typeface="Arial" panose="020B0604020202020204" pitchFamily="34" charset="0"/>
              </a:rPr>
              <a:t>i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 der Barwert der Einnahmen größer als der Barwert der Ausgaben.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b="1" kern="0" dirty="0">
                <a:solidFill>
                  <a:srgbClr val="C00000"/>
                </a:solidFill>
                <a:latin typeface="Arial" panose="020B0604020202020204" pitchFamily="34" charset="0"/>
              </a:rPr>
              <a:t>Schlussfolgerung</a:t>
            </a:r>
            <a:r>
              <a:rPr lang="de-DE" altLang="en-US" sz="1800" kern="0" dirty="0">
                <a:latin typeface="Arial" panose="020B0604020202020204" pitchFamily="34" charset="0"/>
              </a:rPr>
              <a:t>: Wenn </a:t>
            </a:r>
            <a:r>
              <a:rPr lang="de-DE" altLang="en-US" sz="1800" i="1" kern="0" dirty="0">
                <a:latin typeface="Arial" panose="020B0604020202020204" pitchFamily="34" charset="0"/>
              </a:rPr>
              <a:t>NPV</a:t>
            </a:r>
            <a:r>
              <a:rPr lang="de-DE" altLang="en-US" sz="1800" kern="0" dirty="0">
                <a:latin typeface="Arial" panose="020B0604020202020204" pitchFamily="34" charset="0"/>
              </a:rPr>
              <a:t> &gt; 0, lohnt sich die Investition.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>
                <a:latin typeface="Arial" panose="020B0604020202020204" pitchFamily="34" charset="0"/>
              </a:rPr>
              <a:t>Wenn </a:t>
            </a:r>
            <a:r>
              <a:rPr lang="de-DE" altLang="en-US" sz="1800" i="1" kern="0" dirty="0">
                <a:latin typeface="Arial" panose="020B0604020202020204" pitchFamily="34" charset="0"/>
              </a:rPr>
              <a:t>NPV</a:t>
            </a:r>
            <a:r>
              <a:rPr lang="de-DE" altLang="en-US" sz="1800" kern="0" dirty="0">
                <a:latin typeface="Arial" panose="020B0604020202020204" pitchFamily="34" charset="0"/>
              </a:rPr>
              <a:t> &lt; 0, lieber mit einer Rendite von </a:t>
            </a:r>
            <a:r>
              <a:rPr lang="de-DE" altLang="en-US" sz="1800" i="1" kern="0" dirty="0">
                <a:latin typeface="Arial" panose="020B0604020202020204" pitchFamily="34" charset="0"/>
              </a:rPr>
              <a:t>i</a:t>
            </a:r>
            <a:r>
              <a:rPr lang="de-DE" altLang="en-US" sz="1800" kern="0" dirty="0">
                <a:latin typeface="Arial" panose="020B0604020202020204" pitchFamily="34" charset="0"/>
              </a:rPr>
              <a:t> woanders investieren.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>
                <a:latin typeface="Arial" panose="020B0604020202020204" pitchFamily="34" charset="0"/>
              </a:rPr>
              <a:t>Für Vergleiche zwischen Investitionen, ein höherer NPV ist vorteilhafter.</a:t>
            </a:r>
            <a:endParaRPr lang="de-DE" altLang="en-US" sz="1800" kern="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9958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Beispiel: Photovoltaikanlage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15975" y="1750147"/>
            <a:ext cx="7870825" cy="59873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>
                <a:latin typeface="Arial" panose="020B0604020202020204" pitchFamily="34" charset="0"/>
              </a:rPr>
              <a:t>Ein Unternehmen überlegt sich, ob es in eine Photovoltaik-Anlage auf dem Dach investiert. 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Die Kennzahlen</a:t>
            </a:r>
            <a:r>
              <a:rPr lang="de-DE" altLang="en-US" sz="1800" kern="0" dirty="0">
                <a:latin typeface="Arial" panose="020B0604020202020204" pitchFamily="34" charset="0"/>
              </a:rPr>
              <a:t>:</a:t>
            </a:r>
            <a:endParaRPr lang="de-DE" altLang="en-US" sz="1800" kern="0" dirty="0">
              <a:latin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2757589"/>
            <a:ext cx="4173829" cy="2478211"/>
          </a:xfrm>
          <a:prstGeom prst="rect">
            <a:avLst/>
          </a:prstGeom>
        </p:spPr>
      </p:pic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730988" y="5402263"/>
            <a:ext cx="7870825" cy="59873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>
                <a:latin typeface="Arial" panose="020B0604020202020204" pitchFamily="34" charset="0"/>
              </a:rPr>
              <a:t>Das Unternehmen kann sein Geld 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mit ähnlichem Risiko mit </a:t>
            </a:r>
            <a:r>
              <a:rPr lang="de-DE" altLang="en-US" sz="1800" kern="0" dirty="0">
                <a:latin typeface="Arial" panose="020B0604020202020204" pitchFamily="34" charset="0"/>
              </a:rPr>
              <a:t>einer Rendite von 5% woanders anlegen.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b="1" kern="0" dirty="0">
                <a:solidFill>
                  <a:srgbClr val="C00000"/>
                </a:solidFill>
                <a:latin typeface="Arial" panose="020B0604020202020204" pitchFamily="34" charset="0"/>
              </a:rPr>
              <a:t>Lohnt es sich in die Photovoltaik-Anlage zu investieren?</a:t>
            </a:r>
            <a:endParaRPr lang="de-DE" altLang="en-US" sz="1800" b="1" kern="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1108120"/>
              </p:ext>
            </p:extLst>
          </p:nvPr>
        </p:nvGraphicFramePr>
        <p:xfrm>
          <a:off x="899592" y="2537624"/>
          <a:ext cx="3192939" cy="280541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946096">
                  <a:extLst>
                    <a:ext uri="{9D8B030D-6E8A-4147-A177-3AD203B41FA5}">
                      <a16:colId xmlns:a16="http://schemas.microsoft.com/office/drawing/2014/main" val="2623267412"/>
                    </a:ext>
                  </a:extLst>
                </a:gridCol>
                <a:gridCol w="1246843">
                  <a:extLst>
                    <a:ext uri="{9D8B030D-6E8A-4147-A177-3AD203B41FA5}">
                      <a16:colId xmlns:a16="http://schemas.microsoft.com/office/drawing/2014/main" val="2810863804"/>
                    </a:ext>
                  </a:extLst>
                </a:gridCol>
              </a:tblGrid>
              <a:tr h="338584"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Größe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kW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7715051"/>
                  </a:ext>
                </a:extLst>
              </a:tr>
              <a:tr h="487281"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Spezifische</a:t>
                      </a:r>
                      <a:r>
                        <a:rPr lang="de-DE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Investitionskosten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800</a:t>
                      </a:r>
                      <a:r>
                        <a:rPr lang="de-DE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€/kW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3802103"/>
                  </a:ext>
                </a:extLst>
              </a:tr>
              <a:tr h="4871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Betriebskosten</a:t>
                      </a:r>
                      <a:endParaRPr lang="de-DE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r>
                        <a:rPr lang="de-DE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€/kW/a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9236041"/>
                  </a:ext>
                </a:extLst>
              </a:tr>
              <a:tr h="4871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Einspeisetarif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</a:t>
                      </a:r>
                      <a:r>
                        <a:rPr lang="de-DE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€/kWh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0457989"/>
                  </a:ext>
                </a:extLst>
              </a:tr>
              <a:tr h="4871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Volllaststunden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1000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6046936"/>
                  </a:ext>
                </a:extLst>
              </a:tr>
              <a:tr h="4871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Dauer der Vergütung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Jahre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5956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14528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Beispiel: Photovoltaikanlage</a:t>
            </a:r>
            <a:endParaRPr lang="de-DE" altLang="en-US" sz="2400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15975" y="1750147"/>
            <a:ext cx="7870825" cy="59873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Alle Cash-Flows (Kosten und Erlöse) in €:</a:t>
            </a:r>
            <a:endParaRPr lang="de-DE" altLang="en-US" sz="1800" kern="0" dirty="0">
              <a:latin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76036478"/>
                  </p:ext>
                </p:extLst>
              </p:nvPr>
            </p:nvGraphicFramePr>
            <p:xfrm>
              <a:off x="899592" y="2204864"/>
              <a:ext cx="7296471" cy="2447036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232248">
                      <a:extLst>
                        <a:ext uri="{9D8B030D-6E8A-4147-A177-3AD203B41FA5}">
                          <a16:colId xmlns:a16="http://schemas.microsoft.com/office/drawing/2014/main" val="2383591198"/>
                        </a:ext>
                      </a:extLst>
                    </a:gridCol>
                    <a:gridCol w="936104">
                      <a:extLst>
                        <a:ext uri="{9D8B030D-6E8A-4147-A177-3AD203B41FA5}">
                          <a16:colId xmlns:a16="http://schemas.microsoft.com/office/drawing/2014/main" val="1173683904"/>
                        </a:ext>
                      </a:extLst>
                    </a:gridCol>
                    <a:gridCol w="864096">
                      <a:extLst>
                        <a:ext uri="{9D8B030D-6E8A-4147-A177-3AD203B41FA5}">
                          <a16:colId xmlns:a16="http://schemas.microsoft.com/office/drawing/2014/main" val="1641933226"/>
                        </a:ext>
                      </a:extLst>
                    </a:gridCol>
                    <a:gridCol w="864096">
                      <a:extLst>
                        <a:ext uri="{9D8B030D-6E8A-4147-A177-3AD203B41FA5}">
                          <a16:colId xmlns:a16="http://schemas.microsoft.com/office/drawing/2014/main" val="4064495470"/>
                        </a:ext>
                      </a:extLst>
                    </a:gridCol>
                    <a:gridCol w="936104">
                      <a:extLst>
                        <a:ext uri="{9D8B030D-6E8A-4147-A177-3AD203B41FA5}">
                          <a16:colId xmlns:a16="http://schemas.microsoft.com/office/drawing/2014/main" val="2424205724"/>
                        </a:ext>
                      </a:extLst>
                    </a:gridCol>
                    <a:gridCol w="504056">
                      <a:extLst>
                        <a:ext uri="{9D8B030D-6E8A-4147-A177-3AD203B41FA5}">
                          <a16:colId xmlns:a16="http://schemas.microsoft.com/office/drawing/2014/main" val="465032578"/>
                        </a:ext>
                      </a:extLst>
                    </a:gridCol>
                    <a:gridCol w="959767">
                      <a:extLst>
                        <a:ext uri="{9D8B030D-6E8A-4147-A177-3AD203B41FA5}">
                          <a16:colId xmlns:a16="http://schemas.microsoft.com/office/drawing/2014/main" val="292507999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Jahr t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…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T =</a:t>
                          </a:r>
                          <a:r>
                            <a:rPr lang="de-DE" sz="1600" baseline="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20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285269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Investitionskosten </a:t>
                          </a:r>
                          <a:r>
                            <a:rPr lang="de-DE" sz="1600" i="1" dirty="0" err="1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I</a:t>
                          </a:r>
                          <a:r>
                            <a:rPr lang="de-DE" sz="1600" i="1" baseline="-25000" dirty="0" err="1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t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80.000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9585952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Betriebskosten </a:t>
                          </a:r>
                          <a:r>
                            <a:rPr lang="de-DE" sz="1600" i="1" dirty="0" err="1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B</a:t>
                          </a:r>
                          <a:r>
                            <a:rPr lang="de-DE" sz="1600" i="1" baseline="-25000" dirty="0" err="1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t</a:t>
                          </a:r>
                          <a:endParaRPr lang="de-DE" sz="160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2.000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2.000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2.000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2.000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4496574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Umsatzerlöse </a:t>
                          </a:r>
                          <a:r>
                            <a:rPr lang="de-DE" sz="1600" dirty="0" err="1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p</a:t>
                          </a:r>
                          <a:r>
                            <a:rPr lang="de-DE" sz="1600" i="1" dirty="0" err="1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Q</a:t>
                          </a:r>
                          <a:r>
                            <a:rPr lang="de-DE" sz="1600" i="1" baseline="-25000" dirty="0" err="1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t</a:t>
                          </a:r>
                          <a:endParaRPr lang="de-DE" sz="160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10.000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10.000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10.000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10.000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914381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Cash-Flow </a:t>
                          </a:r>
                          <a:r>
                            <a:rPr lang="de-DE" sz="1600" i="1" dirty="0" err="1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CF</a:t>
                          </a:r>
                          <a:r>
                            <a:rPr lang="de-DE" sz="1600" i="1" baseline="-25000" dirty="0" err="1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t</a:t>
                          </a:r>
                          <a:endParaRPr lang="de-DE" sz="160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-80.000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8.000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8.000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8.000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de-DE" sz="160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8.000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50295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Diskontierungsfaktor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DE" altLang="en-US" sz="1600" i="1" kern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de-DE" altLang="en-US" sz="1600" b="0" i="1" kern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de-DE" altLang="en-US" sz="1600" b="0" i="1" kern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de-DE" altLang="en-US" sz="1600" b="0" i="1" kern="0" smtClean="0">
                                            <a:latin typeface="Cambria Math" panose="02040503050406030204" pitchFamily="18" charset="0"/>
                                          </a:rPr>
                                          <m:t>(1+</m:t>
                                        </m:r>
                                        <m:r>
                                          <a:rPr lang="de-DE" altLang="en-US" sz="1600" b="0" i="1" kern="0" smtClean="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  <m:r>
                                          <a:rPr lang="de-DE" altLang="en-US" sz="1600" b="0" i="1" kern="0" smtClean="0">
                                            <a:latin typeface="Cambria Math" panose="02040503050406030204" pitchFamily="18" charset="0"/>
                                          </a:rPr>
                                          <m:t>)</m:t>
                                        </m:r>
                                      </m:e>
                                      <m:sup>
                                        <m:r>
                                          <a:rPr lang="de-DE" altLang="en-US" sz="1600" b="0" i="1" kern="0" smtClean="0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DE" altLang="en-US" sz="1600" i="1" kern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de-DE" altLang="en-US" sz="1600" b="0" i="1" kern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de-DE" altLang="en-US" sz="1600" b="0" i="1" kern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de-DE" altLang="en-US" sz="1600" b="0" i="1" kern="0" smtClean="0">
                                            <a:latin typeface="Cambria Math" panose="02040503050406030204" pitchFamily="18" charset="0"/>
                                          </a:rPr>
                                          <m:t>(1+</m:t>
                                        </m:r>
                                        <m:r>
                                          <a:rPr lang="de-DE" altLang="en-US" sz="1600" b="0" i="1" kern="0" smtClean="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  <m:r>
                                          <a:rPr lang="de-DE" altLang="en-US" sz="1600" b="0" i="1" kern="0" smtClean="0">
                                            <a:latin typeface="Cambria Math" panose="02040503050406030204" pitchFamily="18" charset="0"/>
                                          </a:rPr>
                                          <m:t>)</m:t>
                                        </m:r>
                                      </m:e>
                                      <m:sup>
                                        <m:r>
                                          <a:rPr lang="de-DE" altLang="en-US" sz="1600" b="0" i="1" kern="0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DE" altLang="en-US" sz="1600" i="1" kern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de-DE" altLang="en-US" sz="1600" b="0" i="1" kern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de-DE" altLang="en-US" sz="1600" b="0" i="1" kern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de-DE" altLang="en-US" sz="1600" b="0" i="1" kern="0" smtClean="0">
                                            <a:latin typeface="Cambria Math" panose="02040503050406030204" pitchFamily="18" charset="0"/>
                                          </a:rPr>
                                          <m:t>(1+</m:t>
                                        </m:r>
                                        <m:r>
                                          <a:rPr lang="de-DE" altLang="en-US" sz="1600" b="0" i="1" kern="0" smtClean="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  <m:r>
                                          <a:rPr lang="de-DE" altLang="en-US" sz="1600" b="0" i="1" kern="0" smtClean="0">
                                            <a:latin typeface="Cambria Math" panose="02040503050406030204" pitchFamily="18" charset="0"/>
                                          </a:rPr>
                                          <m:t>)</m:t>
                                        </m:r>
                                      </m:e>
                                      <m:sup>
                                        <m:r>
                                          <a:rPr lang="de-DE" altLang="en-US" sz="1600" b="0" i="1" kern="0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DE" altLang="en-US" sz="1600" i="1" kern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de-DE" altLang="en-US" sz="1600" b="0" i="1" kern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de-DE" altLang="en-US" sz="1600" b="0" i="1" kern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de-DE" altLang="en-US" sz="1600" b="0" i="1" kern="0" smtClean="0">
                                            <a:latin typeface="Cambria Math" panose="02040503050406030204" pitchFamily="18" charset="0"/>
                                          </a:rPr>
                                          <m:t>(1+</m:t>
                                        </m:r>
                                        <m:r>
                                          <a:rPr lang="de-DE" altLang="en-US" sz="1600" b="0" i="1" kern="0" smtClean="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  <m:r>
                                          <a:rPr lang="de-DE" altLang="en-US" sz="1600" b="0" i="1" kern="0" smtClean="0">
                                            <a:latin typeface="Cambria Math" panose="02040503050406030204" pitchFamily="18" charset="0"/>
                                          </a:rPr>
                                          <m:t>)</m:t>
                                        </m:r>
                                      </m:e>
                                      <m:sup>
                                        <m:r>
                                          <a:rPr lang="de-DE" altLang="en-US" sz="1600" b="0" i="1" kern="0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DE" altLang="en-US" sz="1600" i="1" kern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de-DE" altLang="en-US" sz="1600" b="0" i="1" kern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de-DE" altLang="en-US" sz="1600" b="0" i="1" kern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de-DE" altLang="en-US" sz="1600" b="0" i="1" kern="0" smtClean="0">
                                            <a:latin typeface="Cambria Math" panose="02040503050406030204" pitchFamily="18" charset="0"/>
                                          </a:rPr>
                                          <m:t>(1+</m:t>
                                        </m:r>
                                        <m:r>
                                          <a:rPr lang="de-DE" altLang="en-US" sz="1600" b="0" i="1" kern="0" smtClean="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  <m:r>
                                          <a:rPr lang="de-DE" altLang="en-US" sz="1600" b="0" i="1" kern="0" smtClean="0">
                                            <a:latin typeface="Cambria Math" panose="02040503050406030204" pitchFamily="18" charset="0"/>
                                          </a:rPr>
                                          <m:t>)</m:t>
                                        </m:r>
                                      </m:e>
                                      <m:sup>
                                        <m:r>
                                          <a:rPr lang="de-DE" altLang="en-US" sz="1600" b="0" i="1" kern="0" smtClean="0">
                                            <a:latin typeface="Cambria Math" panose="02040503050406030204" pitchFamily="18" charset="0"/>
                                          </a:rPr>
                                          <m:t>20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1997655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76036478"/>
                  </p:ext>
                </p:extLst>
              </p:nvPr>
            </p:nvGraphicFramePr>
            <p:xfrm>
              <a:off x="899592" y="2204864"/>
              <a:ext cx="7296471" cy="2447036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232248">
                      <a:extLst>
                        <a:ext uri="{9D8B030D-6E8A-4147-A177-3AD203B41FA5}">
                          <a16:colId xmlns:a16="http://schemas.microsoft.com/office/drawing/2014/main" val="2383591198"/>
                        </a:ext>
                      </a:extLst>
                    </a:gridCol>
                    <a:gridCol w="936104">
                      <a:extLst>
                        <a:ext uri="{9D8B030D-6E8A-4147-A177-3AD203B41FA5}">
                          <a16:colId xmlns:a16="http://schemas.microsoft.com/office/drawing/2014/main" val="1173683904"/>
                        </a:ext>
                      </a:extLst>
                    </a:gridCol>
                    <a:gridCol w="864096">
                      <a:extLst>
                        <a:ext uri="{9D8B030D-6E8A-4147-A177-3AD203B41FA5}">
                          <a16:colId xmlns:a16="http://schemas.microsoft.com/office/drawing/2014/main" val="1641933226"/>
                        </a:ext>
                      </a:extLst>
                    </a:gridCol>
                    <a:gridCol w="864096">
                      <a:extLst>
                        <a:ext uri="{9D8B030D-6E8A-4147-A177-3AD203B41FA5}">
                          <a16:colId xmlns:a16="http://schemas.microsoft.com/office/drawing/2014/main" val="4064495470"/>
                        </a:ext>
                      </a:extLst>
                    </a:gridCol>
                    <a:gridCol w="936104">
                      <a:extLst>
                        <a:ext uri="{9D8B030D-6E8A-4147-A177-3AD203B41FA5}">
                          <a16:colId xmlns:a16="http://schemas.microsoft.com/office/drawing/2014/main" val="2424205724"/>
                        </a:ext>
                      </a:extLst>
                    </a:gridCol>
                    <a:gridCol w="504056">
                      <a:extLst>
                        <a:ext uri="{9D8B030D-6E8A-4147-A177-3AD203B41FA5}">
                          <a16:colId xmlns:a16="http://schemas.microsoft.com/office/drawing/2014/main" val="465032578"/>
                        </a:ext>
                      </a:extLst>
                    </a:gridCol>
                    <a:gridCol w="959767">
                      <a:extLst>
                        <a:ext uri="{9D8B030D-6E8A-4147-A177-3AD203B41FA5}">
                          <a16:colId xmlns:a16="http://schemas.microsoft.com/office/drawing/2014/main" val="292507999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Jahr t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…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T =</a:t>
                          </a:r>
                          <a:r>
                            <a:rPr lang="de-DE" sz="1600" baseline="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20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285269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Investitionskosten </a:t>
                          </a:r>
                          <a:r>
                            <a:rPr lang="de-DE" sz="1600" i="1" dirty="0" err="1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I</a:t>
                          </a:r>
                          <a:r>
                            <a:rPr lang="de-DE" sz="1600" i="1" baseline="-25000" dirty="0" err="1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t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80.000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9585952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Betriebskosten </a:t>
                          </a:r>
                          <a:r>
                            <a:rPr lang="de-DE" sz="1600" i="1" dirty="0" err="1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B</a:t>
                          </a:r>
                          <a:r>
                            <a:rPr lang="de-DE" sz="1600" i="1" baseline="-25000" dirty="0" err="1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t</a:t>
                          </a:r>
                          <a:endParaRPr lang="de-DE" sz="160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2.000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2.000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2.000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2.000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4496574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Umsatzerlöse </a:t>
                          </a:r>
                          <a:r>
                            <a:rPr lang="de-DE" sz="1600" dirty="0" err="1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p</a:t>
                          </a:r>
                          <a:r>
                            <a:rPr lang="de-DE" sz="1600" i="1" dirty="0" err="1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Q</a:t>
                          </a:r>
                          <a:r>
                            <a:rPr lang="de-DE" sz="1600" i="1" baseline="-25000" dirty="0" err="1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t</a:t>
                          </a:r>
                          <a:endParaRPr lang="de-DE" sz="160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10.000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10.000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10.000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10.000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914381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Cash-Flow </a:t>
                          </a:r>
                          <a:r>
                            <a:rPr lang="de-DE" sz="1600" i="1" dirty="0" err="1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CF</a:t>
                          </a:r>
                          <a:r>
                            <a:rPr lang="de-DE" sz="1600" i="1" baseline="-25000" dirty="0" err="1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t</a:t>
                          </a:r>
                          <a:endParaRPr lang="de-DE" sz="160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-80.000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8.000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8.000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8.000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de-DE" sz="160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8.000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50295003"/>
                      </a:ext>
                    </a:extLst>
                  </a:tr>
                  <a:tr h="592836"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Diskontierungsfaktor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blipFill>
                          <a:blip r:embed="rId2"/>
                          <a:stretch>
                            <a:fillRect l="-240523" t="-313265" r="-445752" b="-20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blipFill>
                          <a:blip r:embed="rId2"/>
                          <a:stretch>
                            <a:fillRect l="-366901" t="-313265" r="-380282" b="-20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blipFill>
                          <a:blip r:embed="rId2"/>
                          <a:stretch>
                            <a:fillRect l="-466901" t="-313265" r="-280282" b="-20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blipFill>
                          <a:blip r:embed="rId2"/>
                          <a:stretch>
                            <a:fillRect l="-522727" t="-313265" r="-158442" b="-20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blipFill>
                          <a:blip r:embed="rId2"/>
                          <a:stretch>
                            <a:fillRect l="-658861" t="-313265" r="-2532" b="-20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1997655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3"/>
              <p:cNvSpPr txBox="1">
                <a:spLocks noChangeArrowheads="1"/>
              </p:cNvSpPr>
              <p:nvPr/>
            </p:nvSpPr>
            <p:spPr>
              <a:xfrm>
                <a:off x="815975" y="4869160"/>
                <a:ext cx="7870825" cy="598733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4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lnSpc>
                    <a:spcPct val="90000"/>
                  </a:lnSpc>
                  <a:spcBef>
                    <a:spcPct val="50000"/>
                  </a:spcBef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altLang="en-US" sz="1400" b="0" i="1" kern="0" smtClean="0">
                          <a:latin typeface="Cambria Math" panose="02040503050406030204" pitchFamily="18" charset="0"/>
                        </a:rPr>
                        <m:t>𝑁𝑃𝑉</m:t>
                      </m:r>
                      <m:r>
                        <a:rPr lang="de-DE" altLang="en-US" sz="1400" b="0" i="1" kern="0" smtClean="0">
                          <a:latin typeface="Cambria Math" panose="02040503050406030204" pitchFamily="18" charset="0"/>
                        </a:rPr>
                        <m:t>=−80.000+</m:t>
                      </m:r>
                      <m:nary>
                        <m:naryPr>
                          <m:chr m:val="∑"/>
                          <m:ctrlPr>
                            <a:rPr lang="de-DE" altLang="en-US" sz="1400" i="1" ker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de-DE" altLang="en-US" sz="1400" i="1" ker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de-DE" altLang="en-US" sz="1400" i="1" ker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de-DE" altLang="en-US" sz="1400" i="1" ker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de-DE" altLang="en-US" sz="1400" i="1" ker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  <m:e>
                          <m:f>
                            <m:fPr>
                              <m:ctrlPr>
                                <a:rPr lang="de-DE" altLang="en-US" sz="1400" i="1" ker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de-DE" altLang="en-US" sz="1400" b="0" i="1" kern="0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DE" altLang="en-US" sz="1400" b="0" i="1" kern="0" smtClean="0">
                                      <a:latin typeface="Cambria Math" panose="02040503050406030204" pitchFamily="18" charset="0"/>
                                    </a:rPr>
                                    <m:t>10.000 −2.000</m:t>
                                  </m:r>
                                </m:e>
                              </m:d>
                            </m:num>
                            <m:den>
                              <m:sSup>
                                <m:sSupPr>
                                  <m:ctrlPr>
                                    <a:rPr lang="de-DE" altLang="en-US" sz="1400" i="1" ker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de-DE" altLang="en-US" sz="1400" i="1" ker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de-DE" altLang="en-US" sz="1400" i="1" kern="0">
                                          <a:latin typeface="Cambria Math" panose="02040503050406030204" pitchFamily="18" charset="0"/>
                                        </a:rPr>
                                        <m:t>1+</m:t>
                                      </m:r>
                                      <m:r>
                                        <a:rPr lang="de-DE" altLang="en-US" sz="1400" i="1" ker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de-DE" altLang="en-US" sz="1400" i="1" ker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de-DE" altLang="en-US" sz="1400" b="0" i="1" kern="0" smtClean="0">
                          <a:latin typeface="Cambria Math" panose="02040503050406030204" pitchFamily="18" charset="0"/>
                        </a:rPr>
                        <m:t>=−80.000+8.000</m:t>
                      </m:r>
                      <m:r>
                        <a:rPr lang="de-DE" altLang="en-US" sz="1400" b="0" i="1" kern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de-DE" altLang="en-US" sz="1400" b="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de-DE" altLang="en-US" sz="1400" b="0" i="1" kern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de-DE" altLang="en-US" sz="1400" i="1" ker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DE" altLang="en-US" sz="1400" i="1" ker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de-DE" altLang="en-US" sz="1400" i="1" ker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</m:d>
                            </m:e>
                            <m:sup>
                              <m:r>
                                <a:rPr lang="de-DE" altLang="en-US" sz="1400" b="0" i="1" kern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  <m:r>
                            <a:rPr lang="de-DE" altLang="en-US" sz="1400" b="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−1</m:t>
                          </m:r>
                        </m:num>
                        <m:den>
                          <m:r>
                            <a:rPr lang="de-DE" altLang="en-US" sz="1400" b="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sSup>
                            <m:sSupPr>
                              <m:ctrlPr>
                                <a:rPr lang="de-DE" altLang="en-US" sz="1400" i="1" ker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altLang="en-US" sz="1400" i="1" kern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d>
                                <m:dPr>
                                  <m:ctrlPr>
                                    <a:rPr lang="de-DE" altLang="en-US" sz="1400" i="1" ker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DE" altLang="en-US" sz="1400" i="1" ker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de-DE" altLang="en-US" sz="1400" i="1" ker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</m:d>
                            </m:e>
                            <m:sup>
                              <m:r>
                                <a:rPr lang="de-DE" altLang="en-US" sz="1400" i="1" ker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de-DE" altLang="en-US" sz="1400" b="0" kern="0" dirty="0" smtClean="0">
                  <a:latin typeface="Arial" panose="020B0604020202020204" pitchFamily="34" charset="0"/>
                  <a:ea typeface="Cambria Math" panose="02040503050406030204" pitchFamily="18" charset="0"/>
                </a:endParaRPr>
              </a:p>
              <a:p>
                <a:pPr marL="0" indent="0">
                  <a:lnSpc>
                    <a:spcPct val="90000"/>
                  </a:lnSpc>
                  <a:spcBef>
                    <a:spcPct val="50000"/>
                  </a:spcBef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altLang="en-US" sz="1400" b="0" i="1" kern="0" smtClean="0">
                          <a:latin typeface="Cambria Math" panose="02040503050406030204" pitchFamily="18" charset="0"/>
                        </a:rPr>
                        <m:t>=−80.000+8.000</m:t>
                      </m:r>
                      <m:r>
                        <a:rPr lang="de-DE" altLang="en-US" sz="1400" b="0" i="1" kern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∙12,5 =19.698</m:t>
                      </m:r>
                    </m:oMath>
                  </m:oMathPara>
                </a14:m>
                <a:endParaRPr lang="de-DE" altLang="en-US" sz="1400" b="0" kern="0" dirty="0" smtClean="0">
                  <a:latin typeface="Arial" panose="020B0604020202020204" pitchFamily="34" charset="0"/>
                  <a:ea typeface="Cambria Math" panose="02040503050406030204" pitchFamily="18" charset="0"/>
                </a:endParaRPr>
              </a:p>
              <a:p>
                <a:pPr marL="0" indent="0">
                  <a:lnSpc>
                    <a:spcPct val="90000"/>
                  </a:lnSpc>
                  <a:spcBef>
                    <a:spcPct val="50000"/>
                  </a:spcBef>
                  <a:buNone/>
                  <a:defRPr/>
                </a:pPr>
                <a:r>
                  <a:rPr lang="de-DE" altLang="en-US" sz="1800" b="1" kern="0" dirty="0" smtClean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Schlussfolgerung</a:t>
                </a:r>
                <a:r>
                  <a:rPr lang="de-DE" altLang="en-US" sz="1800" kern="0" dirty="0">
                    <a:latin typeface="Arial" panose="020B0604020202020204" pitchFamily="34" charset="0"/>
                  </a:rPr>
                  <a:t>: Es lohnt sich in die Photovoltaik-Anlage zu investieren!</a:t>
                </a:r>
                <a:endParaRPr lang="de-DE" altLang="en-US" sz="1800" kern="0" dirty="0" smtClean="0">
                  <a:latin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9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975" y="4869160"/>
                <a:ext cx="7870825" cy="598733"/>
              </a:xfrm>
              <a:prstGeom prst="rect">
                <a:avLst/>
              </a:prstGeom>
              <a:blipFill>
                <a:blip r:embed="rId3"/>
                <a:stretch>
                  <a:fillRect l="-697" b="-11938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34113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Beispiel: Photovoltaikanlage</a:t>
            </a:r>
            <a:endParaRPr lang="de-DE" altLang="en-US" sz="2400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3"/>
              <p:cNvSpPr txBox="1">
                <a:spLocks noChangeArrowheads="1"/>
              </p:cNvSpPr>
              <p:nvPr/>
            </p:nvSpPr>
            <p:spPr>
              <a:xfrm>
                <a:off x="841168" y="2132856"/>
                <a:ext cx="7870825" cy="598733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4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lnSpc>
                    <a:spcPct val="90000"/>
                  </a:lnSpc>
                  <a:spcBef>
                    <a:spcPct val="50000"/>
                  </a:spcBef>
                  <a:buNone/>
                  <a:defRPr/>
                </a:pPr>
                <a:r>
                  <a:rPr lang="de-DE" altLang="en-US" sz="1800" b="1" kern="0" dirty="0" smtClean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Vorsicht! </a:t>
                </a:r>
              </a:p>
              <a:p>
                <a:pPr marL="0" indent="0">
                  <a:lnSpc>
                    <a:spcPct val="90000"/>
                  </a:lnSpc>
                  <a:spcBef>
                    <a:spcPct val="50000"/>
                  </a:spcBef>
                  <a:buNone/>
                  <a:defRPr/>
                </a:pPr>
                <a:r>
                  <a:rPr lang="de-DE" altLang="en-US" sz="1800" kern="0" dirty="0" smtClean="0">
                    <a:latin typeface="Arial" panose="020B0604020202020204" pitchFamily="34" charset="0"/>
                  </a:rPr>
                  <a:t>Die </a:t>
                </a:r>
                <a:r>
                  <a:rPr lang="de-DE" altLang="en-US" sz="1800" kern="0" dirty="0">
                    <a:latin typeface="Arial" panose="020B0604020202020204" pitchFamily="34" charset="0"/>
                  </a:rPr>
                  <a:t>Rechnung ist gegenüber Änderung des Zinssatzes sehr sensibel, z.B. mit i = </a:t>
                </a:r>
                <a:r>
                  <a:rPr lang="de-DE" altLang="en-US" sz="1800" kern="0" dirty="0" smtClean="0">
                    <a:latin typeface="Arial" panose="020B0604020202020204" pitchFamily="34" charset="0"/>
                  </a:rPr>
                  <a:t>0.08:</a:t>
                </a:r>
              </a:p>
              <a:p>
                <a:pPr marL="0" indent="0">
                  <a:lnSpc>
                    <a:spcPct val="90000"/>
                  </a:lnSpc>
                  <a:spcBef>
                    <a:spcPct val="50000"/>
                  </a:spcBef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e-DE" altLang="en-US" sz="1800" kern="0">
                          <a:latin typeface="Cambria Math" panose="02040503050406030204" pitchFamily="18" charset="0"/>
                        </a:rPr>
                        <m:t>N</m:t>
                      </m:r>
                      <m:r>
                        <m:rPr>
                          <m:sty m:val="p"/>
                        </m:rPr>
                        <a:rPr lang="de-DE" altLang="en-US" sz="1800" b="0" i="0" kern="0" smtClean="0">
                          <a:latin typeface="Cambria Math" panose="02040503050406030204" pitchFamily="18" charset="0"/>
                        </a:rPr>
                        <m:t>PV</m:t>
                      </m:r>
                      <m:r>
                        <a:rPr lang="de-DE" altLang="en-US" sz="1800" i="1" kern="0">
                          <a:latin typeface="Cambria Math" panose="02040503050406030204" pitchFamily="18" charset="0"/>
                        </a:rPr>
                        <m:t>=−80.000+8.000</m:t>
                      </m:r>
                      <m:r>
                        <a:rPr lang="de-DE" altLang="en-US" sz="1800" i="1" ker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altLang="en-US" sz="1800" b="0" i="1" kern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9,8</m:t>
                      </m:r>
                      <m:r>
                        <a:rPr lang="de-DE" altLang="en-US" sz="1800" i="1" ker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=</m:t>
                      </m:r>
                      <m:r>
                        <a:rPr lang="de-DE" altLang="en-US" sz="1800" b="0" i="1" kern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de-DE" altLang="en-US" sz="1800" i="1" ker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de-DE" altLang="en-US" sz="1800" b="0" i="1" kern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.454</m:t>
                      </m:r>
                    </m:oMath>
                  </m:oMathPara>
                </a14:m>
                <a:endParaRPr lang="de-DE" altLang="en-US" sz="1800" kern="0" dirty="0">
                  <a:latin typeface="Arial" panose="020B0604020202020204" pitchFamily="34" charset="0"/>
                  <a:ea typeface="Cambria Math" panose="02040503050406030204" pitchFamily="18" charset="0"/>
                </a:endParaRPr>
              </a:p>
              <a:p>
                <a:pPr marL="0" indent="0">
                  <a:lnSpc>
                    <a:spcPct val="90000"/>
                  </a:lnSpc>
                  <a:spcBef>
                    <a:spcPct val="50000"/>
                  </a:spcBef>
                  <a:buNone/>
                  <a:defRPr/>
                </a:pPr>
                <a:endParaRPr lang="de-DE" altLang="en-US" sz="1800" kern="0" dirty="0" smtClean="0">
                  <a:latin typeface="Arial" panose="020B0604020202020204" pitchFamily="34" charset="0"/>
                </a:endParaRPr>
              </a:p>
              <a:p>
                <a:pPr marL="0" indent="0">
                  <a:lnSpc>
                    <a:spcPct val="90000"/>
                  </a:lnSpc>
                  <a:spcBef>
                    <a:spcPct val="50000"/>
                  </a:spcBef>
                  <a:buNone/>
                  <a:defRPr/>
                </a:pPr>
                <a:endParaRPr lang="de-DE" altLang="en-US" sz="1800" kern="0" dirty="0">
                  <a:latin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1168" y="2132856"/>
                <a:ext cx="7870825" cy="598733"/>
              </a:xfrm>
              <a:prstGeom prst="rect">
                <a:avLst/>
              </a:prstGeom>
              <a:blipFill>
                <a:blip r:embed="rId2"/>
                <a:stretch>
                  <a:fillRect l="-697" t="-10204" b="-10102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841169" y="3861048"/>
            <a:ext cx="7870825" cy="59873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b="1" kern="0" dirty="0" smtClean="0">
                <a:solidFill>
                  <a:srgbClr val="C00000"/>
                </a:solidFill>
                <a:latin typeface="Arial" panose="020B0604020202020204" pitchFamily="34" charset="0"/>
              </a:rPr>
              <a:t>Schlussfolgerung</a:t>
            </a:r>
            <a:r>
              <a:rPr lang="de-DE" altLang="en-US" sz="1800" kern="0" dirty="0">
                <a:latin typeface="Arial" panose="020B0604020202020204" pitchFamily="34" charset="0"/>
              </a:rPr>
              <a:t>: Es lohnt 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sich nicht mehr </a:t>
            </a:r>
            <a:r>
              <a:rPr lang="de-DE" altLang="en-US" sz="1800" kern="0" dirty="0">
                <a:latin typeface="Arial" panose="020B0604020202020204" pitchFamily="34" charset="0"/>
              </a:rPr>
              <a:t>in die Photovoltaik-Anlage </a:t>
            </a:r>
            <a:r>
              <a:rPr lang="de-DE" altLang="en-US" sz="1800" kern="0">
                <a:latin typeface="Arial" panose="020B0604020202020204" pitchFamily="34" charset="0"/>
              </a:rPr>
              <a:t>zu </a:t>
            </a:r>
            <a:r>
              <a:rPr lang="de-DE" altLang="en-US" sz="1800" kern="0" smtClean="0">
                <a:latin typeface="Arial" panose="020B0604020202020204" pitchFamily="34" charset="0"/>
              </a:rPr>
              <a:t>investieren.</a:t>
            </a:r>
            <a:endParaRPr lang="de-DE" altLang="en-US" sz="1800" kern="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0795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Investitionen: Grundlagen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958850" y="1987550"/>
            <a:ext cx="7578725" cy="381771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de-DE" altLang="en-US" sz="1800" b="1" kern="0" dirty="0">
                <a:solidFill>
                  <a:srgbClr val="C00000"/>
                </a:solidFill>
                <a:latin typeface="Arial" panose="020B0604020202020204" pitchFamily="34" charset="0"/>
              </a:rPr>
              <a:t>Allgemein</a:t>
            </a:r>
            <a:r>
              <a:rPr lang="de-DE" altLang="en-US" sz="1800" kern="0" dirty="0">
                <a:latin typeface="Arial" panose="020B0604020202020204" pitchFamily="34" charset="0"/>
              </a:rPr>
              <a:t>: Verfügbare Ressourcen (z. B. Zahlungsmittel) für einen bestimmten und auf die Zukunft gerichteten Zweck 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einzusetzen 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endParaRPr lang="de-DE" altLang="en-US" sz="1800" dirty="0" smtClean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de-DE" altLang="en-US" sz="18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Vermögensorientierter </a:t>
            </a:r>
            <a:r>
              <a:rPr lang="de-DE" altLang="en-US" sz="1800" b="1" dirty="0">
                <a:solidFill>
                  <a:srgbClr val="C00000"/>
                </a:solidFill>
                <a:latin typeface="Arial" panose="020B0604020202020204" pitchFamily="34" charset="0"/>
              </a:rPr>
              <a:t>Investitionsbegriff</a:t>
            </a:r>
            <a:r>
              <a:rPr lang="de-DE" altLang="en-US" sz="1800" dirty="0">
                <a:latin typeface="Arial" panose="020B0604020202020204" pitchFamily="34" charset="0"/>
              </a:rPr>
              <a:t>: Investitionen bedeuten eine langfristige Festlegung finanzieller Mittel (Aktivierung von Ausgaben in der Bilanz</a:t>
            </a:r>
            <a:r>
              <a:rPr lang="de-DE" altLang="en-US" sz="1800" dirty="0" smtClean="0">
                <a:latin typeface="Arial" panose="020B0604020202020204" pitchFamily="34" charset="0"/>
              </a:rPr>
              <a:t>)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endParaRPr lang="de-DE" altLang="en-US" sz="18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de-DE" altLang="en-US" sz="1800" b="1" dirty="0">
                <a:solidFill>
                  <a:srgbClr val="C00000"/>
                </a:solidFill>
                <a:latin typeface="Arial" panose="020B0604020202020204" pitchFamily="34" charset="0"/>
              </a:rPr>
              <a:t>Zahlungsstromorientierter Investitionsbegriff</a:t>
            </a:r>
            <a:r>
              <a:rPr lang="de-DE" altLang="en-US" sz="1800" dirty="0">
                <a:latin typeface="Arial" panose="020B0604020202020204" pitchFamily="34" charset="0"/>
              </a:rPr>
              <a:t>: Zeitreihe von </a:t>
            </a:r>
            <a:r>
              <a:rPr lang="de-DE" altLang="en-US" sz="1800" i="1" dirty="0">
                <a:latin typeface="Arial" panose="020B0604020202020204" pitchFamily="34" charset="0"/>
              </a:rPr>
              <a:t>Cash-Flows</a:t>
            </a:r>
            <a:r>
              <a:rPr lang="de-DE" altLang="en-US" sz="1800" dirty="0">
                <a:latin typeface="Arial" panose="020B0604020202020204" pitchFamily="34" charset="0"/>
              </a:rPr>
              <a:t>, die mit negativen Werten (Auszahlungen) beginnt</a:t>
            </a:r>
            <a:endParaRPr lang="de-DE" altLang="en-US" sz="11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endParaRPr lang="de-DE" altLang="en-US" sz="11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de-DE" altLang="en-US" sz="1800" dirty="0">
                <a:latin typeface="Arial" panose="020B0604020202020204" pitchFamily="34" charset="0"/>
              </a:rPr>
              <a:t>Merkmal von Investitionen: (teilweise) </a:t>
            </a:r>
            <a:r>
              <a:rPr lang="de-DE" altLang="en-US" sz="1800" b="1" dirty="0">
                <a:solidFill>
                  <a:srgbClr val="C00000"/>
                </a:solidFill>
                <a:latin typeface="Arial" panose="020B0604020202020204" pitchFamily="34" charset="0"/>
              </a:rPr>
              <a:t>Irreversibilität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endParaRPr lang="de-DE" altLang="en-US" sz="1800" kern="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7660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Arten von Investitionen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108075" y="1876054"/>
            <a:ext cx="7578725" cy="2089521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Netto-Investitionen</a:t>
            </a:r>
            <a:r>
              <a:rPr lang="de-DE" altLang="en-US" sz="1800" kern="0" dirty="0">
                <a:latin typeface="Arial" panose="020B0604020202020204" pitchFamily="34" charset="0"/>
              </a:rPr>
              <a:t>: Neugründungen (Errichtungsinvestition) und bei Erweiterung der Geschäftsmöglichkeiten (Erweiterungsinvestition)</a:t>
            </a:r>
          </a:p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en-US" sz="1800" kern="0" dirty="0">
                <a:latin typeface="Arial" panose="020B0604020202020204" pitchFamily="34" charset="0"/>
              </a:rPr>
              <a:t>Ersatzinvestitionen: Ersetzung einer älteren Maschine. Dies sind meist Rationalisierungsinvestitionen, da neue Maschine besser funktioniert als Alte</a:t>
            </a:r>
          </a:p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en-US" sz="1800" kern="0" dirty="0">
                <a:latin typeface="Arial" panose="020B0604020202020204" pitchFamily="34" charset="0"/>
              </a:rPr>
              <a:t>Summe aus Netto- und Ersatzinvestitionen ergibt Bruttoinvestitionen</a:t>
            </a:r>
          </a:p>
        </p:txBody>
      </p: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1619672" y="4221088"/>
            <a:ext cx="6702425" cy="1817688"/>
            <a:chOff x="720" y="2640"/>
            <a:chExt cx="4704" cy="1145"/>
          </a:xfrm>
        </p:grpSpPr>
        <p:sp>
          <p:nvSpPr>
            <p:cNvPr id="7" name="Line 11"/>
            <p:cNvSpPr>
              <a:spLocks noChangeShapeType="1"/>
            </p:cNvSpPr>
            <p:nvPr/>
          </p:nvSpPr>
          <p:spPr bwMode="auto">
            <a:xfrm>
              <a:off x="3072" y="2836"/>
              <a:ext cx="738" cy="2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" name="Line 12"/>
            <p:cNvSpPr>
              <a:spLocks noChangeShapeType="1"/>
            </p:cNvSpPr>
            <p:nvPr/>
          </p:nvSpPr>
          <p:spPr bwMode="auto">
            <a:xfrm flipH="1">
              <a:off x="2150" y="2836"/>
              <a:ext cx="922" cy="2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9" name="Line 13"/>
            <p:cNvSpPr>
              <a:spLocks noChangeShapeType="1"/>
            </p:cNvSpPr>
            <p:nvPr/>
          </p:nvSpPr>
          <p:spPr bwMode="auto">
            <a:xfrm flipH="1">
              <a:off x="1227" y="3243"/>
              <a:ext cx="877" cy="2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" name="Line 14"/>
            <p:cNvSpPr>
              <a:spLocks noChangeShapeType="1"/>
            </p:cNvSpPr>
            <p:nvPr/>
          </p:nvSpPr>
          <p:spPr bwMode="auto">
            <a:xfrm>
              <a:off x="2104" y="3243"/>
              <a:ext cx="415" cy="2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" name="Line 15"/>
            <p:cNvSpPr>
              <a:spLocks noChangeShapeType="1"/>
            </p:cNvSpPr>
            <p:nvPr/>
          </p:nvSpPr>
          <p:spPr bwMode="auto">
            <a:xfrm>
              <a:off x="3764" y="3243"/>
              <a:ext cx="1014" cy="2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" name="Text Box 4"/>
            <p:cNvSpPr txBox="1">
              <a:spLocks noChangeArrowheads="1"/>
            </p:cNvSpPr>
            <p:nvPr/>
          </p:nvSpPr>
          <p:spPr bwMode="auto">
            <a:xfrm>
              <a:off x="2334" y="2640"/>
              <a:ext cx="1430" cy="204"/>
            </a:xfrm>
            <a:prstGeom prst="rect">
              <a:avLst/>
            </a:prstGeom>
            <a:solidFill>
              <a:srgbClr val="FFFFA3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400" b="1">
                  <a:latin typeface="Arial" panose="020B0604020202020204" pitchFamily="34" charset="0"/>
                </a:rPr>
                <a:t>Bruttoinvestitionen</a:t>
              </a:r>
            </a:p>
          </p:txBody>
        </p:sp>
        <p:sp>
          <p:nvSpPr>
            <p:cNvPr id="13" name="Text Box 6"/>
            <p:cNvSpPr txBox="1">
              <a:spLocks noChangeArrowheads="1"/>
            </p:cNvSpPr>
            <p:nvPr/>
          </p:nvSpPr>
          <p:spPr bwMode="auto">
            <a:xfrm>
              <a:off x="1458" y="3040"/>
              <a:ext cx="1430" cy="204"/>
            </a:xfrm>
            <a:prstGeom prst="rect">
              <a:avLst/>
            </a:prstGeom>
            <a:solidFill>
              <a:srgbClr val="FFFFA3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400" b="1">
                  <a:latin typeface="Arial" panose="020B0604020202020204" pitchFamily="34" charset="0"/>
                </a:rPr>
                <a:t>Netto-Investitionen</a:t>
              </a:r>
            </a:p>
          </p:txBody>
        </p:sp>
        <p:sp>
          <p:nvSpPr>
            <p:cNvPr id="14" name="Text Box 7"/>
            <p:cNvSpPr txBox="1">
              <a:spLocks noChangeArrowheads="1"/>
            </p:cNvSpPr>
            <p:nvPr/>
          </p:nvSpPr>
          <p:spPr bwMode="auto">
            <a:xfrm>
              <a:off x="720" y="3447"/>
              <a:ext cx="1061" cy="338"/>
            </a:xfrm>
            <a:prstGeom prst="rect">
              <a:avLst/>
            </a:prstGeom>
            <a:solidFill>
              <a:srgbClr val="FFFFA3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400" b="1">
                  <a:latin typeface="Arial" panose="020B0604020202020204" pitchFamily="34" charset="0"/>
                </a:rPr>
                <a:t>Errichtungs-</a:t>
              </a:r>
              <a:br>
                <a:rPr lang="de-DE" altLang="en-US" sz="1400" b="1">
                  <a:latin typeface="Arial" panose="020B0604020202020204" pitchFamily="34" charset="0"/>
                </a:rPr>
              </a:br>
              <a:r>
                <a:rPr lang="de-DE" altLang="en-US" sz="1400" b="1">
                  <a:latin typeface="Arial" panose="020B0604020202020204" pitchFamily="34" charset="0"/>
                </a:rPr>
                <a:t>investitionen</a:t>
              </a:r>
            </a:p>
          </p:txBody>
        </p:sp>
        <p:sp>
          <p:nvSpPr>
            <p:cNvPr id="15" name="Text Box 8"/>
            <p:cNvSpPr txBox="1">
              <a:spLocks noChangeArrowheads="1"/>
            </p:cNvSpPr>
            <p:nvPr/>
          </p:nvSpPr>
          <p:spPr bwMode="auto">
            <a:xfrm>
              <a:off x="1965" y="3447"/>
              <a:ext cx="1061" cy="338"/>
            </a:xfrm>
            <a:prstGeom prst="rect">
              <a:avLst/>
            </a:prstGeom>
            <a:solidFill>
              <a:srgbClr val="FFFFA3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400" b="1">
                  <a:latin typeface="Arial" panose="020B0604020202020204" pitchFamily="34" charset="0"/>
                </a:rPr>
                <a:t>Erweiterungs-investitionen</a:t>
              </a:r>
            </a:p>
          </p:txBody>
        </p:sp>
        <p:sp>
          <p:nvSpPr>
            <p:cNvPr id="16" name="Text Box 5"/>
            <p:cNvSpPr txBox="1">
              <a:spLocks noChangeArrowheads="1"/>
            </p:cNvSpPr>
            <p:nvPr/>
          </p:nvSpPr>
          <p:spPr bwMode="auto">
            <a:xfrm>
              <a:off x="3072" y="3040"/>
              <a:ext cx="1430" cy="204"/>
            </a:xfrm>
            <a:prstGeom prst="rect">
              <a:avLst/>
            </a:prstGeom>
            <a:solidFill>
              <a:srgbClr val="FFFFA3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400" b="1">
                  <a:latin typeface="Arial" panose="020B0604020202020204" pitchFamily="34" charset="0"/>
                </a:rPr>
                <a:t>Ersatz-Investitionen</a:t>
              </a:r>
            </a:p>
          </p:txBody>
        </p:sp>
        <p:sp>
          <p:nvSpPr>
            <p:cNvPr id="17" name="Text Box 10"/>
            <p:cNvSpPr txBox="1">
              <a:spLocks noChangeArrowheads="1"/>
            </p:cNvSpPr>
            <p:nvPr/>
          </p:nvSpPr>
          <p:spPr bwMode="auto">
            <a:xfrm>
              <a:off x="3994" y="3447"/>
              <a:ext cx="1430" cy="338"/>
            </a:xfrm>
            <a:prstGeom prst="rect">
              <a:avLst/>
            </a:prstGeom>
            <a:solidFill>
              <a:srgbClr val="FFFFA3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400" b="1">
                  <a:latin typeface="Arial" panose="020B0604020202020204" pitchFamily="34" charset="0"/>
                </a:rPr>
                <a:t>Rationalisierungs-investitionen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498331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Investitionen: </a:t>
            </a:r>
            <a:r>
              <a:rPr lang="de-DE" altLang="en-US" sz="2400" dirty="0" smtClean="0"/>
              <a:t>Zahlungsströme</a:t>
            </a:r>
            <a:endParaRPr lang="de-DE" altLang="en-US" sz="2400" dirty="0" smtClean="0"/>
          </a:p>
        </p:txBody>
      </p:sp>
      <p:sp>
        <p:nvSpPr>
          <p:cNvPr id="6" name="Rectangle 48"/>
          <p:cNvSpPr>
            <a:spLocks noChangeArrowheads="1"/>
          </p:cNvSpPr>
          <p:nvPr/>
        </p:nvSpPr>
        <p:spPr bwMode="auto">
          <a:xfrm>
            <a:off x="4346697" y="4008474"/>
            <a:ext cx="58737" cy="1905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7" name="Text Box 63"/>
          <p:cNvSpPr txBox="1">
            <a:spLocks noChangeArrowheads="1"/>
          </p:cNvSpPr>
          <p:nvPr/>
        </p:nvSpPr>
        <p:spPr bwMode="auto">
          <a:xfrm>
            <a:off x="4450704" y="5626397"/>
            <a:ext cx="4746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600" i="1" dirty="0"/>
              <a:t>I</a:t>
            </a:r>
            <a:r>
              <a:rPr lang="de-DE" altLang="en-US" sz="1600" baseline="-25000" dirty="0" smtClean="0"/>
              <a:t>0</a:t>
            </a:r>
            <a:endParaRPr lang="de-DE" altLang="en-US" sz="1600" dirty="0"/>
          </a:p>
        </p:txBody>
      </p:sp>
      <p:sp>
        <p:nvSpPr>
          <p:cNvPr id="8" name="Rectangle 65"/>
          <p:cNvSpPr>
            <a:spLocks noChangeArrowheads="1"/>
          </p:cNvSpPr>
          <p:nvPr/>
        </p:nvSpPr>
        <p:spPr bwMode="auto">
          <a:xfrm>
            <a:off x="8288394" y="3453652"/>
            <a:ext cx="57150" cy="5667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9" name="Rectangle 66"/>
          <p:cNvSpPr>
            <a:spLocks noChangeArrowheads="1"/>
          </p:cNvSpPr>
          <p:nvPr/>
        </p:nvSpPr>
        <p:spPr bwMode="auto">
          <a:xfrm>
            <a:off x="4840344" y="3453652"/>
            <a:ext cx="57150" cy="5667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0" name="Text Box 67"/>
          <p:cNvSpPr txBox="1">
            <a:spLocks noChangeArrowheads="1"/>
          </p:cNvSpPr>
          <p:nvPr/>
        </p:nvSpPr>
        <p:spPr bwMode="auto">
          <a:xfrm>
            <a:off x="4562134" y="3033342"/>
            <a:ext cx="55642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600" i="1" dirty="0" smtClean="0"/>
              <a:t>CF</a:t>
            </a:r>
            <a:r>
              <a:rPr lang="de-DE" altLang="en-US" sz="1600" i="1" baseline="-25000" dirty="0" smtClean="0"/>
              <a:t>1</a:t>
            </a:r>
            <a:endParaRPr lang="de-DE" altLang="en-US" sz="1600" dirty="0"/>
          </a:p>
        </p:txBody>
      </p:sp>
      <p:sp>
        <p:nvSpPr>
          <p:cNvPr id="11" name="Rectangle 68"/>
          <p:cNvSpPr>
            <a:spLocks noChangeArrowheads="1"/>
          </p:cNvSpPr>
          <p:nvPr/>
        </p:nvSpPr>
        <p:spPr bwMode="auto">
          <a:xfrm>
            <a:off x="5334057" y="3453652"/>
            <a:ext cx="57150" cy="5667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3" name="Rectangle 70"/>
          <p:cNvSpPr>
            <a:spLocks noChangeArrowheads="1"/>
          </p:cNvSpPr>
          <p:nvPr/>
        </p:nvSpPr>
        <p:spPr bwMode="auto">
          <a:xfrm>
            <a:off x="5826182" y="3453652"/>
            <a:ext cx="57150" cy="5667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5" name="Rectangle 72"/>
          <p:cNvSpPr>
            <a:spLocks noChangeArrowheads="1"/>
          </p:cNvSpPr>
          <p:nvPr/>
        </p:nvSpPr>
        <p:spPr bwMode="auto">
          <a:xfrm>
            <a:off x="6318307" y="3453652"/>
            <a:ext cx="57150" cy="5667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" name="Rectangle 74"/>
          <p:cNvSpPr>
            <a:spLocks noChangeArrowheads="1"/>
          </p:cNvSpPr>
          <p:nvPr/>
        </p:nvSpPr>
        <p:spPr bwMode="auto">
          <a:xfrm>
            <a:off x="6810432" y="3453652"/>
            <a:ext cx="57150" cy="5667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9" name="Rectangle 76"/>
          <p:cNvSpPr>
            <a:spLocks noChangeArrowheads="1"/>
          </p:cNvSpPr>
          <p:nvPr/>
        </p:nvSpPr>
        <p:spPr bwMode="auto">
          <a:xfrm>
            <a:off x="7304144" y="3453652"/>
            <a:ext cx="57150" cy="5667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21" name="Rectangle 78"/>
          <p:cNvSpPr>
            <a:spLocks noChangeArrowheads="1"/>
          </p:cNvSpPr>
          <p:nvPr/>
        </p:nvSpPr>
        <p:spPr bwMode="auto">
          <a:xfrm>
            <a:off x="7796269" y="3453652"/>
            <a:ext cx="57150" cy="5667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grpSp>
        <p:nvGrpSpPr>
          <p:cNvPr id="33" name="Group 95"/>
          <p:cNvGrpSpPr>
            <a:grpSpLocks/>
          </p:cNvGrpSpPr>
          <p:nvPr/>
        </p:nvGrpSpPr>
        <p:grpSpPr bwMode="auto">
          <a:xfrm>
            <a:off x="3819582" y="3910852"/>
            <a:ext cx="5133975" cy="488950"/>
            <a:chOff x="2206" y="3490"/>
            <a:chExt cx="3234" cy="308"/>
          </a:xfrm>
        </p:grpSpPr>
        <p:sp>
          <p:nvSpPr>
            <p:cNvPr id="34" name="Line 49"/>
            <p:cNvSpPr>
              <a:spLocks noChangeShapeType="1"/>
            </p:cNvSpPr>
            <p:nvPr/>
          </p:nvSpPr>
          <p:spPr bwMode="auto">
            <a:xfrm>
              <a:off x="2575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" name="Line 50"/>
            <p:cNvSpPr>
              <a:spLocks noChangeShapeType="1"/>
            </p:cNvSpPr>
            <p:nvPr/>
          </p:nvSpPr>
          <p:spPr bwMode="auto">
            <a:xfrm>
              <a:off x="2886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6" name="Line 51"/>
            <p:cNvSpPr>
              <a:spLocks noChangeShapeType="1"/>
            </p:cNvSpPr>
            <p:nvPr/>
          </p:nvSpPr>
          <p:spPr bwMode="auto">
            <a:xfrm>
              <a:off x="3196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7" name="Line 52"/>
            <p:cNvSpPr>
              <a:spLocks noChangeShapeType="1"/>
            </p:cNvSpPr>
            <p:nvPr/>
          </p:nvSpPr>
          <p:spPr bwMode="auto">
            <a:xfrm>
              <a:off x="3506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8" name="Line 53"/>
            <p:cNvSpPr>
              <a:spLocks noChangeShapeType="1"/>
            </p:cNvSpPr>
            <p:nvPr/>
          </p:nvSpPr>
          <p:spPr bwMode="auto">
            <a:xfrm>
              <a:off x="3816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9" name="Line 54"/>
            <p:cNvSpPr>
              <a:spLocks noChangeShapeType="1"/>
            </p:cNvSpPr>
            <p:nvPr/>
          </p:nvSpPr>
          <p:spPr bwMode="auto">
            <a:xfrm>
              <a:off x="4126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0" name="Line 55"/>
            <p:cNvSpPr>
              <a:spLocks noChangeShapeType="1"/>
            </p:cNvSpPr>
            <p:nvPr/>
          </p:nvSpPr>
          <p:spPr bwMode="auto">
            <a:xfrm>
              <a:off x="4436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" name="Line 56"/>
            <p:cNvSpPr>
              <a:spLocks noChangeShapeType="1"/>
            </p:cNvSpPr>
            <p:nvPr/>
          </p:nvSpPr>
          <p:spPr bwMode="auto">
            <a:xfrm>
              <a:off x="4747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2" name="Line 57"/>
            <p:cNvSpPr>
              <a:spLocks noChangeShapeType="1"/>
            </p:cNvSpPr>
            <p:nvPr/>
          </p:nvSpPr>
          <p:spPr bwMode="auto">
            <a:xfrm>
              <a:off x="5057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3" name="Text Box 58"/>
            <p:cNvSpPr txBox="1">
              <a:spLocks noChangeArrowheads="1"/>
            </p:cNvSpPr>
            <p:nvPr/>
          </p:nvSpPr>
          <p:spPr bwMode="auto">
            <a:xfrm>
              <a:off x="2310" y="3586"/>
              <a:ext cx="17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6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44" name="Text Box 59"/>
            <p:cNvSpPr txBox="1">
              <a:spLocks noChangeArrowheads="1"/>
            </p:cNvSpPr>
            <p:nvPr/>
          </p:nvSpPr>
          <p:spPr bwMode="auto">
            <a:xfrm>
              <a:off x="2620" y="3586"/>
              <a:ext cx="17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6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45" name="Text Box 60"/>
            <p:cNvSpPr txBox="1">
              <a:spLocks noChangeArrowheads="1"/>
            </p:cNvSpPr>
            <p:nvPr/>
          </p:nvSpPr>
          <p:spPr bwMode="auto">
            <a:xfrm>
              <a:off x="2974" y="3586"/>
              <a:ext cx="17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6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46" name="Text Box 61"/>
            <p:cNvSpPr txBox="1">
              <a:spLocks noChangeArrowheads="1"/>
            </p:cNvSpPr>
            <p:nvPr/>
          </p:nvSpPr>
          <p:spPr bwMode="auto">
            <a:xfrm>
              <a:off x="3284" y="3586"/>
              <a:ext cx="17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600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47" name="Text Box 62"/>
            <p:cNvSpPr txBox="1">
              <a:spLocks noChangeArrowheads="1"/>
            </p:cNvSpPr>
            <p:nvPr/>
          </p:nvSpPr>
          <p:spPr bwMode="auto">
            <a:xfrm>
              <a:off x="4835" y="3586"/>
              <a:ext cx="25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600" i="1" dirty="0">
                  <a:latin typeface="Arial" panose="020B0604020202020204" pitchFamily="34" charset="0"/>
                </a:rPr>
                <a:t>T</a:t>
              </a:r>
            </a:p>
          </p:txBody>
        </p:sp>
        <p:sp>
          <p:nvSpPr>
            <p:cNvPr id="48" name="Line 90"/>
            <p:cNvSpPr>
              <a:spLocks noChangeShapeType="1"/>
            </p:cNvSpPr>
            <p:nvPr/>
          </p:nvSpPr>
          <p:spPr bwMode="auto">
            <a:xfrm>
              <a:off x="2206" y="3561"/>
              <a:ext cx="323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49" name="Text Box 98"/>
          <p:cNvSpPr txBox="1">
            <a:spLocks noChangeArrowheads="1"/>
          </p:cNvSpPr>
          <p:nvPr/>
        </p:nvSpPr>
        <p:spPr bwMode="auto">
          <a:xfrm>
            <a:off x="244260" y="2414643"/>
            <a:ext cx="3688004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0"/>
              </a:spcBef>
              <a:buClrTx/>
              <a:buNone/>
            </a:pPr>
            <a:r>
              <a:rPr lang="de-DE" altLang="en-US" sz="1800" i="1" dirty="0" smtClean="0">
                <a:latin typeface="Arial" panose="020B0604020202020204" pitchFamily="34" charset="0"/>
              </a:rPr>
              <a:t>t  =  </a:t>
            </a:r>
            <a:r>
              <a:rPr lang="de-DE" altLang="en-US" sz="1800" dirty="0" smtClean="0">
                <a:latin typeface="Arial" panose="020B0604020202020204" pitchFamily="34" charset="0"/>
              </a:rPr>
              <a:t>Zeit (z.B. Jahre)</a:t>
            </a:r>
          </a:p>
          <a:p>
            <a:pPr>
              <a:spcBef>
                <a:spcPts val="0"/>
              </a:spcBef>
              <a:buClrTx/>
              <a:buNone/>
            </a:pPr>
            <a:r>
              <a:rPr lang="de-DE" altLang="en-US" sz="1800" i="1" dirty="0" smtClean="0">
                <a:latin typeface="Arial" panose="020B0604020202020204" pitchFamily="34" charset="0"/>
              </a:rPr>
              <a:t>T</a:t>
            </a:r>
            <a:r>
              <a:rPr lang="de-DE" altLang="en-US" sz="1800" dirty="0" smtClean="0">
                <a:latin typeface="Arial" panose="020B0604020202020204" pitchFamily="34" charset="0"/>
              </a:rPr>
              <a:t>  </a:t>
            </a:r>
            <a:r>
              <a:rPr lang="de-DE" altLang="en-US" sz="1800" dirty="0">
                <a:latin typeface="Arial" panose="020B0604020202020204" pitchFamily="34" charset="0"/>
              </a:rPr>
              <a:t>=  </a:t>
            </a:r>
            <a:r>
              <a:rPr lang="de-DE" altLang="en-US" sz="1800" dirty="0" smtClean="0">
                <a:latin typeface="Arial" panose="020B0604020202020204" pitchFamily="34" charset="0"/>
              </a:rPr>
              <a:t>Lebensdauer</a:t>
            </a:r>
            <a:endParaRPr lang="de-DE" altLang="en-US" sz="1800" i="1" dirty="0" smtClean="0">
              <a:latin typeface="Arial" panose="020B0604020202020204" pitchFamily="34" charset="0"/>
            </a:endParaRPr>
          </a:p>
          <a:p>
            <a:pPr>
              <a:spcBef>
                <a:spcPts val="0"/>
              </a:spcBef>
              <a:buClrTx/>
              <a:buFontTx/>
              <a:buNone/>
            </a:pPr>
            <a:r>
              <a:rPr lang="de-DE" altLang="en-US" sz="1800" i="1" dirty="0" smtClean="0">
                <a:latin typeface="Arial" panose="020B0604020202020204" pitchFamily="34" charset="0"/>
              </a:rPr>
              <a:t>I</a:t>
            </a:r>
            <a:r>
              <a:rPr lang="de-DE" altLang="en-US" sz="1800" baseline="-25000" dirty="0" smtClean="0">
                <a:latin typeface="Arial" panose="020B0604020202020204" pitchFamily="34" charset="0"/>
              </a:rPr>
              <a:t>0</a:t>
            </a:r>
            <a:r>
              <a:rPr lang="de-DE" altLang="en-US" sz="1800" dirty="0" smtClean="0">
                <a:latin typeface="Arial" panose="020B0604020202020204" pitchFamily="34" charset="0"/>
              </a:rPr>
              <a:t> </a:t>
            </a:r>
            <a:r>
              <a:rPr lang="de-DE" altLang="en-US" sz="1800" dirty="0">
                <a:latin typeface="Arial" panose="020B0604020202020204" pitchFamily="34" charset="0"/>
              </a:rPr>
              <a:t>= </a:t>
            </a:r>
            <a:r>
              <a:rPr lang="de-DE" altLang="en-US" sz="1800" dirty="0" smtClean="0">
                <a:latin typeface="Arial" panose="020B0604020202020204" pitchFamily="34" charset="0"/>
              </a:rPr>
              <a:t>Investition am Anfang</a:t>
            </a:r>
            <a:r>
              <a:rPr lang="de-DE" altLang="en-US" sz="1800" dirty="0">
                <a:latin typeface="Arial" panose="020B0604020202020204" pitchFamily="34" charset="0"/>
              </a:rPr>
              <a:t/>
            </a:r>
            <a:br>
              <a:rPr lang="de-DE" altLang="en-US" sz="1800" dirty="0">
                <a:latin typeface="Arial" panose="020B0604020202020204" pitchFamily="34" charset="0"/>
              </a:rPr>
            </a:br>
            <a:r>
              <a:rPr lang="de-DE" altLang="en-US" sz="1800" i="1" dirty="0" err="1" smtClean="0">
                <a:latin typeface="Arial" panose="020B0604020202020204" pitchFamily="34" charset="0"/>
              </a:rPr>
              <a:t>CF</a:t>
            </a:r>
            <a:r>
              <a:rPr lang="de-DE" altLang="en-US" sz="1800" i="1" baseline="-25000" dirty="0" err="1" smtClean="0">
                <a:latin typeface="Arial" panose="020B0604020202020204" pitchFamily="34" charset="0"/>
              </a:rPr>
              <a:t>t</a:t>
            </a:r>
            <a:r>
              <a:rPr lang="de-DE" altLang="en-US" sz="1800" dirty="0" smtClean="0">
                <a:latin typeface="Arial" panose="020B0604020202020204" pitchFamily="34" charset="0"/>
              </a:rPr>
              <a:t>  </a:t>
            </a:r>
            <a:r>
              <a:rPr lang="de-DE" altLang="en-US" sz="1800" dirty="0">
                <a:latin typeface="Arial" panose="020B0604020202020204" pitchFamily="34" charset="0"/>
              </a:rPr>
              <a:t>=  </a:t>
            </a:r>
            <a:r>
              <a:rPr lang="de-DE" altLang="en-US" sz="1800" dirty="0" smtClean="0">
                <a:latin typeface="Arial" panose="020B0604020202020204" pitchFamily="34" charset="0"/>
              </a:rPr>
              <a:t>Cashflow </a:t>
            </a:r>
            <a:r>
              <a:rPr lang="de-DE" altLang="en-US" sz="1800" dirty="0">
                <a:latin typeface="Arial" panose="020B0604020202020204" pitchFamily="34" charset="0"/>
              </a:rPr>
              <a:t>am Ende </a:t>
            </a:r>
            <a:br>
              <a:rPr lang="de-DE" altLang="en-US" sz="1800" dirty="0">
                <a:latin typeface="Arial" panose="020B0604020202020204" pitchFamily="34" charset="0"/>
              </a:rPr>
            </a:br>
            <a:r>
              <a:rPr lang="de-DE" altLang="en-US" sz="1800" dirty="0">
                <a:latin typeface="Arial" panose="020B0604020202020204" pitchFamily="34" charset="0"/>
              </a:rPr>
              <a:t>        jeder </a:t>
            </a:r>
            <a:r>
              <a:rPr lang="de-DE" altLang="en-US" sz="1800" dirty="0" smtClean="0">
                <a:latin typeface="Arial" panose="020B0604020202020204" pitchFamily="34" charset="0"/>
              </a:rPr>
              <a:t>Periode</a:t>
            </a:r>
          </a:p>
          <a:p>
            <a:pPr>
              <a:spcBef>
                <a:spcPts val="0"/>
              </a:spcBef>
              <a:buClrTx/>
              <a:buFontTx/>
              <a:buNone/>
            </a:pPr>
            <a:r>
              <a:rPr lang="de-DE" altLang="en-US" sz="1800" dirty="0">
                <a:latin typeface="Arial" panose="020B0604020202020204" pitchFamily="34" charset="0"/>
              </a:rPr>
              <a:t/>
            </a:r>
            <a:br>
              <a:rPr lang="de-DE" altLang="en-US" sz="1800" dirty="0">
                <a:latin typeface="Arial" panose="020B0604020202020204" pitchFamily="34" charset="0"/>
              </a:rPr>
            </a:br>
            <a:r>
              <a:rPr lang="de-DE" altLang="en-US" sz="1800" i="1" dirty="0" err="1" smtClean="0">
                <a:latin typeface="Arial" panose="020B0604020202020204" pitchFamily="34" charset="0"/>
              </a:rPr>
              <a:t>CF</a:t>
            </a:r>
            <a:r>
              <a:rPr lang="de-DE" altLang="en-US" sz="1800" i="1" baseline="-25000" dirty="0" err="1" smtClean="0">
                <a:latin typeface="Arial" panose="020B0604020202020204" pitchFamily="34" charset="0"/>
              </a:rPr>
              <a:t>t</a:t>
            </a:r>
            <a:r>
              <a:rPr lang="de-DE" altLang="en-US" sz="1800" i="1" dirty="0" smtClean="0">
                <a:latin typeface="Arial" panose="020B0604020202020204" pitchFamily="34" charset="0"/>
              </a:rPr>
              <a:t> = </a:t>
            </a:r>
            <a:r>
              <a:rPr lang="de-DE" altLang="en-US" sz="1800" i="1" dirty="0" err="1" smtClean="0">
                <a:latin typeface="Arial" panose="020B0604020202020204" pitchFamily="34" charset="0"/>
              </a:rPr>
              <a:t>pQ</a:t>
            </a:r>
            <a:r>
              <a:rPr lang="de-DE" altLang="en-US" sz="1800" i="1" baseline="-25000" dirty="0" err="1">
                <a:latin typeface="Arial" panose="020B0604020202020204" pitchFamily="34" charset="0"/>
              </a:rPr>
              <a:t>t</a:t>
            </a:r>
            <a:r>
              <a:rPr lang="de-DE" altLang="en-US" sz="1800" i="1" dirty="0" smtClean="0">
                <a:latin typeface="Arial" panose="020B0604020202020204" pitchFamily="34" charset="0"/>
              </a:rPr>
              <a:t> – </a:t>
            </a:r>
            <a:r>
              <a:rPr lang="de-DE" altLang="en-US" sz="1800" i="1" dirty="0" err="1" smtClean="0">
                <a:latin typeface="Arial" panose="020B0604020202020204" pitchFamily="34" charset="0"/>
              </a:rPr>
              <a:t>V</a:t>
            </a:r>
            <a:r>
              <a:rPr lang="de-DE" altLang="en-US" sz="1800" i="1" baseline="-25000" dirty="0" err="1">
                <a:latin typeface="Arial" panose="020B0604020202020204" pitchFamily="34" charset="0"/>
              </a:rPr>
              <a:t>t</a:t>
            </a:r>
            <a:r>
              <a:rPr lang="de-DE" altLang="en-US" sz="1800" i="1" dirty="0" smtClean="0">
                <a:latin typeface="Arial" panose="020B0604020202020204" pitchFamily="34" charset="0"/>
              </a:rPr>
              <a:t> – </a:t>
            </a:r>
            <a:r>
              <a:rPr lang="de-DE" altLang="en-US" sz="1800" i="1" dirty="0" err="1" smtClean="0">
                <a:latin typeface="Arial" panose="020B0604020202020204" pitchFamily="34" charset="0"/>
              </a:rPr>
              <a:t>B</a:t>
            </a:r>
            <a:r>
              <a:rPr lang="de-DE" altLang="en-US" sz="1800" i="1" baseline="-25000" dirty="0" err="1">
                <a:latin typeface="Arial" panose="020B0604020202020204" pitchFamily="34" charset="0"/>
              </a:rPr>
              <a:t>t</a:t>
            </a:r>
            <a:r>
              <a:rPr lang="de-DE" altLang="en-US" sz="1800" i="1" dirty="0" smtClean="0">
                <a:latin typeface="Arial" panose="020B0604020202020204" pitchFamily="34" charset="0"/>
              </a:rPr>
              <a:t> </a:t>
            </a:r>
            <a:r>
              <a:rPr lang="de-DE" altLang="en-US" sz="1800" i="1" dirty="0">
                <a:latin typeface="Arial" panose="020B0604020202020204" pitchFamily="34" charset="0"/>
              </a:rPr>
              <a:t>–</a:t>
            </a:r>
            <a:r>
              <a:rPr lang="de-DE" altLang="en-US" sz="1800" i="1" dirty="0" smtClean="0">
                <a:latin typeface="Arial" panose="020B0604020202020204" pitchFamily="34" charset="0"/>
              </a:rPr>
              <a:t> </a:t>
            </a:r>
            <a:r>
              <a:rPr lang="de-DE" altLang="en-US" sz="1800" i="1" dirty="0" err="1" smtClean="0">
                <a:latin typeface="Arial" panose="020B0604020202020204" pitchFamily="34" charset="0"/>
              </a:rPr>
              <a:t>Z</a:t>
            </a:r>
            <a:r>
              <a:rPr lang="de-DE" altLang="en-US" sz="1800" i="1" baseline="-25000" dirty="0" err="1" smtClean="0">
                <a:latin typeface="Arial" panose="020B0604020202020204" pitchFamily="34" charset="0"/>
              </a:rPr>
              <a:t>t</a:t>
            </a:r>
            <a:r>
              <a:rPr lang="de-DE" altLang="en-US" sz="1800" dirty="0" smtClean="0">
                <a:latin typeface="Arial" panose="020B0604020202020204" pitchFamily="34" charset="0"/>
              </a:rPr>
              <a:t/>
            </a:r>
            <a:br>
              <a:rPr lang="de-DE" altLang="en-US" sz="1800" dirty="0" smtClean="0">
                <a:latin typeface="Arial" panose="020B0604020202020204" pitchFamily="34" charset="0"/>
              </a:rPr>
            </a:br>
            <a:endParaRPr lang="de-DE" altLang="en-US" sz="1800" dirty="0" smtClean="0">
              <a:latin typeface="Arial" panose="020B0604020202020204" pitchFamily="34" charset="0"/>
            </a:endParaRPr>
          </a:p>
          <a:p>
            <a:pPr>
              <a:spcBef>
                <a:spcPts val="0"/>
              </a:spcBef>
              <a:buClrTx/>
              <a:buFontTx/>
              <a:buNone/>
            </a:pPr>
            <a:r>
              <a:rPr lang="de-DE" altLang="en-US" sz="1800" i="1" dirty="0" smtClean="0">
                <a:latin typeface="Arial" panose="020B0604020202020204" pitchFamily="34" charset="0"/>
              </a:rPr>
              <a:t>p</a:t>
            </a:r>
            <a:r>
              <a:rPr lang="de-DE" altLang="en-US" sz="1800" dirty="0" smtClean="0">
                <a:latin typeface="Arial" panose="020B0604020202020204" pitchFamily="34" charset="0"/>
              </a:rPr>
              <a:t>    =  Preis</a:t>
            </a:r>
            <a:endParaRPr lang="de-DE" altLang="en-US" sz="1800" dirty="0" smtClean="0">
              <a:latin typeface="Arial" panose="020B0604020202020204" pitchFamily="34" charset="0"/>
            </a:endParaRPr>
          </a:p>
          <a:p>
            <a:pPr>
              <a:spcBef>
                <a:spcPts val="0"/>
              </a:spcBef>
              <a:buClrTx/>
              <a:buFontTx/>
              <a:buNone/>
            </a:pPr>
            <a:r>
              <a:rPr lang="de-DE" altLang="en-US" sz="1800" i="1" dirty="0" err="1">
                <a:latin typeface="Arial" panose="020B0604020202020204" pitchFamily="34" charset="0"/>
              </a:rPr>
              <a:t>Q</a:t>
            </a:r>
            <a:r>
              <a:rPr lang="de-DE" altLang="en-US" sz="1800" i="1" baseline="-25000" dirty="0" err="1" smtClean="0">
                <a:latin typeface="Arial" panose="020B0604020202020204" pitchFamily="34" charset="0"/>
              </a:rPr>
              <a:t>t</a:t>
            </a:r>
            <a:r>
              <a:rPr lang="de-DE" altLang="en-US" sz="1800" dirty="0" smtClean="0">
                <a:latin typeface="Arial" panose="020B0604020202020204" pitchFamily="34" charset="0"/>
              </a:rPr>
              <a:t>  =  verkaufte Menge</a:t>
            </a:r>
          </a:p>
          <a:p>
            <a:pPr>
              <a:spcBef>
                <a:spcPts val="0"/>
              </a:spcBef>
              <a:buClrTx/>
              <a:buFontTx/>
              <a:buNone/>
            </a:pPr>
            <a:r>
              <a:rPr lang="de-DE" altLang="en-US" sz="1800" i="1" dirty="0" err="1">
                <a:latin typeface="Arial" panose="020B0604020202020204" pitchFamily="34" charset="0"/>
              </a:rPr>
              <a:t>V</a:t>
            </a:r>
            <a:r>
              <a:rPr lang="de-DE" altLang="en-US" sz="1800" i="1" baseline="-25000" dirty="0" err="1" smtClean="0">
                <a:latin typeface="Arial" panose="020B0604020202020204" pitchFamily="34" charset="0"/>
              </a:rPr>
              <a:t>t</a:t>
            </a:r>
            <a:r>
              <a:rPr lang="de-DE" altLang="en-US" sz="1800" dirty="0" smtClean="0">
                <a:latin typeface="Arial" panose="020B0604020202020204" pitchFamily="34" charset="0"/>
              </a:rPr>
              <a:t>  </a:t>
            </a:r>
            <a:r>
              <a:rPr lang="de-DE" altLang="en-US" sz="1800" dirty="0">
                <a:latin typeface="Arial" panose="020B0604020202020204" pitchFamily="34" charset="0"/>
              </a:rPr>
              <a:t>=  </a:t>
            </a:r>
            <a:r>
              <a:rPr lang="de-DE" altLang="en-US" sz="1800" dirty="0" smtClean="0">
                <a:latin typeface="Arial" panose="020B0604020202020204" pitchFamily="34" charset="0"/>
              </a:rPr>
              <a:t>Verbrauchskosten (variable)</a:t>
            </a:r>
          </a:p>
          <a:p>
            <a:pPr>
              <a:spcBef>
                <a:spcPts val="0"/>
              </a:spcBef>
              <a:buClrTx/>
              <a:buFontTx/>
              <a:buNone/>
            </a:pPr>
            <a:r>
              <a:rPr lang="de-DE" altLang="en-US" sz="1800" i="1" dirty="0" err="1">
                <a:latin typeface="Arial" panose="020B0604020202020204" pitchFamily="34" charset="0"/>
              </a:rPr>
              <a:t>B</a:t>
            </a:r>
            <a:r>
              <a:rPr lang="de-DE" altLang="en-US" sz="1800" i="1" baseline="-25000" dirty="0" err="1" smtClean="0">
                <a:latin typeface="Arial" panose="020B0604020202020204" pitchFamily="34" charset="0"/>
              </a:rPr>
              <a:t>t</a:t>
            </a:r>
            <a:r>
              <a:rPr lang="de-DE" altLang="en-US" sz="1800" dirty="0" smtClean="0">
                <a:latin typeface="Arial" panose="020B0604020202020204" pitchFamily="34" charset="0"/>
              </a:rPr>
              <a:t>  </a:t>
            </a:r>
            <a:r>
              <a:rPr lang="de-DE" altLang="en-US" sz="1800" dirty="0">
                <a:latin typeface="Arial" panose="020B0604020202020204" pitchFamily="34" charset="0"/>
              </a:rPr>
              <a:t>=  </a:t>
            </a:r>
            <a:r>
              <a:rPr lang="de-DE" altLang="en-US" sz="1800" dirty="0" smtClean="0">
                <a:latin typeface="Arial" panose="020B0604020202020204" pitchFamily="34" charset="0"/>
              </a:rPr>
              <a:t>Betriebskosten (oft fix)</a:t>
            </a:r>
          </a:p>
          <a:p>
            <a:pPr>
              <a:spcBef>
                <a:spcPts val="0"/>
              </a:spcBef>
              <a:buClrTx/>
              <a:buFontTx/>
              <a:buNone/>
            </a:pPr>
            <a:r>
              <a:rPr lang="de-DE" altLang="en-US" sz="1800" i="1" dirty="0" err="1" smtClean="0">
                <a:latin typeface="Arial" panose="020B0604020202020204" pitchFamily="34" charset="0"/>
              </a:rPr>
              <a:t>Z</a:t>
            </a:r>
            <a:r>
              <a:rPr lang="de-DE" altLang="en-US" sz="1800" i="1" baseline="-25000" dirty="0" err="1" smtClean="0">
                <a:latin typeface="Arial" panose="020B0604020202020204" pitchFamily="34" charset="0"/>
              </a:rPr>
              <a:t>t</a:t>
            </a:r>
            <a:r>
              <a:rPr lang="de-DE" altLang="en-US" sz="1800" dirty="0" smtClean="0">
                <a:latin typeface="Arial" panose="020B0604020202020204" pitchFamily="34" charset="0"/>
              </a:rPr>
              <a:t>  </a:t>
            </a:r>
            <a:r>
              <a:rPr lang="de-DE" altLang="en-US" sz="1800" dirty="0">
                <a:latin typeface="Arial" panose="020B0604020202020204" pitchFamily="34" charset="0"/>
              </a:rPr>
              <a:t>=  </a:t>
            </a:r>
            <a:r>
              <a:rPr lang="de-DE" altLang="en-US" sz="1800" dirty="0" smtClean="0">
                <a:latin typeface="Arial" panose="020B0604020202020204" pitchFamily="34" charset="0"/>
              </a:rPr>
              <a:t>Zinszahlungen</a:t>
            </a:r>
            <a:endParaRPr lang="de-DE" altLang="en-US" sz="1800" dirty="0">
              <a:latin typeface="Arial" panose="020B0604020202020204" pitchFamily="34" charset="0"/>
            </a:endParaRPr>
          </a:p>
        </p:txBody>
      </p:sp>
      <p:cxnSp>
        <p:nvCxnSpPr>
          <p:cNvPr id="67" name="Straight Arrow Connector 66"/>
          <p:cNvCxnSpPr>
            <a:stCxn id="48" idx="0"/>
          </p:cNvCxnSpPr>
          <p:nvPr/>
        </p:nvCxnSpPr>
        <p:spPr bwMode="auto">
          <a:xfrm flipV="1">
            <a:off x="3819582" y="2492896"/>
            <a:ext cx="7182" cy="1530669"/>
          </a:xfrm>
          <a:prstGeom prst="straightConnector1">
            <a:avLst/>
          </a:prstGeom>
          <a:noFill/>
          <a:ln w="4445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0" name="Text Box 67"/>
          <p:cNvSpPr txBox="1">
            <a:spLocks noChangeArrowheads="1"/>
          </p:cNvSpPr>
          <p:nvPr/>
        </p:nvSpPr>
        <p:spPr bwMode="auto">
          <a:xfrm>
            <a:off x="5575714" y="3045182"/>
            <a:ext cx="55642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600" i="1" dirty="0" smtClean="0"/>
              <a:t>CF</a:t>
            </a:r>
            <a:r>
              <a:rPr lang="de-DE" altLang="en-US" sz="1600" i="1" baseline="-25000" dirty="0"/>
              <a:t>3</a:t>
            </a:r>
            <a:endParaRPr lang="de-DE" altLang="en-US" sz="1600" dirty="0"/>
          </a:p>
        </p:txBody>
      </p:sp>
      <p:sp>
        <p:nvSpPr>
          <p:cNvPr id="81" name="Text Box 67"/>
          <p:cNvSpPr txBox="1">
            <a:spLocks noChangeArrowheads="1"/>
          </p:cNvSpPr>
          <p:nvPr/>
        </p:nvSpPr>
        <p:spPr bwMode="auto">
          <a:xfrm>
            <a:off x="5057274" y="3048498"/>
            <a:ext cx="55642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600" i="1" dirty="0" smtClean="0"/>
              <a:t>CF</a:t>
            </a:r>
            <a:r>
              <a:rPr lang="de-DE" altLang="en-US" sz="1600" i="1" baseline="-25000" dirty="0"/>
              <a:t>2</a:t>
            </a:r>
            <a:endParaRPr lang="de-DE" altLang="en-US" sz="1600" dirty="0"/>
          </a:p>
        </p:txBody>
      </p:sp>
      <p:sp>
        <p:nvSpPr>
          <p:cNvPr id="82" name="Text Box 62"/>
          <p:cNvSpPr txBox="1">
            <a:spLocks noChangeArrowheads="1"/>
          </p:cNvSpPr>
          <p:nvPr/>
        </p:nvSpPr>
        <p:spPr bwMode="auto">
          <a:xfrm>
            <a:off x="8883707" y="4049917"/>
            <a:ext cx="3984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600" i="1" dirty="0">
                <a:latin typeface="Arial" panose="020B0604020202020204" pitchFamily="34" charset="0"/>
              </a:rPr>
              <a:t>t</a:t>
            </a:r>
            <a:endParaRPr lang="de-DE" altLang="en-US" sz="1600" i="1" dirty="0">
              <a:latin typeface="Arial" panose="020B0604020202020204" pitchFamily="34" charset="0"/>
            </a:endParaRPr>
          </a:p>
        </p:txBody>
      </p:sp>
      <p:sp>
        <p:nvSpPr>
          <p:cNvPr id="83" name="Text Box 67"/>
          <p:cNvSpPr txBox="1">
            <a:spLocks noChangeArrowheads="1"/>
          </p:cNvSpPr>
          <p:nvPr/>
        </p:nvSpPr>
        <p:spPr bwMode="auto">
          <a:xfrm>
            <a:off x="8010184" y="3063492"/>
            <a:ext cx="55642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600" i="1" dirty="0" smtClean="0"/>
              <a:t>CF</a:t>
            </a:r>
            <a:r>
              <a:rPr lang="de-DE" altLang="en-US" sz="1600" i="1" baseline="-25000" dirty="0"/>
              <a:t>T</a:t>
            </a:r>
            <a:endParaRPr lang="de-DE" altLang="en-US" sz="1600" dirty="0"/>
          </a:p>
        </p:txBody>
      </p:sp>
      <p:sp>
        <p:nvSpPr>
          <p:cNvPr id="84" name="Text Box 67"/>
          <p:cNvSpPr txBox="1">
            <a:spLocks noChangeArrowheads="1"/>
          </p:cNvSpPr>
          <p:nvPr/>
        </p:nvSpPr>
        <p:spPr bwMode="auto">
          <a:xfrm>
            <a:off x="6339637" y="2998417"/>
            <a:ext cx="55642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600" i="1" dirty="0" smtClean="0"/>
              <a:t>…..</a:t>
            </a:r>
            <a:endParaRPr lang="de-DE" altLang="en-US" sz="1600" dirty="0"/>
          </a:p>
        </p:txBody>
      </p:sp>
      <p:sp>
        <p:nvSpPr>
          <p:cNvPr id="85" name="Text Box 98"/>
          <p:cNvSpPr txBox="1">
            <a:spLocks noChangeArrowheads="1"/>
          </p:cNvSpPr>
          <p:nvPr/>
        </p:nvSpPr>
        <p:spPr bwMode="auto">
          <a:xfrm>
            <a:off x="386049" y="1694775"/>
            <a:ext cx="818775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600"/>
              </a:spcBef>
              <a:buClrTx/>
              <a:buNone/>
            </a:pPr>
            <a:r>
              <a:rPr lang="de-DE" altLang="en-US" sz="1800" dirty="0" smtClean="0">
                <a:latin typeface="Arial" panose="020B0604020202020204" pitchFamily="34" charset="0"/>
              </a:rPr>
              <a:t>Wir möchten eine Investition am Ende der 0. Periode </a:t>
            </a:r>
            <a:r>
              <a:rPr lang="de-DE" altLang="en-US" sz="1800" i="1" dirty="0">
                <a:latin typeface="Arial" panose="020B0604020202020204" pitchFamily="34" charset="0"/>
              </a:rPr>
              <a:t>I</a:t>
            </a:r>
            <a:r>
              <a:rPr lang="de-DE" altLang="en-US" sz="1800" baseline="-25000" dirty="0">
                <a:latin typeface="Arial" panose="020B0604020202020204" pitchFamily="34" charset="0"/>
              </a:rPr>
              <a:t>0 </a:t>
            </a:r>
            <a:r>
              <a:rPr lang="de-DE" altLang="en-US" sz="1800" dirty="0" smtClean="0">
                <a:latin typeface="Arial" panose="020B0604020202020204" pitchFamily="34" charset="0"/>
              </a:rPr>
              <a:t>mit den resultierenden Cashflows </a:t>
            </a:r>
            <a:r>
              <a:rPr lang="de-DE" altLang="en-US" sz="1800" i="1" dirty="0" err="1">
                <a:latin typeface="Arial" panose="020B0604020202020204" pitchFamily="34" charset="0"/>
              </a:rPr>
              <a:t>CF</a:t>
            </a:r>
            <a:r>
              <a:rPr lang="de-DE" altLang="en-US" sz="1800" i="1" baseline="-25000" dirty="0" err="1">
                <a:latin typeface="Arial" panose="020B0604020202020204" pitchFamily="34" charset="0"/>
              </a:rPr>
              <a:t>t</a:t>
            </a:r>
            <a:r>
              <a:rPr lang="de-DE" altLang="en-US" sz="1800" dirty="0">
                <a:latin typeface="Arial" panose="020B0604020202020204" pitchFamily="34" charset="0"/>
              </a:rPr>
              <a:t> (</a:t>
            </a:r>
            <a:r>
              <a:rPr lang="de-DE" altLang="en-US" sz="1800" dirty="0" smtClean="0">
                <a:latin typeface="Arial" panose="020B0604020202020204" pitchFamily="34" charset="0"/>
              </a:rPr>
              <a:t>z.B. Erlös minus Kosten) in den folgenden Jahren vergleichen.</a:t>
            </a:r>
            <a:endParaRPr lang="de-DE" altLang="en-US" sz="1800" dirty="0">
              <a:latin typeface="Arial" panose="020B0604020202020204" pitchFamily="34" charset="0"/>
            </a:endParaRPr>
          </a:p>
        </p:txBody>
      </p:sp>
      <p:sp>
        <p:nvSpPr>
          <p:cNvPr id="86" name="Text Box 67"/>
          <p:cNvSpPr txBox="1">
            <a:spLocks noChangeArrowheads="1"/>
          </p:cNvSpPr>
          <p:nvPr/>
        </p:nvSpPr>
        <p:spPr bwMode="auto">
          <a:xfrm>
            <a:off x="3869226" y="2395712"/>
            <a:ext cx="219987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Zahlungsstrom</a:t>
            </a:r>
            <a:endParaRPr lang="de-DE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2091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Verfahren der Investitionsrechnung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762000" y="1752600"/>
            <a:ext cx="3882008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de-DE" altLang="en-US" sz="2000" b="1" dirty="0">
                <a:latin typeface="Arial" panose="020B0604020202020204" pitchFamily="34" charset="0"/>
              </a:rPr>
              <a:t>Statische Verfahren</a:t>
            </a:r>
          </a:p>
          <a:p>
            <a:pPr>
              <a:lnSpc>
                <a:spcPct val="80000"/>
              </a:lnSpc>
              <a:buFontTx/>
              <a:buNone/>
            </a:pPr>
            <a:endParaRPr lang="de-DE" altLang="en-US" sz="1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en-US" sz="2000" dirty="0" smtClean="0">
                <a:latin typeface="Arial" panose="020B0604020202020204" pitchFamily="34" charset="0"/>
              </a:rPr>
              <a:t>…bildet Durchschnittswerte für jährliche Ausgaben und Einnahmen</a:t>
            </a:r>
          </a:p>
          <a:p>
            <a:pPr>
              <a:lnSpc>
                <a:spcPct val="80000"/>
              </a:lnSpc>
            </a:pPr>
            <a:endParaRPr lang="de-DE" altLang="en-US" sz="2000" dirty="0" smtClean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en-US" sz="2000" dirty="0" smtClean="0">
                <a:latin typeface="Arial" panose="020B0604020202020204" pitchFamily="34" charset="0"/>
              </a:rPr>
              <a:t>…ignoriert den Zeitwert des Geldes</a:t>
            </a:r>
          </a:p>
          <a:p>
            <a:pPr>
              <a:lnSpc>
                <a:spcPct val="80000"/>
              </a:lnSpc>
            </a:pPr>
            <a:endParaRPr lang="de-DE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en-US" sz="2000" dirty="0" smtClean="0">
                <a:latin typeface="Arial" panose="020B0604020202020204" pitchFamily="34" charset="0"/>
              </a:rPr>
              <a:t>Vorteil</a:t>
            </a:r>
            <a:r>
              <a:rPr lang="de-DE" altLang="en-US" sz="2000" dirty="0">
                <a:latin typeface="Arial" panose="020B0604020202020204" pitchFamily="34" charset="0"/>
              </a:rPr>
              <a:t>: einfach, </a:t>
            </a:r>
            <a:r>
              <a:rPr lang="de-DE" altLang="en-US" sz="2000" dirty="0" smtClean="0">
                <a:latin typeface="Arial" panose="020B0604020202020204" pitchFamily="34" charset="0"/>
              </a:rPr>
              <a:t>geringer </a:t>
            </a:r>
            <a:r>
              <a:rPr lang="de-DE" altLang="en-US" sz="2000" dirty="0">
                <a:latin typeface="Arial" panose="020B0604020202020204" pitchFamily="34" charset="0"/>
              </a:rPr>
              <a:t>Datenbeschaffungs- und </a:t>
            </a:r>
            <a:r>
              <a:rPr lang="de-DE" altLang="en-US" sz="2000" dirty="0" smtClean="0">
                <a:latin typeface="Arial" panose="020B0604020202020204" pitchFamily="34" charset="0"/>
              </a:rPr>
              <a:t>Berechnungsaufwand</a:t>
            </a:r>
          </a:p>
          <a:p>
            <a:pPr>
              <a:lnSpc>
                <a:spcPct val="80000"/>
              </a:lnSpc>
            </a:pPr>
            <a:endParaRPr lang="de-DE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en-US" sz="2000" dirty="0">
                <a:latin typeface="Arial" panose="020B0604020202020204" pitchFamily="34" charset="0"/>
              </a:rPr>
              <a:t>Nachteil: berücksichtigt weder die jährlichen </a:t>
            </a:r>
            <a:r>
              <a:rPr lang="de-DE" altLang="en-US" sz="2000" dirty="0" smtClean="0">
                <a:latin typeface="Arial" panose="020B0604020202020204" pitchFamily="34" charset="0"/>
              </a:rPr>
              <a:t>Geldströme noch dem Zeitwert des Geldes</a:t>
            </a:r>
            <a:endParaRPr lang="de-DE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de-DE" altLang="en-US" sz="1600" dirty="0">
              <a:latin typeface="Arial" panose="020B0604020202020204" pitchFamily="34" charset="0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4953000" y="1676400"/>
            <a:ext cx="38100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de-DE" altLang="en-US" sz="2000" b="1" dirty="0">
                <a:latin typeface="Arial" panose="020B0604020202020204" pitchFamily="34" charset="0"/>
              </a:rPr>
              <a:t>Dynamische Verfahren</a:t>
            </a:r>
            <a:br>
              <a:rPr lang="de-DE" altLang="en-US" sz="2000" b="1" dirty="0">
                <a:latin typeface="Arial" panose="020B0604020202020204" pitchFamily="34" charset="0"/>
              </a:rPr>
            </a:br>
            <a:endParaRPr lang="de-DE" altLang="en-US" sz="2000" b="1" dirty="0" smtClean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en-US" sz="2000" dirty="0" smtClean="0">
                <a:latin typeface="Arial" panose="020B0604020202020204" pitchFamily="34" charset="0"/>
              </a:rPr>
              <a:t>…stellt die Geldströme über alle Jahre gegenüber</a:t>
            </a:r>
          </a:p>
          <a:p>
            <a:pPr>
              <a:lnSpc>
                <a:spcPct val="80000"/>
              </a:lnSpc>
            </a:pPr>
            <a:endParaRPr lang="de-DE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en-US" sz="2000" dirty="0" smtClean="0">
                <a:latin typeface="Arial" panose="020B0604020202020204" pitchFamily="34" charset="0"/>
              </a:rPr>
              <a:t>…berücksichtigt </a:t>
            </a:r>
            <a:r>
              <a:rPr lang="de-DE" altLang="en-US" sz="2000" dirty="0">
                <a:latin typeface="Arial" panose="020B0604020202020204" pitchFamily="34" charset="0"/>
              </a:rPr>
              <a:t>den Zeitwert des Geldes</a:t>
            </a:r>
          </a:p>
          <a:p>
            <a:pPr>
              <a:lnSpc>
                <a:spcPct val="80000"/>
              </a:lnSpc>
            </a:pPr>
            <a:endParaRPr lang="de-DE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en-US" sz="2000" dirty="0">
                <a:latin typeface="Arial" panose="020B0604020202020204" pitchFamily="34" charset="0"/>
              </a:rPr>
              <a:t>Vorteil: </a:t>
            </a:r>
            <a:r>
              <a:rPr lang="de-DE" altLang="en-US" sz="2000" dirty="0" smtClean="0">
                <a:latin typeface="Arial" panose="020B0604020202020204" pitchFamily="34" charset="0"/>
              </a:rPr>
              <a:t>sehr genau</a:t>
            </a:r>
            <a:endParaRPr lang="de-DE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de-DE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en-US" sz="2000" dirty="0">
                <a:latin typeface="Arial" panose="020B0604020202020204" pitchFamily="34" charset="0"/>
              </a:rPr>
              <a:t>Nachteil: </a:t>
            </a:r>
            <a:r>
              <a:rPr lang="de-DE" altLang="en-US" sz="2000" dirty="0" smtClean="0">
                <a:latin typeface="Arial" panose="020B0604020202020204" pitchFamily="34" charset="0"/>
              </a:rPr>
              <a:t>aufwändiger, Datenintensiv</a:t>
            </a:r>
            <a:endParaRPr lang="de-DE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de-DE" altLang="en-US" sz="2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8267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Verfahren der Investitionsrechnung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762000" y="1752600"/>
            <a:ext cx="441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de-DE" altLang="en-US" sz="2000" b="1" dirty="0">
                <a:latin typeface="Arial" panose="020B0604020202020204" pitchFamily="34" charset="0"/>
              </a:rPr>
              <a:t>Statische Verfahren</a:t>
            </a:r>
          </a:p>
          <a:p>
            <a:pPr>
              <a:lnSpc>
                <a:spcPct val="80000"/>
              </a:lnSpc>
              <a:buFontTx/>
              <a:buNone/>
            </a:pPr>
            <a:endParaRPr lang="de-DE" altLang="en-US" sz="1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en-US" sz="2000" b="1" dirty="0">
                <a:solidFill>
                  <a:srgbClr val="C00000"/>
                </a:solidFill>
                <a:latin typeface="Arial" panose="020B0604020202020204" pitchFamily="34" charset="0"/>
              </a:rPr>
              <a:t>Kostenvergleichsrechnung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de-DE" altLang="en-US" sz="1600" dirty="0">
                <a:latin typeface="Arial" panose="020B0604020202020204" pitchFamily="34" charset="0"/>
              </a:rPr>
              <a:t>+ Betriebskosten p.a.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de-DE" altLang="en-US" sz="1600" dirty="0">
                <a:latin typeface="Arial" panose="020B0604020202020204" pitchFamily="34" charset="0"/>
              </a:rPr>
              <a:t>+ </a:t>
            </a:r>
            <a:r>
              <a:rPr lang="de-DE" altLang="en-US" sz="1600" dirty="0" err="1">
                <a:latin typeface="Arial" panose="020B0604020202020204" pitchFamily="34" charset="0"/>
              </a:rPr>
              <a:t>durchschnittl</a:t>
            </a:r>
            <a:r>
              <a:rPr lang="de-DE" altLang="en-US" sz="1600" dirty="0">
                <a:latin typeface="Arial" panose="020B0604020202020204" pitchFamily="34" charset="0"/>
              </a:rPr>
              <a:t>. Kapitalkosten p.a.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de-DE" altLang="en-US" sz="1600" u="sng" dirty="0">
                <a:latin typeface="Arial" panose="020B0604020202020204" pitchFamily="34" charset="0"/>
              </a:rPr>
              <a:t>+ kalkulatorische Abschreibungen p.a.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de-DE" altLang="en-US" sz="1600" dirty="0">
                <a:latin typeface="Arial" panose="020B0604020202020204" pitchFamily="34" charset="0"/>
              </a:rPr>
              <a:t>Jahreskosten</a:t>
            </a:r>
          </a:p>
          <a:p>
            <a:pPr>
              <a:lnSpc>
                <a:spcPct val="80000"/>
              </a:lnSpc>
            </a:pPr>
            <a:endParaRPr lang="de-DE" altLang="en-US" sz="1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en-US" sz="2000" b="1" dirty="0">
                <a:solidFill>
                  <a:srgbClr val="C00000"/>
                </a:solidFill>
                <a:latin typeface="Arial" panose="020B0604020202020204" pitchFamily="34" charset="0"/>
              </a:rPr>
              <a:t>Gewinnvergleichsrechnung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de-DE" altLang="en-US" sz="1600" dirty="0">
                <a:latin typeface="Arial" panose="020B0604020202020204" pitchFamily="34" charset="0"/>
              </a:rPr>
              <a:t>Umsatzerlöse ./. Jahreskosten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de-DE" altLang="en-US" sz="1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en-US" sz="2000" b="1" dirty="0">
                <a:solidFill>
                  <a:srgbClr val="C00000"/>
                </a:solidFill>
                <a:latin typeface="Arial" panose="020B0604020202020204" pitchFamily="34" charset="0"/>
              </a:rPr>
              <a:t>Rentabilitätsrechnung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de-DE" altLang="en-US" sz="1600" i="1" dirty="0">
                <a:latin typeface="Arial" panose="020B0604020202020204" pitchFamily="34" charset="0"/>
              </a:rPr>
              <a:t>EBIT </a:t>
            </a:r>
            <a:r>
              <a:rPr lang="de-DE" altLang="en-US" sz="1600" dirty="0">
                <a:latin typeface="Arial" panose="020B0604020202020204" pitchFamily="34" charset="0"/>
              </a:rPr>
              <a:t>= Gewinn vor Steuern +</a:t>
            </a:r>
            <a:br>
              <a:rPr lang="de-DE" altLang="en-US" sz="1600" dirty="0">
                <a:latin typeface="Arial" panose="020B0604020202020204" pitchFamily="34" charset="0"/>
              </a:rPr>
            </a:br>
            <a:r>
              <a:rPr lang="de-DE" altLang="en-US" sz="1600" dirty="0">
                <a:latin typeface="Arial" panose="020B0604020202020204" pitchFamily="34" charset="0"/>
              </a:rPr>
              <a:t>	   Fremdkapital-Zinsen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de-DE" altLang="en-US" sz="1600" i="1" dirty="0">
                <a:latin typeface="Arial" panose="020B0604020202020204" pitchFamily="34" charset="0"/>
              </a:rPr>
              <a:t>ROI</a:t>
            </a:r>
            <a:r>
              <a:rPr lang="de-DE" altLang="en-US" sz="1600" dirty="0">
                <a:latin typeface="Arial" panose="020B0604020202020204" pitchFamily="34" charset="0"/>
              </a:rPr>
              <a:t>  = </a:t>
            </a:r>
            <a:r>
              <a:rPr lang="de-DE" altLang="en-US" sz="1600" i="1" dirty="0">
                <a:latin typeface="Arial" panose="020B0604020202020204" pitchFamily="34" charset="0"/>
              </a:rPr>
              <a:t>EBIT </a:t>
            </a:r>
            <a:r>
              <a:rPr lang="de-DE" altLang="en-US" sz="1600" dirty="0">
                <a:latin typeface="Arial" panose="020B0604020202020204" pitchFamily="34" charset="0"/>
              </a:rPr>
              <a:t>/ Ø-Kapital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de-DE" altLang="en-US" sz="1000" b="1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en-US" sz="2000" b="1" dirty="0">
                <a:solidFill>
                  <a:srgbClr val="C00000"/>
                </a:solidFill>
                <a:latin typeface="Arial" panose="020B0604020202020204" pitchFamily="34" charset="0"/>
              </a:rPr>
              <a:t>Amortisationsrechnung</a:t>
            </a:r>
            <a:r>
              <a:rPr lang="de-DE" altLang="en-US" sz="2000" dirty="0">
                <a:latin typeface="Arial" panose="020B0604020202020204" pitchFamily="34" charset="0"/>
              </a:rPr>
              <a:t/>
            </a:r>
            <a:br>
              <a:rPr lang="de-DE" altLang="en-US" sz="2000" dirty="0">
                <a:latin typeface="Arial" panose="020B0604020202020204" pitchFamily="34" charset="0"/>
              </a:rPr>
            </a:br>
            <a:r>
              <a:rPr lang="de-DE" altLang="en-US" sz="2000" dirty="0">
                <a:latin typeface="Arial" panose="020B0604020202020204" pitchFamily="34" charset="0"/>
              </a:rPr>
              <a:t>  </a:t>
            </a:r>
            <a:r>
              <a:rPr lang="de-DE" altLang="en-US" sz="1600" i="1" dirty="0">
                <a:latin typeface="Arial" panose="020B0604020202020204" pitchFamily="34" charset="0"/>
              </a:rPr>
              <a:t>Break </a:t>
            </a:r>
            <a:r>
              <a:rPr lang="de-DE" altLang="en-US" sz="1600" i="1" dirty="0" err="1">
                <a:latin typeface="Arial" panose="020B0604020202020204" pitchFamily="34" charset="0"/>
              </a:rPr>
              <a:t>even</a:t>
            </a:r>
            <a:r>
              <a:rPr lang="de-DE" altLang="en-US" sz="1600" i="1" dirty="0">
                <a:latin typeface="Arial" panose="020B0604020202020204" pitchFamily="34" charset="0"/>
              </a:rPr>
              <a:t> </a:t>
            </a:r>
            <a:r>
              <a:rPr lang="de-DE" altLang="en-US" sz="1600" dirty="0">
                <a:latin typeface="Arial" panose="020B0604020202020204" pitchFamily="34" charset="0"/>
              </a:rPr>
              <a:t>= Investition / Ø-</a:t>
            </a:r>
            <a:r>
              <a:rPr lang="de-DE" altLang="en-US" sz="1600" i="1" dirty="0" err="1">
                <a:latin typeface="Arial" panose="020B0604020202020204" pitchFamily="34" charset="0"/>
              </a:rPr>
              <a:t>CashFlow</a:t>
            </a:r>
            <a:endParaRPr lang="de-DE" altLang="en-US" sz="1600" i="1" dirty="0">
              <a:latin typeface="Arial" panose="020B0604020202020204" pitchFamily="34" charset="0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4953000" y="1676400"/>
            <a:ext cx="38100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de-DE" altLang="en-US" sz="2000" b="1" dirty="0">
                <a:latin typeface="Arial" panose="020B0604020202020204" pitchFamily="34" charset="0"/>
              </a:rPr>
              <a:t>Dynamische Verfahren</a:t>
            </a:r>
            <a:br>
              <a:rPr lang="de-DE" altLang="en-US" sz="2000" b="1" dirty="0">
                <a:latin typeface="Arial" panose="020B0604020202020204" pitchFamily="34" charset="0"/>
              </a:rPr>
            </a:br>
            <a:r>
              <a:rPr lang="de-DE" altLang="en-US" sz="1600" dirty="0">
                <a:latin typeface="Arial" panose="020B0604020202020204" pitchFamily="34" charset="0"/>
              </a:rPr>
              <a:t>(</a:t>
            </a:r>
            <a:r>
              <a:rPr lang="de-DE" altLang="en-US" sz="1600" i="1" dirty="0">
                <a:latin typeface="Arial" panose="020B0604020202020204" pitchFamily="34" charset="0"/>
              </a:rPr>
              <a:t>time </a:t>
            </a:r>
            <a:r>
              <a:rPr lang="de-DE" altLang="en-US" sz="1600" i="1" dirty="0" err="1">
                <a:latin typeface="Arial" panose="020B0604020202020204" pitchFamily="34" charset="0"/>
              </a:rPr>
              <a:t>value</a:t>
            </a:r>
            <a:r>
              <a:rPr lang="de-DE" altLang="en-US" sz="1600" i="1" dirty="0">
                <a:latin typeface="Arial" panose="020B0604020202020204" pitchFamily="34" charset="0"/>
              </a:rPr>
              <a:t> </a:t>
            </a:r>
            <a:r>
              <a:rPr lang="de-DE" altLang="en-US" sz="1600" i="1" dirty="0" err="1">
                <a:latin typeface="Arial" panose="020B0604020202020204" pitchFamily="34" charset="0"/>
              </a:rPr>
              <a:t>of</a:t>
            </a:r>
            <a:r>
              <a:rPr lang="de-DE" altLang="en-US" sz="1600" i="1" dirty="0">
                <a:latin typeface="Arial" panose="020B0604020202020204" pitchFamily="34" charset="0"/>
              </a:rPr>
              <a:t> </a:t>
            </a:r>
            <a:r>
              <a:rPr lang="de-DE" altLang="en-US" sz="1600" i="1" dirty="0" err="1">
                <a:latin typeface="Arial" panose="020B0604020202020204" pitchFamily="34" charset="0"/>
              </a:rPr>
              <a:t>money</a:t>
            </a:r>
            <a:r>
              <a:rPr lang="de-DE" altLang="en-US" sz="1600" dirty="0">
                <a:latin typeface="Arial" panose="020B0604020202020204" pitchFamily="34" charset="0"/>
              </a:rPr>
              <a:t>)</a:t>
            </a:r>
            <a:br>
              <a:rPr lang="de-DE" altLang="en-US" sz="1600" dirty="0">
                <a:latin typeface="Arial" panose="020B0604020202020204" pitchFamily="34" charset="0"/>
              </a:rPr>
            </a:br>
            <a:endParaRPr lang="de-DE" altLang="en-US" sz="16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en-US" sz="2000" b="1" dirty="0">
                <a:solidFill>
                  <a:srgbClr val="C00000"/>
                </a:solidFill>
                <a:latin typeface="Arial" panose="020B0604020202020204" pitchFamily="34" charset="0"/>
              </a:rPr>
              <a:t>Kapitalwertmethode</a:t>
            </a:r>
            <a:r>
              <a:rPr lang="de-DE" altLang="en-US" sz="2000" dirty="0">
                <a:latin typeface="Arial" panose="020B0604020202020204" pitchFamily="34" charset="0"/>
              </a:rPr>
              <a:t/>
            </a:r>
            <a:br>
              <a:rPr lang="de-DE" altLang="en-US" sz="2000" dirty="0">
                <a:latin typeface="Arial" panose="020B0604020202020204" pitchFamily="34" charset="0"/>
              </a:rPr>
            </a:br>
            <a:r>
              <a:rPr lang="de-DE" altLang="en-US" sz="1600" i="1" dirty="0">
                <a:latin typeface="Arial" panose="020B0604020202020204" pitchFamily="34" charset="0"/>
              </a:rPr>
              <a:t>PV</a:t>
            </a:r>
            <a:r>
              <a:rPr lang="de-DE" altLang="en-US" sz="1600" dirty="0">
                <a:latin typeface="Arial" panose="020B0604020202020204" pitchFamily="34" charset="0"/>
              </a:rPr>
              <a:t> = Summe der diskontierten </a:t>
            </a:r>
            <a:r>
              <a:rPr lang="de-DE" altLang="en-US" sz="1600" i="1" dirty="0">
                <a:latin typeface="Arial" panose="020B0604020202020204" pitchFamily="34" charset="0"/>
              </a:rPr>
              <a:t>CF</a:t>
            </a:r>
            <a:r>
              <a:rPr lang="de-DE" altLang="en-US" sz="1600" dirty="0">
                <a:latin typeface="Arial" panose="020B0604020202020204" pitchFamily="34" charset="0"/>
              </a:rPr>
              <a:t/>
            </a:r>
            <a:br>
              <a:rPr lang="de-DE" altLang="en-US" sz="1600" dirty="0">
                <a:latin typeface="Arial" panose="020B0604020202020204" pitchFamily="34" charset="0"/>
              </a:rPr>
            </a:br>
            <a:r>
              <a:rPr lang="de-DE" altLang="en-US" sz="1600" i="1" dirty="0">
                <a:latin typeface="Arial" panose="020B0604020202020204" pitchFamily="34" charset="0"/>
              </a:rPr>
              <a:t>NPV</a:t>
            </a:r>
            <a:r>
              <a:rPr lang="de-DE" altLang="en-US" sz="1600" dirty="0">
                <a:latin typeface="Arial" panose="020B0604020202020204" pitchFamily="34" charset="0"/>
              </a:rPr>
              <a:t> = </a:t>
            </a:r>
            <a:r>
              <a:rPr lang="de-DE" altLang="en-US" sz="1600" i="1" dirty="0">
                <a:latin typeface="Arial" panose="020B0604020202020204" pitchFamily="34" charset="0"/>
              </a:rPr>
              <a:t>PV</a:t>
            </a:r>
            <a:r>
              <a:rPr lang="de-DE" altLang="en-US" sz="1600" dirty="0">
                <a:latin typeface="Arial" panose="020B0604020202020204" pitchFamily="34" charset="0"/>
              </a:rPr>
              <a:t> - Investition &gt; 0?</a:t>
            </a:r>
          </a:p>
          <a:p>
            <a:pPr>
              <a:lnSpc>
                <a:spcPct val="80000"/>
              </a:lnSpc>
            </a:pPr>
            <a:endParaRPr lang="de-DE" altLang="en-US" sz="1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en-US" sz="2000" b="1" dirty="0">
                <a:solidFill>
                  <a:srgbClr val="C00000"/>
                </a:solidFill>
                <a:latin typeface="Arial" panose="020B0604020202020204" pitchFamily="34" charset="0"/>
              </a:rPr>
              <a:t>Annuitätenmethode</a:t>
            </a:r>
            <a:r>
              <a:rPr lang="de-DE" altLang="en-US" sz="2000" dirty="0">
                <a:latin typeface="Arial" panose="020B0604020202020204" pitchFamily="34" charset="0"/>
              </a:rPr>
              <a:t/>
            </a:r>
            <a:br>
              <a:rPr lang="de-DE" altLang="en-US" sz="2000" dirty="0">
                <a:latin typeface="Arial" panose="020B0604020202020204" pitchFamily="34" charset="0"/>
              </a:rPr>
            </a:br>
            <a:r>
              <a:rPr lang="de-DE" altLang="en-US" sz="1600" dirty="0">
                <a:latin typeface="Arial" panose="020B0604020202020204" pitchFamily="34" charset="0"/>
              </a:rPr>
              <a:t>Transformation einer Zahlungsreihe in eine Annuität</a:t>
            </a:r>
          </a:p>
          <a:p>
            <a:pPr>
              <a:lnSpc>
                <a:spcPct val="80000"/>
              </a:lnSpc>
            </a:pPr>
            <a:endParaRPr lang="de-DE" altLang="en-US" sz="1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en-US" sz="2000" b="1" dirty="0">
                <a:solidFill>
                  <a:srgbClr val="C00000"/>
                </a:solidFill>
                <a:latin typeface="Arial" panose="020B0604020202020204" pitchFamily="34" charset="0"/>
              </a:rPr>
              <a:t>Methode des internen </a:t>
            </a:r>
            <a:r>
              <a:rPr lang="de-DE" altLang="en-US" sz="2000" b="1" dirty="0" err="1">
                <a:solidFill>
                  <a:srgbClr val="C00000"/>
                </a:solidFill>
                <a:latin typeface="Arial" panose="020B0604020202020204" pitchFamily="34" charset="0"/>
              </a:rPr>
              <a:t>Zinsfusses</a:t>
            </a:r>
            <a:r>
              <a:rPr lang="de-DE" altLang="en-US" sz="2000" dirty="0">
                <a:latin typeface="Arial" panose="020B0604020202020204" pitchFamily="34" charset="0"/>
              </a:rPr>
              <a:t/>
            </a:r>
            <a:br>
              <a:rPr lang="de-DE" altLang="en-US" sz="2000" dirty="0">
                <a:latin typeface="Arial" panose="020B0604020202020204" pitchFamily="34" charset="0"/>
              </a:rPr>
            </a:br>
            <a:r>
              <a:rPr lang="de-DE" altLang="en-US" sz="1600" i="1" dirty="0">
                <a:latin typeface="Arial" panose="020B0604020202020204" pitchFamily="34" charset="0"/>
              </a:rPr>
              <a:t>IRR</a:t>
            </a:r>
            <a:r>
              <a:rPr lang="de-DE" altLang="en-US" sz="1600" dirty="0">
                <a:latin typeface="Arial" panose="020B0604020202020204" pitchFamily="34" charset="0"/>
              </a:rPr>
              <a:t> = Kalkulationszins bei [</a:t>
            </a:r>
            <a:r>
              <a:rPr lang="de-DE" altLang="en-US" sz="1600" i="1" dirty="0">
                <a:latin typeface="Arial" panose="020B0604020202020204" pitchFamily="34" charset="0"/>
              </a:rPr>
              <a:t>NPV</a:t>
            </a:r>
            <a:r>
              <a:rPr lang="de-DE" altLang="en-US" sz="1600" dirty="0">
                <a:latin typeface="Arial" panose="020B0604020202020204" pitchFamily="34" charset="0"/>
              </a:rPr>
              <a:t>=0]</a:t>
            </a:r>
            <a:endParaRPr lang="de-DE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de-DE" altLang="en-US" sz="2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8525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Statische Verfahren: Kostenvergleichsrechnung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75359" y="1756767"/>
            <a:ext cx="7578725" cy="2089521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Berücksichtigt die zeitliche Änderung des Geldwertes nicht</a:t>
            </a:r>
          </a:p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Berechnung der durchschnittlichen Jahreskosten für verschiedene Optionen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Beispiel: Elektroauto gegenüber Benziner. Beide haben eine Lebensdauer </a:t>
            </a:r>
            <a:r>
              <a:rPr lang="de-DE" altLang="en-US" sz="1800" i="1" kern="0" dirty="0" smtClean="0">
                <a:latin typeface="Arial" panose="020B0604020202020204" pitchFamily="34" charset="0"/>
              </a:rPr>
              <a:t>T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 von 10 Jahren</a:t>
            </a:r>
            <a:r>
              <a:rPr lang="de-DE" altLang="en-US" sz="1800" kern="0" dirty="0">
                <a:latin typeface="Arial" panose="020B0604020202020204" pitchFamily="34" charset="0"/>
              </a:rPr>
              <a:t>, einen Restwert von Null.</a:t>
            </a:r>
            <a:endParaRPr lang="de-DE" altLang="en-US" sz="1800" kern="0" dirty="0">
              <a:latin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8352616"/>
              </p:ext>
            </p:extLst>
          </p:nvPr>
        </p:nvGraphicFramePr>
        <p:xfrm>
          <a:off x="971599" y="3573016"/>
          <a:ext cx="6828122" cy="2595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60589">
                  <a:extLst>
                    <a:ext uri="{9D8B030D-6E8A-4147-A177-3AD203B41FA5}">
                      <a16:colId xmlns:a16="http://schemas.microsoft.com/office/drawing/2014/main" val="2623267412"/>
                    </a:ext>
                  </a:extLst>
                </a:gridCol>
                <a:gridCol w="1735956">
                  <a:extLst>
                    <a:ext uri="{9D8B030D-6E8A-4147-A177-3AD203B41FA5}">
                      <a16:colId xmlns:a16="http://schemas.microsoft.com/office/drawing/2014/main" val="2810863804"/>
                    </a:ext>
                  </a:extLst>
                </a:gridCol>
                <a:gridCol w="1931577">
                  <a:extLst>
                    <a:ext uri="{9D8B030D-6E8A-4147-A177-3AD203B41FA5}">
                      <a16:colId xmlns:a16="http://schemas.microsoft.com/office/drawing/2014/main" val="8020273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Benziner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Elektroauto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77150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Anschaffungskosten </a:t>
                      </a:r>
                      <a:r>
                        <a:rPr lang="de-DE" sz="1800" i="1" dirty="0" smtClean="0">
                          <a:latin typeface="Arial" panose="020B0604020202020204" pitchFamily="34" charset="0"/>
                          <a:cs typeface="+mn-cs"/>
                        </a:rPr>
                        <a:t>I</a:t>
                      </a:r>
                      <a:r>
                        <a:rPr lang="de-DE" altLang="en-US" sz="1800" i="1" baseline="-25000" dirty="0" smtClean="0">
                          <a:latin typeface="Arial" panose="020B0604020202020204" pitchFamily="34" charset="0"/>
                        </a:rPr>
                        <a:t>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38021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Jährliche Abschreibung </a:t>
                      </a:r>
                      <a:r>
                        <a:rPr lang="de-DE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de-DE" altLang="en-US" sz="1800" i="1" baseline="-25000" dirty="0" smtClean="0">
                          <a:latin typeface="Arial" panose="020B0604020202020204" pitchFamily="34" charset="0"/>
                        </a:rPr>
                        <a:t>t</a:t>
                      </a:r>
                      <a:endParaRPr lang="de-DE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9299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Kapitalkosten (Zins) </a:t>
                      </a:r>
                      <a:r>
                        <a:rPr lang="de-DE" sz="1800" i="1" dirty="0" err="1" smtClean="0">
                          <a:latin typeface="Arial" panose="020B0604020202020204" pitchFamily="34" charset="0"/>
                          <a:cs typeface="+mn-cs"/>
                        </a:rPr>
                        <a:t>Z</a:t>
                      </a:r>
                      <a:r>
                        <a:rPr lang="de-DE" altLang="en-US" sz="1800" i="1" baseline="-25000" dirty="0" err="1" smtClean="0">
                          <a:latin typeface="Arial" panose="020B0604020202020204" pitchFamily="34" charset="0"/>
                        </a:rPr>
                        <a:t>t</a:t>
                      </a:r>
                      <a:endParaRPr lang="de-DE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92360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Betriebskosten </a:t>
                      </a:r>
                      <a:r>
                        <a:rPr lang="de-DE" sz="1800" i="1" dirty="0" err="1" smtClean="0">
                          <a:latin typeface="Arial" panose="020B0604020202020204" pitchFamily="34" charset="0"/>
                          <a:cs typeface="+mn-cs"/>
                        </a:rPr>
                        <a:t>B</a:t>
                      </a:r>
                      <a:r>
                        <a:rPr lang="de-DE" altLang="en-US" sz="1800" i="1" baseline="-25000" dirty="0" err="1" smtClean="0">
                          <a:latin typeface="Arial" panose="020B0604020202020204" pitchFamily="34" charset="0"/>
                        </a:rPr>
                        <a:t>t</a:t>
                      </a:r>
                      <a:endParaRPr lang="de-DE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04579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Verbrauchskosten </a:t>
                      </a:r>
                      <a:r>
                        <a:rPr lang="de-DE" altLang="en-US" sz="1800" i="1" dirty="0" err="1" smtClean="0">
                          <a:latin typeface="Arial" panose="020B0604020202020204" pitchFamily="34" charset="0"/>
                        </a:rPr>
                        <a:t>V</a:t>
                      </a:r>
                      <a:r>
                        <a:rPr lang="de-DE" altLang="en-US" sz="1800" i="1" baseline="-25000" dirty="0" err="1" smtClean="0">
                          <a:latin typeface="Arial" panose="020B0604020202020204" pitchFamily="34" charset="0"/>
                        </a:rPr>
                        <a:t>t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8980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Summe Jahreskosten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10.200</a:t>
                      </a:r>
                      <a:endParaRPr lang="de-DE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9.600</a:t>
                      </a:r>
                      <a:endParaRPr lang="de-DE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6199974"/>
                  </a:ext>
                </a:extLst>
              </a:tr>
            </a:tbl>
          </a:graphicData>
        </a:graphic>
      </p:graphicFrame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121228" y="6309320"/>
            <a:ext cx="7578725" cy="2089521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Schlussfolgerung: Elektroauto kaufen!</a:t>
            </a:r>
            <a:endParaRPr lang="de-DE" altLang="en-US" sz="1800" kern="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794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Statische Verfahren: </a:t>
            </a:r>
            <a:r>
              <a:rPr lang="de-DE" altLang="en-US" sz="2400" dirty="0" smtClean="0"/>
              <a:t>Gewinnvergleichsrechnung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75359" y="1756767"/>
            <a:ext cx="7578725" cy="2089521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Neben Berücksichtigung der Kosten werden auch erzielte Umsätze berücksichtigt: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>
                <a:latin typeface="Arial" panose="020B0604020202020204" pitchFamily="34" charset="0"/>
              </a:rPr>
              <a:t>	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	Gewinn = Umsatzerlös - Kosten</a:t>
            </a:r>
            <a:endParaRPr lang="de-DE" altLang="en-US" sz="1800" kern="0" dirty="0" smtClean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Beispiel: </a:t>
            </a:r>
            <a:r>
              <a:rPr lang="de-DE" altLang="en-US" sz="1800" kern="0" dirty="0">
                <a:latin typeface="Arial" panose="020B0604020202020204" pitchFamily="34" charset="0"/>
              </a:rPr>
              <a:t>Taxifahrer*in 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kauft Elektroauto oder Benziner. Beide haben eine Lebensdauer </a:t>
            </a:r>
            <a:r>
              <a:rPr lang="de-DE" altLang="en-US" sz="1800" i="1" kern="0" dirty="0" smtClean="0">
                <a:latin typeface="Arial" panose="020B0604020202020204" pitchFamily="34" charset="0"/>
              </a:rPr>
              <a:t>T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 von 10 Jahren, einen Restwert von Null.</a:t>
            </a:r>
            <a:endParaRPr lang="de-DE" altLang="en-US" sz="1800" kern="0" dirty="0">
              <a:latin typeface="Arial" panose="020B060402020202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5486671"/>
              </p:ext>
            </p:extLst>
          </p:nvPr>
        </p:nvGraphicFramePr>
        <p:xfrm>
          <a:off x="1075359" y="3645024"/>
          <a:ext cx="6828122" cy="2595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60589">
                  <a:extLst>
                    <a:ext uri="{9D8B030D-6E8A-4147-A177-3AD203B41FA5}">
                      <a16:colId xmlns:a16="http://schemas.microsoft.com/office/drawing/2014/main" val="2623267412"/>
                    </a:ext>
                  </a:extLst>
                </a:gridCol>
                <a:gridCol w="1735956">
                  <a:extLst>
                    <a:ext uri="{9D8B030D-6E8A-4147-A177-3AD203B41FA5}">
                      <a16:colId xmlns:a16="http://schemas.microsoft.com/office/drawing/2014/main" val="2810863804"/>
                    </a:ext>
                  </a:extLst>
                </a:gridCol>
                <a:gridCol w="1931577">
                  <a:extLst>
                    <a:ext uri="{9D8B030D-6E8A-4147-A177-3AD203B41FA5}">
                      <a16:colId xmlns:a16="http://schemas.microsoft.com/office/drawing/2014/main" val="8020273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Benziner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Elektroauto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77150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Jährliche</a:t>
                      </a:r>
                      <a:r>
                        <a:rPr lang="de-D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Erlöse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38021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Jährliche Abschreibung </a:t>
                      </a:r>
                      <a:r>
                        <a:rPr lang="de-DE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de-DE" altLang="en-US" sz="1800" i="1" baseline="-25000" dirty="0" smtClean="0">
                          <a:latin typeface="Arial" panose="020B0604020202020204" pitchFamily="34" charset="0"/>
                        </a:rPr>
                        <a:t>t</a:t>
                      </a:r>
                      <a:endParaRPr lang="de-DE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9299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Kapitalkosten (Zins) </a:t>
                      </a:r>
                      <a:r>
                        <a:rPr lang="de-DE" sz="1800" i="1" dirty="0" err="1" smtClean="0">
                          <a:latin typeface="Arial" panose="020B0604020202020204" pitchFamily="34" charset="0"/>
                          <a:cs typeface="+mn-cs"/>
                        </a:rPr>
                        <a:t>Z</a:t>
                      </a:r>
                      <a:r>
                        <a:rPr lang="de-DE" altLang="en-US" sz="1800" i="1" baseline="-25000" dirty="0" err="1" smtClean="0">
                          <a:latin typeface="Arial" panose="020B0604020202020204" pitchFamily="34" charset="0"/>
                        </a:rPr>
                        <a:t>t</a:t>
                      </a:r>
                      <a:endParaRPr lang="de-DE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-1.200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-2.400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92360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Betriebskosten </a:t>
                      </a:r>
                      <a:r>
                        <a:rPr lang="de-DE" sz="1800" i="1" dirty="0" err="1" smtClean="0">
                          <a:latin typeface="Arial" panose="020B0604020202020204" pitchFamily="34" charset="0"/>
                          <a:cs typeface="+mn-cs"/>
                        </a:rPr>
                        <a:t>B</a:t>
                      </a:r>
                      <a:r>
                        <a:rPr lang="de-DE" altLang="en-US" sz="1800" i="1" baseline="-25000" dirty="0" err="1" smtClean="0">
                          <a:latin typeface="Arial" panose="020B0604020202020204" pitchFamily="34" charset="0"/>
                        </a:rPr>
                        <a:t>t</a:t>
                      </a:r>
                      <a:endParaRPr lang="de-DE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04579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Verbrauchskosten </a:t>
                      </a:r>
                      <a:r>
                        <a:rPr lang="de-DE" altLang="en-US" sz="1800" i="1" dirty="0" err="1" smtClean="0">
                          <a:latin typeface="Arial" panose="020B0604020202020204" pitchFamily="34" charset="0"/>
                        </a:rPr>
                        <a:t>V</a:t>
                      </a:r>
                      <a:r>
                        <a:rPr lang="de-DE" altLang="en-US" sz="1800" i="1" baseline="-25000" dirty="0" err="1" smtClean="0">
                          <a:latin typeface="Arial" panose="020B0604020202020204" pitchFamily="34" charset="0"/>
                        </a:rPr>
                        <a:t>t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8980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Jahresgewinn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1.800</a:t>
                      </a:r>
                      <a:endParaRPr lang="de-DE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4.400</a:t>
                      </a:r>
                      <a:endParaRPr lang="de-DE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61999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62842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rdmannvorlage">
  <a:themeElements>
    <a:clrScheme name="">
      <a:dk1>
        <a:srgbClr val="000000"/>
      </a:dk1>
      <a:lt1>
        <a:srgbClr val="FFFFFF"/>
      </a:lt1>
      <a:dk2>
        <a:srgbClr val="CC3300"/>
      </a:dk2>
      <a:lt2>
        <a:srgbClr val="5F5F5F"/>
      </a:lt2>
      <a:accent1>
        <a:srgbClr val="CC6600"/>
      </a:accent1>
      <a:accent2>
        <a:srgbClr val="CC0066"/>
      </a:accent2>
      <a:accent3>
        <a:srgbClr val="FFFFFF"/>
      </a:accent3>
      <a:accent4>
        <a:srgbClr val="000000"/>
      </a:accent4>
      <a:accent5>
        <a:srgbClr val="E2B8AA"/>
      </a:accent5>
      <a:accent6>
        <a:srgbClr val="B9005C"/>
      </a:accent6>
      <a:hlink>
        <a:srgbClr val="CC00CC"/>
      </a:hlink>
      <a:folHlink>
        <a:srgbClr val="990099"/>
      </a:folHlink>
    </a:clrScheme>
    <a:fontScheme name="erdmannvorlage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lnDef>
  </a:objectDefaults>
  <a:extraClrSchemeLst>
    <a:extraClrScheme>
      <a:clrScheme name="erdmannvorlage.pot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rdmannvorlage.pot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rdmannvorlage.po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Office\Vorlagen\erdmannvorlage.pot</Template>
  <TotalTime>0</TotalTime>
  <Words>1894</Words>
  <Application>Microsoft Office PowerPoint</Application>
  <PresentationFormat>On-screen Show (4:3)</PresentationFormat>
  <Paragraphs>385</Paragraphs>
  <Slides>24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Book Antiqua</vt:lpstr>
      <vt:lpstr>Cambria Math</vt:lpstr>
      <vt:lpstr>Times New Roman</vt:lpstr>
      <vt:lpstr>erdmannvorlage</vt:lpstr>
      <vt:lpstr>Formel</vt:lpstr>
      <vt:lpstr>Wirtschaftliche Grundlagen  im Sommersemester 2021  Investitionsrechnung: Teil 1</vt:lpstr>
      <vt:lpstr>Investition: Fragen</vt:lpstr>
      <vt:lpstr>Investitionen: Grundlagen</vt:lpstr>
      <vt:lpstr>Arten von Investitionen</vt:lpstr>
      <vt:lpstr>Investitionen: Zahlungsströme</vt:lpstr>
      <vt:lpstr>Verfahren der Investitionsrechnung</vt:lpstr>
      <vt:lpstr>Verfahren der Investitionsrechnung</vt:lpstr>
      <vt:lpstr>Statische Verfahren: Kostenvergleichsrechnung</vt:lpstr>
      <vt:lpstr>Statische Verfahren: Gewinnvergleichsrechnung</vt:lpstr>
      <vt:lpstr>Statische Verfahren: Rentabilitätsrechnung</vt:lpstr>
      <vt:lpstr>Statische Verfahren: Amortisationsrechnung</vt:lpstr>
      <vt:lpstr>Dynamisches Verfahren: Zeitwert des Geldes</vt:lpstr>
      <vt:lpstr>Dynamisches Verfahren: Zeitwert des Geldes</vt:lpstr>
      <vt:lpstr>Dynamisches Verfahren: Barwert und Diskontierung</vt:lpstr>
      <vt:lpstr>Dynamisches Verfahren: Barwert und Diskontierung</vt:lpstr>
      <vt:lpstr>Dynamisches Verfahren: Zinsrechnung und Zinseszins</vt:lpstr>
      <vt:lpstr>Zins- und zinseszinsrechnung</vt:lpstr>
      <vt:lpstr>Barwert einer künftigen Zahlung</vt:lpstr>
      <vt:lpstr>Aufzinsung periodengleicher Zahlungen</vt:lpstr>
      <vt:lpstr>Abzinsung periodengleicher Zahlungen</vt:lpstr>
      <vt:lpstr>Dynamisches Verfahren: Kapitalwert</vt:lpstr>
      <vt:lpstr>Beispiel: Photovoltaikanlage</vt:lpstr>
      <vt:lpstr>Beispiel: Photovoltaikanlage</vt:lpstr>
      <vt:lpstr>Beispiel: Photovoltaikanlage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Wirtschaftswissenschaftliche Grundlagen: Unternehmen</dc:title>
  <dc:creator>Lisa Koch</dc:creator>
  <cp:lastModifiedBy>Tom Brown</cp:lastModifiedBy>
  <cp:revision>260</cp:revision>
  <cp:lastPrinted>2020-04-29T06:56:35Z</cp:lastPrinted>
  <dcterms:created xsi:type="dcterms:W3CDTF">1601-01-01T00:00:00Z</dcterms:created>
  <dcterms:modified xsi:type="dcterms:W3CDTF">2021-05-25T17:27:32Z</dcterms:modified>
</cp:coreProperties>
</file>