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41" r:id="rId17"/>
    <p:sldId id="342" r:id="rId18"/>
    <p:sldId id="343" r:id="rId19"/>
    <p:sldId id="344" r:id="rId20"/>
    <p:sldId id="345" r:id="rId21"/>
    <p:sldId id="355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630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Investitionsrechnung: Teil 1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Rentabilitätsrechnung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Gewinn nicht absolut, sonder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n im Verhältnis zum eingesetzten Kapital betrachten.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	Rentabilität = ROI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     = EBIT / durchschnittlich gebundenes Kapital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ROI = Return on Investment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EBIT =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Earnings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Before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Interest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and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Taxes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Rentabilität kann mit anderen Anlagemöglichkeiten verglichen.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8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Amortisationsrechnung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Bestimmung der Amortisationsdauer, in der das investierte Kapital für die Investition wieder zurückerwirtschaftet ist. Es wird der Zeitpunkt berechnet, bei dem die Anfangsinvestition durch die jährlichen Rückflüsse (Cash-Flow) gedeckt ist.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; </m:t>
                          </m:r>
                          <m:nary>
                            <m:naryPr>
                              <m:chr m:val="∑"/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  <a:blipFill>
                <a:blip r:embed="rId2"/>
                <a:stretch>
                  <a:fillRect l="-482" t="-2624" r="-1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61785"/>
              </p:ext>
            </p:extLst>
          </p:nvPr>
        </p:nvGraphicFramePr>
        <p:xfrm>
          <a:off x="1075359" y="3426430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Cash-Flow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i="1" baseline="0" dirty="0" err="1" smtClean="0">
                          <a:latin typeface="Arial" panose="020B0604020202020204" pitchFamily="34" charset="0"/>
                          <a:cs typeface="+mn-cs"/>
                        </a:rPr>
                        <a:t>CF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Amortisationsdauer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T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A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6.25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37593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359" y="6114742"/>
            <a:ext cx="8176444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NB: Nur zahlungswirksame Beiträge zählen zum Cash-Flow; Abschreibungen zählen nicht, weil die nur einen Buchungsvorgang darstellen.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5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€1000 in 3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heute kann man mit einem Zinssatz von 5% bei der Bank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Nach 3 Jahren hätte man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∙ (1 + 0.05)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3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= €1158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Lieber das Geld heute nehmen und die Opportunität nutzen, anzulegen!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„Künftiges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Geld ist weniger wert als heutiges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.“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6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€1300 in 5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Mit €1000 heute hätte man Nach 5 Jahren hätte nur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€1000 ∙ (1 +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5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>
                <a:latin typeface="Arial" panose="020B0604020202020204" pitchFamily="34" charset="0"/>
              </a:rPr>
              <a:t>= €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1276</a:t>
            </a: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</a:t>
            </a:r>
            <a:r>
              <a:rPr lang="de-DE" altLang="en-US" sz="1800" kern="0" dirty="0">
                <a:latin typeface="Arial" panose="020B0604020202020204" pitchFamily="34" charset="0"/>
              </a:rPr>
              <a:t>Lieber </a:t>
            </a:r>
            <a:r>
              <a:rPr lang="de-DE" altLang="en-US" sz="1800" kern="0" dirty="0" err="1">
                <a:latin typeface="Arial" panose="020B0604020202020204" pitchFamily="34" charset="0"/>
              </a:rPr>
              <a:t>auf’s</a:t>
            </a:r>
            <a:r>
              <a:rPr lang="de-DE" altLang="en-US" sz="1800" kern="0" dirty="0">
                <a:latin typeface="Arial" panose="020B0604020202020204" pitchFamily="34" charset="0"/>
              </a:rPr>
              <a:t>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€1300 </a:t>
            </a:r>
            <a:r>
              <a:rPr lang="de-DE" altLang="en-US" sz="1800" kern="0" dirty="0">
                <a:latin typeface="Arial" panose="020B0604020202020204" pitchFamily="34" charset="0"/>
              </a:rPr>
              <a:t>in 5 Jahren warten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!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5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Barwert un</a:t>
            </a:r>
            <a:r>
              <a:rPr lang="de-DE" altLang="en-US" sz="2400" dirty="0" smtClean="0"/>
              <a:t>d Diskontierung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Vergleichbarkeit zwischen Ausgaben und Einnahmen in verschiedenen Jahren zu schaffen, einigen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wir uns auf einen bestimmten Zeitpunkt, um die Geldströme auszuwerten.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Am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einfachsten: der heutige Wert, der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</a:t>
                </a:r>
                <a:r>
                  <a:rPr lang="de-DE" altLang="en-US" sz="1800" b="1" kern="0" dirty="0" err="1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Present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Value“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oder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Unter Berücksichtigung des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Kalkulationszinssatzes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multiplizieren wir die Ausgaben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oder Einnahmen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im Jahr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mit dem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Diskontierungsfaktor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den Barwert zu berechnen. Wir haben damit den künftigen Geldfluss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Spätere Ausgaben und Einnahmen sind aus heutiger Sicht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weniger 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„Künftiges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Geld ist weniger wert als heutiges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.“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  <a:blipFill>
                <a:blip r:embed="rId2"/>
                <a:stretch>
                  <a:fillRect l="-620" t="-1389" r="-1007" b="-52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79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Barwert un</a:t>
            </a:r>
            <a:r>
              <a:rPr lang="de-DE" altLang="en-US" sz="2400" dirty="0" smtClean="0"/>
              <a:t>d Diskontierung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47981" y="1772816"/>
            <a:ext cx="7870825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unser Beispiel mit Kalkulationszinssatz 5% können wir jetzt die Optionen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einordnen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0.05</m:t>
                                        </m:r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=863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1019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61111" r="-883" b="-200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162617" r="-883" b="-102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260185" r="-883" b="-1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409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Zeitwerts des Geldes 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Abzinsung/Diskontierung: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99566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/>
        </p:nvGraphicFramePr>
        <p:xfrm>
          <a:off x="3756025" y="4614863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4614863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Kapitalwert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(auch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Nettobarwert</a:t>
            </a:r>
            <a:r>
              <a:rPr lang="de-DE" altLang="en-US" sz="1800" kern="0" dirty="0">
                <a:latin typeface="Arial" panose="020B0604020202020204" pitchFamily="34" charset="0"/>
              </a:rPr>
              <a:t> oder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„Net </a:t>
            </a: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Present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Value“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) eines Projekts bildet sich aus der Summe der diskontierten Cashflows aller betroffenen Periode ebenso die Anfangsinvestition: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543351" y="2898626"/>
            <a:ext cx="3419872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 smtClean="0">
                <a:latin typeface="Arial" panose="020B0604020202020204" pitchFamily="34" charset="0"/>
              </a:rPr>
              <a:t>NPV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= Kapitalwert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dirty="0" err="1">
                <a:latin typeface="Arial" panose="020B0604020202020204" pitchFamily="34" charset="0"/>
              </a:rPr>
              <a:t>CF</a:t>
            </a:r>
            <a:r>
              <a:rPr lang="de-DE" altLang="en-US" sz="14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  = </a:t>
            </a:r>
            <a:r>
              <a:rPr lang="de-DE" altLang="en-US" sz="1400" kern="0" dirty="0">
                <a:latin typeface="Arial" panose="020B0604020202020204" pitchFamily="34" charset="0"/>
              </a:rPr>
              <a:t>Erwarteter Cash-Flow in Periode </a:t>
            </a: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>
                <a:latin typeface="Arial" panose="020B0604020202020204" pitchFamily="34" charset="0"/>
              </a:rPr>
              <a:t>i 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Kalkulationszins</a:t>
            </a:r>
            <a:r>
              <a:rPr lang="de-DE" altLang="en-US" sz="1400" kern="0" dirty="0">
                <a:latin typeface="Arial" panose="020B0604020202020204" pitchFamily="34" charset="0"/>
              </a:rPr>
              <a:t/>
            </a:r>
            <a:br>
              <a:rPr lang="de-DE" altLang="en-US" sz="1400" kern="0" dirty="0">
                <a:latin typeface="Arial" panose="020B0604020202020204" pitchFamily="34" charset="0"/>
              </a:rPr>
            </a:b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Kalkulatorische </a:t>
            </a:r>
            <a:r>
              <a:rPr lang="de-DE" altLang="en-US" sz="1400" kern="0" dirty="0">
                <a:latin typeface="Arial" panose="020B0604020202020204" pitchFamily="34" charset="0"/>
              </a:rPr>
              <a:t>Projektlaufzeit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15975" y="4647809"/>
            <a:ext cx="7870825" cy="17281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Ist der Kapitalwert positiv, so ist bei gegebenem Zinssatz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i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der Barwert der Einnahmen größer als der Barwert der Ausgaben.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&gt; 0, lohnt sich die Investition.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&lt; 0, lieber mit einer Rendite von </a:t>
            </a:r>
            <a:r>
              <a:rPr lang="de-DE" altLang="en-US" sz="1800" i="1" kern="0" dirty="0">
                <a:latin typeface="Arial" panose="020B0604020202020204" pitchFamily="34" charset="0"/>
              </a:rPr>
              <a:t>i</a:t>
            </a:r>
            <a:r>
              <a:rPr lang="de-DE" altLang="en-US" sz="1800" kern="0" dirty="0">
                <a:latin typeface="Arial" panose="020B0604020202020204" pitchFamily="34" charset="0"/>
              </a:rPr>
              <a:t> woanders investieren.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Vergleiche zwischen Investitionen, ein höherer NPV ist vorteilhafter.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995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</a:t>
            </a:r>
            <a:r>
              <a:rPr lang="de-DE" altLang="en-US" sz="2400" dirty="0" smtClean="0"/>
              <a:t>Zahlungsströme</a:t>
            </a:r>
            <a:endParaRPr lang="de-DE" altLang="en-US" sz="2400" dirty="0" smtClean="0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Berücksichtigt die zeitliche Änderung des Geldwertes nicht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Berechnung der durchschnittlichen Jahreskosten für verschiedene Optionen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</a:t>
            </a:r>
            <a:r>
              <a:rPr lang="de-DE" altLang="en-US" sz="1800" kern="0" dirty="0">
                <a:latin typeface="Arial" panose="020B0604020202020204" pitchFamily="34" charset="0"/>
              </a:rPr>
              <a:t>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</a:t>
            </a:r>
            <a:r>
              <a:rPr lang="de-DE" altLang="en-US" sz="1800" kern="0" dirty="0">
                <a:latin typeface="Arial" panose="020B0604020202020204" pitchFamily="34" charset="0"/>
              </a:rPr>
              <a:t>Taxifahrer*in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kauft Elektroauto oder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1581</Words>
  <Application>Microsoft Office PowerPoint</Application>
  <PresentationFormat>On-screen Show (4:3)</PresentationFormat>
  <Paragraphs>322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Book Antiqua</vt:lpstr>
      <vt:lpstr>Cambria Math</vt:lpstr>
      <vt:lpstr>Times New Roman</vt:lpstr>
      <vt:lpstr>erdmannvorlage</vt:lpstr>
      <vt:lpstr>Formel</vt:lpstr>
      <vt:lpstr>Wirtschaftliche Grundlagen  im Sommersemester 2021  Investitionsrechnung: Teil 1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Statische Verfahren: Rentabilitätsrechnung</vt:lpstr>
      <vt:lpstr>Statische Verfahren: Amortisationsrechnung</vt:lpstr>
      <vt:lpstr>Dynamisches Verfahren: Zeitwert des Geldes</vt:lpstr>
      <vt:lpstr>Dynamisches Verfahren: Zeitwert des Geldes</vt:lpstr>
      <vt:lpstr>Dynamisches Verfahren: Barwert und Diskontierung</vt:lpstr>
      <vt:lpstr>Dynamisches Verfahren: Barwert und Diskontierung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  <vt:lpstr>Dynamisches Verfahren: Kapitalwert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257</cp:revision>
  <cp:lastPrinted>2020-04-29T06:56:35Z</cp:lastPrinted>
  <dcterms:created xsi:type="dcterms:W3CDTF">1601-01-01T00:00:00Z</dcterms:created>
  <dcterms:modified xsi:type="dcterms:W3CDTF">2021-05-25T17:06:51Z</dcterms:modified>
</cp:coreProperties>
</file>