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16" r:id="rId2"/>
    <p:sldId id="336" r:id="rId3"/>
    <p:sldId id="337" r:id="rId4"/>
    <p:sldId id="338" r:id="rId5"/>
    <p:sldId id="346" r:id="rId6"/>
    <p:sldId id="347" r:id="rId7"/>
    <p:sldId id="339" r:id="rId8"/>
    <p:sldId id="340" r:id="rId9"/>
    <p:sldId id="348" r:id="rId10"/>
    <p:sldId id="349" r:id="rId11"/>
    <p:sldId id="350" r:id="rId12"/>
    <p:sldId id="351" r:id="rId13"/>
    <p:sldId id="352" r:id="rId14"/>
    <p:sldId id="353" r:id="rId15"/>
    <p:sldId id="341" r:id="rId16"/>
    <p:sldId id="342" r:id="rId17"/>
    <p:sldId id="343" r:id="rId18"/>
    <p:sldId id="344" r:id="rId19"/>
    <p:sldId id="345" r:id="rId2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630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Investitionsrechnung: Teil 1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Rentabilitätsrechnung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Gewinn nicht absolut, sonder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n im Verhältnis zum eingesetzten Kapital betrachten.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	Rentabilität = ROI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     = EBIT / durchschnittlich gebundenes Kapital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ROI = Return on Investment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EBIT =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Earnings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Before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Interest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and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 err="1" smtClean="0">
                <a:latin typeface="Arial" panose="020B0604020202020204" pitchFamily="34" charset="0"/>
              </a:rPr>
              <a:t>Taxes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Rentabilität kann mit anderen Anlagemöglichkeiten verglichen.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78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Amortisationsrechnung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50000"/>
                  </a:spcBef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Bestimmung der Amortisationsdauer, in der das investierte Kapital für die Investition wieder zurückerwirtschaftet ist. Es wird der Zeitpunkt berechnet, bei dem die Anfangsinvestition durch die jährlichen Rückflüsse (Cash-Flow) gedeckt ist.</a:t>
                </a:r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begChr m:val="{"/>
                          <m:endChr m:val="}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; </m:t>
                          </m:r>
                          <m:nary>
                            <m:naryPr>
                              <m:chr m:val="∑"/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𝐶𝐹</m:t>
                                  </m:r>
                                </m:e>
                                <m: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nary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altLang="en-US" sz="1800" kern="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228" y="1586116"/>
                <a:ext cx="7578725" cy="2089521"/>
              </a:xfrm>
              <a:prstGeom prst="rect">
                <a:avLst/>
              </a:prstGeom>
              <a:blipFill>
                <a:blip r:embed="rId2"/>
                <a:stretch>
                  <a:fillRect l="-482" t="-2624" r="-1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161785"/>
              </p:ext>
            </p:extLst>
          </p:nvPr>
        </p:nvGraphicFramePr>
        <p:xfrm>
          <a:off x="1075359" y="3426430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Cash-Flow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i="1" baseline="0" dirty="0" err="1" smtClean="0">
                          <a:latin typeface="Arial" panose="020B0604020202020204" pitchFamily="34" charset="0"/>
                          <a:cs typeface="+mn-cs"/>
                        </a:rPr>
                        <a:t>CF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Amortisationsdauer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T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A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6.25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5.87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37593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75359" y="6114742"/>
            <a:ext cx="8176444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NB: Nur zahlungswirksame Beiträge zählen zum Cash-Flow; Abschreibungen zählen nicht, weil die nur einen Buchungsvorgang darstellen.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25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Zeitwert des Geldes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€1000 in 3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heute kann man mit einem Zinssatz von 5% bei der Bank anlegen.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Nach 3 Jahren hätte man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€1000 ∙ (1 + 0.05)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3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= €1158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Lieber das Geld heute nehmen und die Opportunität nutzen, anzulegen!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„Künftiges </a:t>
            </a: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Geld ist weniger wert als heutiges</a:t>
            </a:r>
            <a:r>
              <a:rPr lang="de-DE" altLang="en-US" sz="1800" b="1" kern="0" dirty="0" smtClean="0">
                <a:solidFill>
                  <a:srgbClr val="C00000"/>
                </a:solidFill>
                <a:latin typeface="Arial" panose="020B0604020202020204" pitchFamily="34" charset="0"/>
              </a:rPr>
              <a:t>.“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69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Zeitwert des Geldes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Was wäre Ihnen lieber: €1000 heute, oder €1300 in 5 Jahren?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Mit €1000 heute hätte man Nach 5 Jahren hätte nur</a:t>
            </a: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€1000 ∙ (1 +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0.05)</a:t>
            </a:r>
            <a:r>
              <a:rPr lang="de-DE" altLang="en-US" sz="1800" kern="0" baseline="30000" dirty="0" smtClean="0">
                <a:latin typeface="Arial" panose="020B0604020202020204" pitchFamily="34" charset="0"/>
              </a:rPr>
              <a:t>5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</a:t>
            </a:r>
            <a:r>
              <a:rPr lang="de-DE" altLang="en-US" sz="1800" kern="0" dirty="0">
                <a:latin typeface="Arial" panose="020B0604020202020204" pitchFamily="34" charset="0"/>
              </a:rPr>
              <a:t>= €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1276</a:t>
            </a: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Richtige Antwort: </a:t>
            </a:r>
            <a:r>
              <a:rPr lang="de-DE" altLang="en-US" sz="1800" kern="0" dirty="0">
                <a:latin typeface="Arial" panose="020B0604020202020204" pitchFamily="34" charset="0"/>
              </a:rPr>
              <a:t>Lieber </a:t>
            </a:r>
            <a:r>
              <a:rPr lang="de-DE" altLang="en-US" sz="1800" kern="0" dirty="0" err="1">
                <a:latin typeface="Arial" panose="020B0604020202020204" pitchFamily="34" charset="0"/>
              </a:rPr>
              <a:t>auf’s</a:t>
            </a:r>
            <a:r>
              <a:rPr lang="de-DE" altLang="en-US" sz="1800" kern="0" dirty="0">
                <a:latin typeface="Arial" panose="020B0604020202020204" pitchFamily="34" charset="0"/>
              </a:rPr>
              <a:t>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€1300 </a:t>
            </a:r>
            <a:r>
              <a:rPr lang="de-DE" altLang="en-US" sz="1800" kern="0" dirty="0">
                <a:latin typeface="Arial" panose="020B0604020202020204" pitchFamily="34" charset="0"/>
              </a:rPr>
              <a:t>in 5 Jahren warten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!</a:t>
            </a:r>
            <a:endParaRPr lang="de-DE" altLang="en-US" sz="1800" b="1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5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</a:t>
            </a:r>
            <a:r>
              <a:rPr lang="de-DE" altLang="en-US" sz="2400" dirty="0" smtClean="0"/>
              <a:t>Barwert un</a:t>
            </a:r>
            <a:r>
              <a:rPr lang="de-DE" altLang="en-US" sz="2400" dirty="0" smtClean="0"/>
              <a:t>d Diskontierung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838789" y="2060848"/>
                <a:ext cx="7870825" cy="227806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Vergleichbarkeit zwischen Ausgaben und Einnahmen in verschiedenen Jahren zu schaffen, einigen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wir uns auf einen bestimmten Zeitpunkt, um die Geldströme auszuwerten.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Am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einfachsten: der heutige Wert, der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</a:t>
                </a:r>
                <a:r>
                  <a:rPr lang="de-DE" altLang="en-US" sz="1800" b="1" kern="0" dirty="0" err="1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Present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Value“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oder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Barwert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Unter Berücksichtigung des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Kalkulationszinssatzes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i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multiplizieren wir die Ausgaben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oder Einnahmen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im Jahr </a:t>
                </a:r>
                <a:r>
                  <a:rPr lang="de-DE" altLang="en-US" sz="1800" i="1" kern="0" dirty="0">
                    <a:latin typeface="Arial" panose="020B0604020202020204" pitchFamily="34" charset="0"/>
                  </a:rPr>
                  <a:t>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kern="0" dirty="0" smtClean="0">
                    <a:latin typeface="Arial" panose="020B0604020202020204" pitchFamily="34" charset="0"/>
                  </a:rPr>
                  <a:t>mit dem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Diskontierungsfaktor</a:t>
                </a: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 smtClean="0">
                    <a:latin typeface="Arial" panose="020B0604020202020204" pitchFamily="34" charset="0"/>
                  </a:rPr>
                  <a:t>um 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den Barwert zu berechnen. Wir haben damit den künftigen Geldfluss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diskontiert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kern="0" dirty="0">
                    <a:latin typeface="Arial" panose="020B0604020202020204" pitchFamily="34" charset="0"/>
                  </a:rPr>
                  <a:t>Spätere Ausgaben und Einnahmen sind aus heutiger Sicht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weniger wert</a:t>
                </a:r>
                <a:r>
                  <a:rPr lang="de-DE" altLang="en-US" sz="1800" kern="0" dirty="0">
                    <a:latin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50000"/>
                  </a:spcBef>
                  <a:buNone/>
                  <a:defRPr/>
                </a:pP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„Künftiges </a:t>
                </a:r>
                <a:r>
                  <a:rPr lang="de-DE" altLang="en-US" sz="1800" b="1" kern="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Geld ist weniger wert als heutiges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.“</a:t>
                </a:r>
                <a:endParaRPr lang="de-DE" altLang="en-US" sz="1800" b="1" kern="0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789" y="2060848"/>
                <a:ext cx="7870825" cy="2278062"/>
              </a:xfrm>
              <a:prstGeom prst="rect">
                <a:avLst/>
              </a:prstGeom>
              <a:blipFill>
                <a:blip r:embed="rId2"/>
                <a:stretch>
                  <a:fillRect l="-697" t="-2406" r="-930" b="-6898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5799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Zinsrechnung und Zinseszins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Berücksichtigung des Zeitwerts des Geldes durch Zinsrechnung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Bestimmung des Wertes einer einmaligen Zahlung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nach T Perioden der Verzinsung bei einem Zinssatz von i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err="1">
                <a:latin typeface="Arial" panose="020B0604020202020204" pitchFamily="34" charset="0"/>
              </a:rPr>
              <a:t>Aufzinsung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  <a:r>
              <a:rPr lang="de-DE" altLang="en-US" sz="1800" kern="0" dirty="0">
                <a:latin typeface="Arial" panose="020B0604020202020204" pitchFamily="34" charset="0"/>
              </a:rPr>
              <a:t> durch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, T und i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Abzinsung/Diskontierung: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bei bekanntem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99566"/>
            <a:ext cx="428625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732463"/>
            <a:ext cx="125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41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Zins- und </a:t>
            </a:r>
            <a:r>
              <a:rPr lang="de-DE" altLang="en-US" sz="2400" dirty="0" err="1" smtClean="0"/>
              <a:t>zinseszinsrechnung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5338" y="1985963"/>
            <a:ext cx="2209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 dirty="0">
                <a:latin typeface="Arial" panose="020B0604020202020204" pitchFamily="34" charset="0"/>
              </a:rPr>
              <a:t>K</a:t>
            </a:r>
            <a:r>
              <a:rPr lang="de-DE" altLang="en-US" sz="1800" dirty="0">
                <a:latin typeface="Arial" panose="020B0604020202020204" pitchFamily="34" charset="0"/>
              </a:rPr>
              <a:t> = Kapital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 = Zinssatz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= Endzeitpunkt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750888" y="3135313"/>
            <a:ext cx="1798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Aufzinsung:</a:t>
            </a:r>
          </a:p>
        </p:txBody>
      </p:sp>
      <p:graphicFrame>
        <p:nvGraphicFramePr>
          <p:cNvPr id="8" name="Object 65"/>
          <p:cNvGraphicFramePr>
            <a:graphicFrameLocks noChangeAspect="1"/>
          </p:cNvGraphicFramePr>
          <p:nvPr/>
        </p:nvGraphicFramePr>
        <p:xfrm>
          <a:off x="1023938" y="3560763"/>
          <a:ext cx="1752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3314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3560763"/>
                        <a:ext cx="1752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6"/>
          <p:cNvSpPr txBox="1">
            <a:spLocks noChangeArrowheads="1"/>
          </p:cNvSpPr>
          <p:nvPr/>
        </p:nvSpPr>
        <p:spPr bwMode="auto">
          <a:xfrm>
            <a:off x="742950" y="4810125"/>
            <a:ext cx="131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Abzinsung:</a:t>
            </a:r>
          </a:p>
        </p:txBody>
      </p:sp>
      <p:graphicFrame>
        <p:nvGraphicFramePr>
          <p:cNvPr id="10" name="Object 69"/>
          <p:cNvGraphicFramePr>
            <a:graphicFrameLocks noChangeAspect="1"/>
          </p:cNvGraphicFramePr>
          <p:nvPr/>
        </p:nvGraphicFramePr>
        <p:xfrm>
          <a:off x="996950" y="5194300"/>
          <a:ext cx="18065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284741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5194300"/>
                        <a:ext cx="18065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3600450" y="1600200"/>
            <a:ext cx="5026025" cy="2089150"/>
            <a:chOff x="2213" y="1000"/>
            <a:chExt cx="3182" cy="131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83" y="1838"/>
              <a:ext cx="27" cy="4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23"/>
            <p:cNvSpPr>
              <a:spLocks noChangeArrowheads="1"/>
            </p:cNvSpPr>
            <p:nvPr/>
          </p:nvSpPr>
          <p:spPr bwMode="auto">
            <a:xfrm>
              <a:off x="4964" y="1454"/>
              <a:ext cx="42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>
              <a:off x="2523" y="1454"/>
              <a:ext cx="2420" cy="400"/>
            </a:xfrm>
            <a:custGeom>
              <a:avLst/>
              <a:gdLst>
                <a:gd name="T0" fmla="*/ 0 w 2215"/>
                <a:gd name="T1" fmla="*/ 150206 h 336"/>
                <a:gd name="T2" fmla="*/ 19226 w 2215"/>
                <a:gd name="T3" fmla="*/ 114094 h 336"/>
                <a:gd name="T4" fmla="*/ 49071 w 2215"/>
                <a:gd name="T5" fmla="*/ 0 h 336"/>
                <a:gd name="T6" fmla="*/ 0 60000 65536"/>
                <a:gd name="T7" fmla="*/ 0 60000 65536"/>
                <a:gd name="T8" fmla="*/ 0 60000 65536"/>
                <a:gd name="T9" fmla="*/ 0 w 2215"/>
                <a:gd name="T10" fmla="*/ 0 h 336"/>
                <a:gd name="T11" fmla="*/ 2215 w 2215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" h="336">
                  <a:moveTo>
                    <a:pt x="0" y="336"/>
                  </a:moveTo>
                  <a:cubicBezTo>
                    <a:pt x="145" y="322"/>
                    <a:pt x="499" y="311"/>
                    <a:pt x="868" y="255"/>
                  </a:cubicBezTo>
                  <a:cubicBezTo>
                    <a:pt x="1237" y="199"/>
                    <a:pt x="1935" y="53"/>
                    <a:pt x="221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4531" y="1000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Endwert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final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2213" y="1388"/>
              <a:ext cx="12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Barwert 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present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495" y="1974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4990" y="150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3521075" y="3563938"/>
            <a:ext cx="5133975" cy="595312"/>
            <a:chOff x="2218" y="2245"/>
            <a:chExt cx="3234" cy="375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299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609" y="2389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96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327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825" y="2389"/>
              <a:ext cx="2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57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288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319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350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381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412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443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474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505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218" y="234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>
            <a:off x="4043363" y="4356100"/>
            <a:ext cx="4448175" cy="1381125"/>
            <a:chOff x="2547" y="2744"/>
            <a:chExt cx="2802" cy="870"/>
          </a:xfrm>
        </p:grpSpPr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547" y="3132"/>
              <a:ext cx="29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50"/>
            <p:cNvSpPr>
              <a:spLocks noChangeArrowheads="1"/>
            </p:cNvSpPr>
            <p:nvPr/>
          </p:nvSpPr>
          <p:spPr bwMode="auto">
            <a:xfrm>
              <a:off x="5021" y="2744"/>
              <a:ext cx="40" cy="87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Freeform 51"/>
            <p:cNvSpPr>
              <a:spLocks/>
            </p:cNvSpPr>
            <p:nvPr/>
          </p:nvSpPr>
          <p:spPr bwMode="auto">
            <a:xfrm>
              <a:off x="2590" y="2744"/>
              <a:ext cx="2433" cy="388"/>
            </a:xfrm>
            <a:custGeom>
              <a:avLst/>
              <a:gdLst>
                <a:gd name="T0" fmla="*/ 0 w 2172"/>
                <a:gd name="T1" fmla="*/ 51634 h 336"/>
                <a:gd name="T2" fmla="*/ 46433 w 2172"/>
                <a:gd name="T3" fmla="*/ 39273 h 336"/>
                <a:gd name="T4" fmla="*/ 115283 w 2172"/>
                <a:gd name="T5" fmla="*/ 0 h 336"/>
                <a:gd name="T6" fmla="*/ 0 60000 65536"/>
                <a:gd name="T7" fmla="*/ 0 60000 65536"/>
                <a:gd name="T8" fmla="*/ 0 60000 65536"/>
                <a:gd name="T9" fmla="*/ 0 w 2172"/>
                <a:gd name="T10" fmla="*/ 0 h 336"/>
                <a:gd name="T11" fmla="*/ 2172 w 217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336">
                  <a:moveTo>
                    <a:pt x="0" y="336"/>
                  </a:moveTo>
                  <a:cubicBezTo>
                    <a:pt x="146" y="322"/>
                    <a:pt x="512" y="311"/>
                    <a:pt x="874" y="255"/>
                  </a:cubicBezTo>
                  <a:cubicBezTo>
                    <a:pt x="1236" y="199"/>
                    <a:pt x="1902" y="53"/>
                    <a:pt x="21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Text Box 54"/>
            <p:cNvSpPr txBox="1">
              <a:spLocks noChangeArrowheads="1"/>
            </p:cNvSpPr>
            <p:nvPr/>
          </p:nvSpPr>
          <p:spPr bwMode="auto">
            <a:xfrm>
              <a:off x="5054" y="306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2604" y="323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76"/>
          <p:cNvGrpSpPr>
            <a:grpSpLocks/>
          </p:cNvGrpSpPr>
          <p:nvPr/>
        </p:nvGrpSpPr>
        <p:grpSpPr bwMode="auto">
          <a:xfrm>
            <a:off x="3527425" y="5613400"/>
            <a:ext cx="5135563" cy="595313"/>
            <a:chOff x="2222" y="3536"/>
            <a:chExt cx="3235" cy="375"/>
          </a:xfrm>
        </p:grpSpPr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2576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37"/>
            <p:cNvSpPr>
              <a:spLocks noChangeShapeType="1"/>
            </p:cNvSpPr>
            <p:nvPr/>
          </p:nvSpPr>
          <p:spPr bwMode="auto">
            <a:xfrm>
              <a:off x="288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19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50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1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412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443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474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505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232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263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299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30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4851" y="368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7" name="Line 33"/>
            <p:cNvSpPr>
              <a:spLocks noChangeShapeType="1"/>
            </p:cNvSpPr>
            <p:nvPr/>
          </p:nvSpPr>
          <p:spPr bwMode="auto">
            <a:xfrm>
              <a:off x="2222" y="3632"/>
              <a:ext cx="32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15032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Barwert einer künftigen Zahlung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1546225" y="1524000"/>
            <a:ext cx="7058025" cy="4910138"/>
            <a:chOff x="831" y="1054"/>
            <a:chExt cx="4707" cy="299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Formel" r:id="rId3" imgW="0" imgH="0" progId="Equation.DSMT4">
                    <p:embed/>
                  </p:oleObj>
                </mc:Choice>
                <mc:Fallback>
                  <p:oleObj name="Formel" r:id="rId3" imgW="0" imgH="0" progId="Equation.DSMT4">
                    <p:embed/>
                    <p:pic>
                      <p:nvPicPr>
                        <p:cNvPr id="14341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1301 w 172"/>
                <a:gd name="T3" fmla="*/ 8 h 105"/>
                <a:gd name="T4" fmla="*/ 2657 w 172"/>
                <a:gd name="T5" fmla="*/ 14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1558 w 172"/>
                <a:gd name="T3" fmla="*/ 8 h 97"/>
                <a:gd name="T4" fmla="*/ 3218 w 172"/>
                <a:gd name="T5" fmla="*/ 10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35"/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1548 w 176"/>
                <a:gd name="T3" fmla="*/ 9 h 92"/>
                <a:gd name="T4" fmla="*/ 3091 w 176"/>
                <a:gd name="T5" fmla="*/ 13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1548 w 176"/>
                <a:gd name="T3" fmla="*/ 8 h 70"/>
                <a:gd name="T4" fmla="*/ 3091 w 176"/>
                <a:gd name="T5" fmla="*/ 8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1548 w 176"/>
                <a:gd name="T3" fmla="*/ 7 h 57"/>
                <a:gd name="T4" fmla="*/ 3091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1558 w 172"/>
                <a:gd name="T3" fmla="*/ 8 h 53"/>
                <a:gd name="T4" fmla="*/ 3218 w 172"/>
                <a:gd name="T5" fmla="*/ 8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1530 w 173"/>
                <a:gd name="T3" fmla="*/ 7 h 44"/>
                <a:gd name="T4" fmla="*/ 3185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1292 w 176"/>
                <a:gd name="T3" fmla="*/ 7 h 44"/>
                <a:gd name="T4" fmla="*/ 2575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1301 w 172"/>
                <a:gd name="T3" fmla="*/ 12 h 202"/>
                <a:gd name="T4" fmla="*/ 2657 w 172"/>
                <a:gd name="T5" fmla="*/ 23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1558 w 172"/>
                <a:gd name="T3" fmla="*/ 11 h 185"/>
                <a:gd name="T4" fmla="*/ 3218 w 172"/>
                <a:gd name="T5" fmla="*/ 22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1548 w 176"/>
                <a:gd name="T3" fmla="*/ 7 h 158"/>
                <a:gd name="T4" fmla="*/ 3091 w 176"/>
                <a:gd name="T5" fmla="*/ 17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1639 w 173"/>
                <a:gd name="T3" fmla="*/ 8 h 150"/>
                <a:gd name="T4" fmla="*/ 3185 w 173"/>
                <a:gd name="T5" fmla="*/ 18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1293 w 172"/>
                <a:gd name="T3" fmla="*/ 8 h 132"/>
                <a:gd name="T4" fmla="*/ 2657 w 172"/>
                <a:gd name="T5" fmla="*/ 15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1558 w 172"/>
                <a:gd name="T3" fmla="*/ 9 h 127"/>
                <a:gd name="T4" fmla="*/ 3218 w 172"/>
                <a:gd name="T5" fmla="*/ 19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1301 w 172"/>
                <a:gd name="T3" fmla="*/ 8 h 115"/>
                <a:gd name="T4" fmla="*/ 2657 w 172"/>
                <a:gd name="T5" fmla="*/ 13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1548 w 176"/>
                <a:gd name="T3" fmla="*/ 8 h 96"/>
                <a:gd name="T4" fmla="*/ 3091 w 176"/>
                <a:gd name="T5" fmla="*/ 10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1301 w 172"/>
                <a:gd name="T3" fmla="*/ 8 h 88"/>
                <a:gd name="T4" fmla="*/ 2657 w 172"/>
                <a:gd name="T5" fmla="*/ 11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1301 w 172"/>
                <a:gd name="T3" fmla="*/ 9 h 74"/>
                <a:gd name="T4" fmla="*/ 2657 w 172"/>
                <a:gd name="T5" fmla="*/ 9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1548 w 176"/>
                <a:gd name="T3" fmla="*/ 7 h 62"/>
                <a:gd name="T4" fmla="*/ 3091 w 176"/>
                <a:gd name="T5" fmla="*/ 7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Line 74"/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76"/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12 h 49"/>
                <a:gd name="T4" fmla="*/ 3218 w 172"/>
                <a:gd name="T5" fmla="*/ 12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1530 w 173"/>
                <a:gd name="T3" fmla="*/ 6 h 39"/>
                <a:gd name="T4" fmla="*/ 3185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1292 w 176"/>
                <a:gd name="T3" fmla="*/ 10 h 40"/>
                <a:gd name="T4" fmla="*/ 2575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Freeform 83"/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1301 w 172"/>
                <a:gd name="T3" fmla="*/ 20 h 295"/>
                <a:gd name="T4" fmla="*/ 1972 w 172"/>
                <a:gd name="T5" fmla="*/ 28 h 295"/>
                <a:gd name="T6" fmla="*/ 2657 w 172"/>
                <a:gd name="T7" fmla="*/ 37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1558 w 172"/>
                <a:gd name="T3" fmla="*/ 15 h 259"/>
                <a:gd name="T4" fmla="*/ 3218 w 172"/>
                <a:gd name="T5" fmla="*/ 28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1286 w 173"/>
                <a:gd name="T3" fmla="*/ 14 h 233"/>
                <a:gd name="T4" fmla="*/ 2639 w 173"/>
                <a:gd name="T5" fmla="*/ 26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1548 w 176"/>
                <a:gd name="T3" fmla="*/ 14 h 207"/>
                <a:gd name="T4" fmla="*/ 3091 w 176"/>
                <a:gd name="T5" fmla="*/ 25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87"/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1639 w 173"/>
                <a:gd name="T3" fmla="*/ 11 h 185"/>
                <a:gd name="T4" fmla="*/ 3185 w 173"/>
                <a:gd name="T5" fmla="*/ 22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1293 w 172"/>
                <a:gd name="T3" fmla="*/ 8 h 163"/>
                <a:gd name="T4" fmla="*/ 2657 w 172"/>
                <a:gd name="T5" fmla="*/ 19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8 h 145"/>
                <a:gd name="T4" fmla="*/ 3218 w 172"/>
                <a:gd name="T5" fmla="*/ 17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1301 w 172"/>
                <a:gd name="T3" fmla="*/ 8 h 128"/>
                <a:gd name="T4" fmla="*/ 2657 w 172"/>
                <a:gd name="T5" fmla="*/ 15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1530 w 173"/>
                <a:gd name="T3" fmla="*/ 8 h 118"/>
                <a:gd name="T4" fmla="*/ 3185 w 173"/>
                <a:gd name="T5" fmla="*/ 15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1548 w 176"/>
                <a:gd name="T3" fmla="*/ 8 h 102"/>
                <a:gd name="T4" fmla="*/ 3091 w 176"/>
                <a:gd name="T5" fmla="*/ 13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1639 w 173"/>
                <a:gd name="T3" fmla="*/ 9 h 92"/>
                <a:gd name="T4" fmla="*/ 3185 w 173"/>
                <a:gd name="T5" fmla="*/ 13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1301 w 172"/>
                <a:gd name="T3" fmla="*/ 7 h 79"/>
                <a:gd name="T4" fmla="*/ 2657 w 172"/>
                <a:gd name="T5" fmla="*/ 7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1301 w 172"/>
                <a:gd name="T3" fmla="*/ 10 h 62"/>
                <a:gd name="T4" fmla="*/ 2657 w 172"/>
                <a:gd name="T5" fmla="*/ 10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1548 w 176"/>
                <a:gd name="T3" fmla="*/ 8 h 53"/>
                <a:gd name="T4" fmla="*/ 3091 w 176"/>
                <a:gd name="T5" fmla="*/ 8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99"/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1347 w 173"/>
                <a:gd name="T3" fmla="*/ 7 h 44"/>
                <a:gd name="T4" fmla="*/ 2639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1558 w 172"/>
                <a:gd name="T3" fmla="*/ 11 h 44"/>
                <a:gd name="T4" fmla="*/ 3218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102"/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03"/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1530 w 173"/>
                <a:gd name="T3" fmla="*/ 7 h 30"/>
                <a:gd name="T4" fmla="*/ 3185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1292 w 176"/>
                <a:gd name="T3" fmla="*/ 11 h 22"/>
                <a:gd name="T4" fmla="*/ 2575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08"/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1301 w 172"/>
                <a:gd name="T3" fmla="*/ 23 h 378"/>
                <a:gd name="T4" fmla="*/ 1972 w 172"/>
                <a:gd name="T5" fmla="*/ 35 h 378"/>
                <a:gd name="T6" fmla="*/ 2657 w 172"/>
                <a:gd name="T7" fmla="*/ 46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09"/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1558 w 172"/>
                <a:gd name="T3" fmla="*/ 20 h 330"/>
                <a:gd name="T4" fmla="*/ 2383 w 172"/>
                <a:gd name="T5" fmla="*/ 29 h 330"/>
                <a:gd name="T6" fmla="*/ 3218 w 172"/>
                <a:gd name="T7" fmla="*/ 3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10"/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691 w 173"/>
                <a:gd name="T3" fmla="*/ 8 h 277"/>
                <a:gd name="T4" fmla="*/ 1286 w 173"/>
                <a:gd name="T5" fmla="*/ 17 h 277"/>
                <a:gd name="T6" fmla="*/ 2639 w 173"/>
                <a:gd name="T7" fmla="*/ 31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11"/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1548 w 176"/>
                <a:gd name="T3" fmla="*/ 17 h 242"/>
                <a:gd name="T4" fmla="*/ 3091 w 176"/>
                <a:gd name="T5" fmla="*/ 31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12"/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1639 w 173"/>
                <a:gd name="T3" fmla="*/ 11 h 203"/>
                <a:gd name="T4" fmla="*/ 3185 w 173"/>
                <a:gd name="T5" fmla="*/ 21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13"/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1293 w 172"/>
                <a:gd name="T3" fmla="*/ 12 h 176"/>
                <a:gd name="T4" fmla="*/ 2657 w 172"/>
                <a:gd name="T5" fmla="*/ 23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1558 w 172"/>
                <a:gd name="T3" fmla="*/ 8 h 154"/>
                <a:gd name="T4" fmla="*/ 3218 w 172"/>
                <a:gd name="T5" fmla="*/ 19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1301 w 172"/>
                <a:gd name="T3" fmla="*/ 7 h 127"/>
                <a:gd name="T4" fmla="*/ 2657 w 172"/>
                <a:gd name="T5" fmla="*/ 14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116"/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117"/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1548 w 176"/>
                <a:gd name="T3" fmla="*/ 9 h 97"/>
                <a:gd name="T4" fmla="*/ 3091 w 176"/>
                <a:gd name="T5" fmla="*/ 16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118"/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1639 w 173"/>
                <a:gd name="T3" fmla="*/ 8 h 84"/>
                <a:gd name="T4" fmla="*/ 3185 w 173"/>
                <a:gd name="T5" fmla="*/ 9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119"/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1301 w 172"/>
                <a:gd name="T3" fmla="*/ 8 h 66"/>
                <a:gd name="T4" fmla="*/ 2657 w 172"/>
                <a:gd name="T5" fmla="*/ 8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1558 w 172"/>
                <a:gd name="T3" fmla="*/ 7 h 61"/>
                <a:gd name="T4" fmla="*/ 3218 w 172"/>
                <a:gd name="T5" fmla="*/ 7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1548 w 176"/>
                <a:gd name="T3" fmla="*/ 8 h 35"/>
                <a:gd name="T4" fmla="*/ 3091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1347 w 173"/>
                <a:gd name="T3" fmla="*/ 9 h 36"/>
                <a:gd name="T4" fmla="*/ 2639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27"/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28"/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1292 w 176"/>
                <a:gd name="T3" fmla="*/ 6 h 13"/>
                <a:gd name="T4" fmla="*/ 2575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0"/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Freeform 133"/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692 w 172"/>
                <a:gd name="T3" fmla="*/ 15 h 462"/>
                <a:gd name="T4" fmla="*/ 1301 w 172"/>
                <a:gd name="T5" fmla="*/ 28 h 462"/>
                <a:gd name="T6" fmla="*/ 1972 w 172"/>
                <a:gd name="T7" fmla="*/ 43 h 462"/>
                <a:gd name="T8" fmla="*/ 2657 w 172"/>
                <a:gd name="T9" fmla="*/ 55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34"/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842 w 172"/>
                <a:gd name="T3" fmla="*/ 12 h 383"/>
                <a:gd name="T4" fmla="*/ 1558 w 172"/>
                <a:gd name="T5" fmla="*/ 23 h 383"/>
                <a:gd name="T6" fmla="*/ 2383 w 172"/>
                <a:gd name="T7" fmla="*/ 34 h 383"/>
                <a:gd name="T8" fmla="*/ 3218 w 172"/>
                <a:gd name="T9" fmla="*/ 43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35"/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691 w 173"/>
                <a:gd name="T3" fmla="*/ 8 h 316"/>
                <a:gd name="T4" fmla="*/ 1286 w 173"/>
                <a:gd name="T5" fmla="*/ 20 h 316"/>
                <a:gd name="T6" fmla="*/ 1938 w 173"/>
                <a:gd name="T7" fmla="*/ 28 h 316"/>
                <a:gd name="T8" fmla="*/ 2639 w 173"/>
                <a:gd name="T9" fmla="*/ 36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36"/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775 w 176"/>
                <a:gd name="T3" fmla="*/ 8 h 260"/>
                <a:gd name="T4" fmla="*/ 1548 w 176"/>
                <a:gd name="T5" fmla="*/ 16 h 260"/>
                <a:gd name="T6" fmla="*/ 3091 w 176"/>
                <a:gd name="T7" fmla="*/ 28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37"/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1639 w 173"/>
                <a:gd name="T3" fmla="*/ 14 h 216"/>
                <a:gd name="T4" fmla="*/ 3185 w 173"/>
                <a:gd name="T5" fmla="*/ 24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38"/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1293 w 172"/>
                <a:gd name="T3" fmla="*/ 10 h 180"/>
                <a:gd name="T4" fmla="*/ 2657 w 172"/>
                <a:gd name="T5" fmla="*/ 20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39"/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10 h 145"/>
                <a:gd name="T4" fmla="*/ 3218 w 172"/>
                <a:gd name="T5" fmla="*/ 21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40"/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1301 w 172"/>
                <a:gd name="T3" fmla="*/ 7 h 123"/>
                <a:gd name="T4" fmla="*/ 2657 w 172"/>
                <a:gd name="T5" fmla="*/ 12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41"/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1530 w 173"/>
                <a:gd name="T3" fmla="*/ 8 h 102"/>
                <a:gd name="T4" fmla="*/ 3185 w 173"/>
                <a:gd name="T5" fmla="*/ 13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42"/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1548 w 176"/>
                <a:gd name="T3" fmla="*/ 8 h 83"/>
                <a:gd name="T4" fmla="*/ 3091 w 176"/>
                <a:gd name="T5" fmla="*/ 8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43"/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1639 w 173"/>
                <a:gd name="T3" fmla="*/ 8 h 71"/>
                <a:gd name="T4" fmla="*/ 3185 w 173"/>
                <a:gd name="T5" fmla="*/ 8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44"/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1301 w 172"/>
                <a:gd name="T3" fmla="*/ 8 h 52"/>
                <a:gd name="T4" fmla="*/ 2657 w 172"/>
                <a:gd name="T5" fmla="*/ 8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45"/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8 h 49"/>
                <a:gd name="T4" fmla="*/ 3218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Freeform 148"/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1548 w 176"/>
                <a:gd name="T3" fmla="*/ 13 h 27"/>
                <a:gd name="T4" fmla="*/ 3091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Line 149"/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51"/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53"/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Freeform 154"/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1292 w 176"/>
                <a:gd name="T3" fmla="*/ 4 h 9"/>
                <a:gd name="T4" fmla="*/ 2575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155"/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Rectangle 158"/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161"/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162"/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163"/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164"/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165"/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166"/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167"/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168"/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169"/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170"/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171"/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172"/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175"/>
            <p:cNvSpPr>
              <a:spLocks noChangeArrowheads="1"/>
            </p:cNvSpPr>
            <p:nvPr/>
          </p:nvSpPr>
          <p:spPr bwMode="auto">
            <a:xfrm>
              <a:off x="3649" y="3904"/>
              <a:ext cx="149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Zahlungszeitpunkt (Jahr)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177"/>
            <p:cNvSpPr>
              <a:spLocks noChangeArrowheads="1"/>
            </p:cNvSpPr>
            <p:nvPr/>
          </p:nvSpPr>
          <p:spPr bwMode="auto">
            <a:xfrm>
              <a:off x="1675" y="1190"/>
              <a:ext cx="80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Barwertfaktor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178"/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179"/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180"/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181"/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182"/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183"/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184"/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185"/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AutoShape 5"/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251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err="1" smtClean="0"/>
              <a:t>Aufzinsung</a:t>
            </a:r>
            <a:r>
              <a:rPr lang="de-DE" altLang="en-US" sz="2400" dirty="0" smtClean="0"/>
              <a:t> </a:t>
            </a:r>
            <a:r>
              <a:rPr lang="de-DE" altLang="en-US" sz="2400" dirty="0"/>
              <a:t>periodengleicher </a:t>
            </a:r>
            <a:r>
              <a:rPr lang="de-DE" altLang="en-US" sz="2400" dirty="0" smtClean="0"/>
              <a:t>Zahlungen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aphicFrame>
        <p:nvGraphicFramePr>
          <p:cNvPr id="6" name="Object 110"/>
          <p:cNvGraphicFramePr>
            <a:graphicFrameLocks noChangeAspect="1"/>
          </p:cNvGraphicFramePr>
          <p:nvPr/>
        </p:nvGraphicFramePr>
        <p:xfrm>
          <a:off x="4092575" y="5173663"/>
          <a:ext cx="43275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5362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5173663"/>
                        <a:ext cx="4327525" cy="763587"/>
                      </a:xfrm>
                      <a:prstGeom prst="rect">
                        <a:avLst/>
                      </a:prstGeom>
                      <a:solidFill>
                        <a:schemeClr val="accent1">
                          <a:alpha val="34117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3492500" y="3225800"/>
            <a:ext cx="5133975" cy="608013"/>
            <a:chOff x="2200" y="2032"/>
            <a:chExt cx="3234" cy="383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26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7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93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4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792" y="2184"/>
              <a:ext cx="2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0" y="2119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56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87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18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49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80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1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442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17" y="203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04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" name="Group 127"/>
          <p:cNvGrpSpPr>
            <a:grpSpLocks/>
          </p:cNvGrpSpPr>
          <p:nvPr/>
        </p:nvGrpSpPr>
        <p:grpSpPr bwMode="auto">
          <a:xfrm>
            <a:off x="3986213" y="1557338"/>
            <a:ext cx="4522787" cy="1790700"/>
            <a:chOff x="2511" y="981"/>
            <a:chExt cx="2849" cy="1128"/>
          </a:xfrm>
        </p:grpSpPr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92" y="981"/>
              <a:ext cx="43" cy="11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5061" y="1008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K</a:t>
              </a:r>
              <a:r>
                <a:rPr lang="de-DE" altLang="en-US" sz="1800" i="1" baseline="-25000"/>
                <a:t>T</a:t>
              </a:r>
              <a:endParaRPr lang="de-DE" altLang="en-US" sz="1800" i="1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68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251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260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282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91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313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322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344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53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375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384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406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415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437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>
              <a:off x="446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477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grpSp>
          <p:nvGrpSpPr>
            <p:cNvPr id="42" name="Group 115"/>
            <p:cNvGrpSpPr>
              <a:grpSpLocks/>
            </p:cNvGrpSpPr>
            <p:nvPr/>
          </p:nvGrpSpPr>
          <p:grpSpPr bwMode="auto">
            <a:xfrm>
              <a:off x="2531" y="1032"/>
              <a:ext cx="2464" cy="807"/>
              <a:chOff x="2279" y="1032"/>
              <a:chExt cx="2432" cy="807"/>
            </a:xfrm>
          </p:grpSpPr>
          <p:sp>
            <p:nvSpPr>
              <p:cNvPr id="43" name="Freeform 46"/>
              <p:cNvSpPr>
                <a:spLocks/>
              </p:cNvSpPr>
              <p:nvPr/>
            </p:nvSpPr>
            <p:spPr bwMode="auto">
              <a:xfrm>
                <a:off x="2279" y="1032"/>
                <a:ext cx="2432" cy="807"/>
              </a:xfrm>
              <a:custGeom>
                <a:avLst/>
                <a:gdLst>
                  <a:gd name="T0" fmla="*/ 0 w 2544"/>
                  <a:gd name="T1" fmla="*/ 2147483646 h 336"/>
                  <a:gd name="T2" fmla="*/ 198 w 2544"/>
                  <a:gd name="T3" fmla="*/ 2147483646 h 336"/>
                  <a:gd name="T4" fmla="*/ 526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2560" y="1122"/>
                <a:ext cx="2151" cy="717"/>
              </a:xfrm>
              <a:custGeom>
                <a:avLst/>
                <a:gdLst>
                  <a:gd name="T0" fmla="*/ 0 w 2544"/>
                  <a:gd name="T1" fmla="*/ 2147483646 h 336"/>
                  <a:gd name="T2" fmla="*/ 3 w 2544"/>
                  <a:gd name="T3" fmla="*/ 2147483646 h 336"/>
                  <a:gd name="T4" fmla="*/ 7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" name="Freeform 48"/>
              <p:cNvSpPr>
                <a:spLocks/>
              </p:cNvSpPr>
              <p:nvPr/>
            </p:nvSpPr>
            <p:spPr bwMode="auto">
              <a:xfrm>
                <a:off x="2887" y="1211"/>
                <a:ext cx="1824" cy="62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2147483646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" name="Freeform 49"/>
              <p:cNvSpPr>
                <a:spLocks/>
              </p:cNvSpPr>
              <p:nvPr/>
            </p:nvSpPr>
            <p:spPr bwMode="auto">
              <a:xfrm>
                <a:off x="3214" y="1301"/>
                <a:ext cx="1497" cy="53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1375111905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" name="Freeform 50"/>
              <p:cNvSpPr>
                <a:spLocks/>
              </p:cNvSpPr>
              <p:nvPr/>
            </p:nvSpPr>
            <p:spPr bwMode="auto">
              <a:xfrm>
                <a:off x="3549" y="1391"/>
                <a:ext cx="1162" cy="448"/>
              </a:xfrm>
              <a:custGeom>
                <a:avLst/>
                <a:gdLst>
                  <a:gd name="T0" fmla="*/ 0 w 2544"/>
                  <a:gd name="T1" fmla="*/ 7924980 h 336"/>
                  <a:gd name="T2" fmla="*/ 0 w 2544"/>
                  <a:gd name="T3" fmla="*/ 2268919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" name="Freeform 51"/>
              <p:cNvSpPr>
                <a:spLocks/>
              </p:cNvSpPr>
              <p:nvPr/>
            </p:nvSpPr>
            <p:spPr bwMode="auto">
              <a:xfrm>
                <a:off x="3854" y="1480"/>
                <a:ext cx="857" cy="359"/>
              </a:xfrm>
              <a:custGeom>
                <a:avLst/>
                <a:gdLst>
                  <a:gd name="T0" fmla="*/ 0 w 2544"/>
                  <a:gd name="T1" fmla="*/ 3416 h 336"/>
                  <a:gd name="T2" fmla="*/ 0 w 2544"/>
                  <a:gd name="T3" fmla="*/ 99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" name="Freeform 52"/>
              <p:cNvSpPr>
                <a:spLocks/>
              </p:cNvSpPr>
              <p:nvPr/>
            </p:nvSpPr>
            <p:spPr bwMode="auto">
              <a:xfrm>
                <a:off x="4173" y="1570"/>
                <a:ext cx="538" cy="269"/>
              </a:xfrm>
              <a:custGeom>
                <a:avLst/>
                <a:gdLst>
                  <a:gd name="T0" fmla="*/ 0 w 2544"/>
                  <a:gd name="T1" fmla="*/ 2 h 336"/>
                  <a:gd name="T2" fmla="*/ 0 w 2544"/>
                  <a:gd name="T3" fmla="*/ 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" name="Freeform 53"/>
              <p:cNvSpPr>
                <a:spLocks/>
              </p:cNvSpPr>
              <p:nvPr/>
            </p:nvSpPr>
            <p:spPr bwMode="auto">
              <a:xfrm>
                <a:off x="4477" y="1660"/>
                <a:ext cx="234" cy="179"/>
              </a:xfrm>
              <a:custGeom>
                <a:avLst/>
                <a:gdLst>
                  <a:gd name="T0" fmla="*/ 0 w 2544"/>
                  <a:gd name="T1" fmla="*/ 1 h 336"/>
                  <a:gd name="T2" fmla="*/ 0 w 2544"/>
                  <a:gd name="T3" fmla="*/ 1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1" name="Text Box 109"/>
          <p:cNvSpPr txBox="1">
            <a:spLocks noChangeArrowheads="1"/>
          </p:cNvSpPr>
          <p:nvPr/>
        </p:nvSpPr>
        <p:spPr bwMode="auto">
          <a:xfrm>
            <a:off x="771525" y="1747838"/>
            <a:ext cx="4064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i="1" baseline="-25000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= Endwert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 = Zahlung am Ende 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 =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 </a:t>
            </a:r>
            <a:r>
              <a:rPr lang="de-DE" altLang="en-US" sz="1800">
                <a:latin typeface="Arial" panose="020B0604020202020204" pitchFamily="34" charset="0"/>
              </a:rPr>
              <a:t>=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 = Endzeitpunkt</a:t>
            </a:r>
          </a:p>
        </p:txBody>
      </p:sp>
      <p:sp>
        <p:nvSpPr>
          <p:cNvPr id="52" name="Text Box 117"/>
          <p:cNvSpPr txBox="1">
            <a:spLocks noChangeArrowheads="1"/>
          </p:cNvSpPr>
          <p:nvPr/>
        </p:nvSpPr>
        <p:spPr bwMode="auto">
          <a:xfrm>
            <a:off x="838200" y="3890963"/>
            <a:ext cx="44640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1. Periode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2. Periode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3. Periode</a:t>
            </a: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von Periode </a:t>
            </a: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(Geometrische Reihe)</a:t>
            </a:r>
          </a:p>
        </p:txBody>
      </p:sp>
      <p:graphicFrame>
        <p:nvGraphicFramePr>
          <p:cNvPr id="53" name="Object 118"/>
          <p:cNvGraphicFramePr>
            <a:graphicFrameLocks noChangeAspect="1"/>
          </p:cNvGraphicFramePr>
          <p:nvPr/>
        </p:nvGraphicFramePr>
        <p:xfrm>
          <a:off x="4092575" y="3895725"/>
          <a:ext cx="213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15367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3895725"/>
                        <a:ext cx="2133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24"/>
          <p:cNvGraphicFramePr>
            <a:graphicFrameLocks noChangeAspect="1"/>
          </p:cNvGraphicFramePr>
          <p:nvPr/>
        </p:nvGraphicFramePr>
        <p:xfrm>
          <a:off x="4084638" y="4298950"/>
          <a:ext cx="180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Formel" r:id="rId7" imgW="0" imgH="0" progId="Equation.DSMT4">
                  <p:embed/>
                </p:oleObj>
              </mc:Choice>
              <mc:Fallback>
                <p:oleObj name="Formel" r:id="rId7" imgW="0" imgH="0" progId="Equation.DSMT4">
                  <p:embed/>
                  <p:pic>
                    <p:nvPicPr>
                      <p:cNvPr id="15368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298950"/>
                        <a:ext cx="180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25"/>
          <p:cNvGraphicFramePr>
            <a:graphicFrameLocks noChangeAspect="1"/>
          </p:cNvGraphicFramePr>
          <p:nvPr/>
        </p:nvGraphicFramePr>
        <p:xfrm>
          <a:off x="4106863" y="4702175"/>
          <a:ext cx="2540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Formel" r:id="rId9" imgW="0" imgH="0" progId="Equation.DSMT4">
                  <p:embed/>
                </p:oleObj>
              </mc:Choice>
              <mc:Fallback>
                <p:oleObj name="Formel" r:id="rId9" imgW="0" imgH="0" progId="Equation.DSMT4">
                  <p:embed/>
                  <p:pic>
                    <p:nvPicPr>
                      <p:cNvPr id="15369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702175"/>
                        <a:ext cx="2540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26"/>
          <p:cNvGraphicFramePr>
            <a:graphicFrameLocks noChangeAspect="1"/>
          </p:cNvGraphicFramePr>
          <p:nvPr/>
        </p:nvGraphicFramePr>
        <p:xfrm>
          <a:off x="4492625" y="5851525"/>
          <a:ext cx="1625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Formel" r:id="rId11" imgW="0" imgH="0" progId="Equation.DSMT4">
                  <p:embed/>
                </p:oleObj>
              </mc:Choice>
              <mc:Fallback>
                <p:oleObj name="Formel" r:id="rId11" imgW="0" imgH="0" progId="Equation.DSMT4">
                  <p:embed/>
                  <p:pic>
                    <p:nvPicPr>
                      <p:cNvPr id="1537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5851525"/>
                        <a:ext cx="1625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4605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Abzinsung periodengleicher Zahlungen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3929063" y="2039938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495675" y="3378200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K</a:t>
            </a:r>
            <a:r>
              <a:rPr lang="de-DE" altLang="en-US" sz="1600" baseline="-25000"/>
              <a:t>0</a:t>
            </a:r>
            <a:endParaRPr lang="de-DE" altLang="en-US" sz="160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787082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4227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12908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491648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2" name="Text Box 69"/>
          <p:cNvSpPr txBox="1">
            <a:spLocks noChangeArrowheads="1"/>
          </p:cNvSpPr>
          <p:nvPr/>
        </p:nvSpPr>
        <p:spPr bwMode="auto">
          <a:xfrm>
            <a:off x="4621213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40861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511333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590073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5603875" y="3454400"/>
            <a:ext cx="212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39286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8" name="Text Box 75"/>
          <p:cNvSpPr txBox="1">
            <a:spLocks noChangeArrowheads="1"/>
          </p:cNvSpPr>
          <p:nvPr/>
        </p:nvSpPr>
        <p:spPr bwMode="auto">
          <a:xfrm>
            <a:off x="609917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68865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0" name="Text Box 77"/>
          <p:cNvSpPr txBox="1">
            <a:spLocks noChangeArrowheads="1"/>
          </p:cNvSpPr>
          <p:nvPr/>
        </p:nvSpPr>
        <p:spPr bwMode="auto">
          <a:xfrm>
            <a:off x="659130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378700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08342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3" name="Text Box 80"/>
          <p:cNvSpPr txBox="1">
            <a:spLocks noChangeArrowheads="1"/>
          </p:cNvSpPr>
          <p:nvPr/>
        </p:nvSpPr>
        <p:spPr bwMode="auto">
          <a:xfrm>
            <a:off x="757555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grpSp>
        <p:nvGrpSpPr>
          <p:cNvPr id="24" name="Group 96"/>
          <p:cNvGrpSpPr>
            <a:grpSpLocks/>
          </p:cNvGrpSpPr>
          <p:nvPr/>
        </p:nvGrpSpPr>
        <p:grpSpPr bwMode="auto">
          <a:xfrm>
            <a:off x="3987800" y="2116138"/>
            <a:ext cx="3892550" cy="1262062"/>
            <a:chOff x="2575" y="2493"/>
            <a:chExt cx="2452" cy="709"/>
          </a:xfrm>
        </p:grpSpPr>
        <p:sp>
          <p:nvSpPr>
            <p:cNvPr id="25" name="Freeform 82"/>
            <p:cNvSpPr>
              <a:spLocks/>
            </p:cNvSpPr>
            <p:nvPr/>
          </p:nvSpPr>
          <p:spPr bwMode="auto">
            <a:xfrm flipH="1">
              <a:off x="2575" y="2493"/>
              <a:ext cx="2452" cy="709"/>
            </a:xfrm>
            <a:custGeom>
              <a:avLst/>
              <a:gdLst>
                <a:gd name="T0" fmla="*/ 0 w 2544"/>
                <a:gd name="T1" fmla="*/ 2147483646 h 336"/>
                <a:gd name="T2" fmla="*/ 265 w 2544"/>
                <a:gd name="T3" fmla="*/ 2147483646 h 336"/>
                <a:gd name="T4" fmla="*/ 703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" name="Freeform 83"/>
            <p:cNvSpPr>
              <a:spLocks/>
            </p:cNvSpPr>
            <p:nvPr/>
          </p:nvSpPr>
          <p:spPr bwMode="auto">
            <a:xfrm flipH="1">
              <a:off x="2575" y="2572"/>
              <a:ext cx="2169" cy="630"/>
            </a:xfrm>
            <a:custGeom>
              <a:avLst/>
              <a:gdLst>
                <a:gd name="T0" fmla="*/ 0 w 2544"/>
                <a:gd name="T1" fmla="*/ 2147483646 h 336"/>
                <a:gd name="T2" fmla="*/ 3 w 2544"/>
                <a:gd name="T3" fmla="*/ 2147483646 h 336"/>
                <a:gd name="T4" fmla="*/ 1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Freeform 84"/>
            <p:cNvSpPr>
              <a:spLocks/>
            </p:cNvSpPr>
            <p:nvPr/>
          </p:nvSpPr>
          <p:spPr bwMode="auto">
            <a:xfrm flipH="1">
              <a:off x="2575" y="2651"/>
              <a:ext cx="1839" cy="551"/>
            </a:xfrm>
            <a:custGeom>
              <a:avLst/>
              <a:gdLst>
                <a:gd name="T0" fmla="*/ 0 w 2544"/>
                <a:gd name="T1" fmla="*/ 2147483646 h 336"/>
                <a:gd name="T2" fmla="*/ 1 w 2544"/>
                <a:gd name="T3" fmla="*/ 2147483646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Freeform 85"/>
            <p:cNvSpPr>
              <a:spLocks/>
            </p:cNvSpPr>
            <p:nvPr/>
          </p:nvSpPr>
          <p:spPr bwMode="auto">
            <a:xfrm flipH="1">
              <a:off x="2575" y="2729"/>
              <a:ext cx="1509" cy="473"/>
            </a:xfrm>
            <a:custGeom>
              <a:avLst/>
              <a:gdLst>
                <a:gd name="T0" fmla="*/ 0 w 2544"/>
                <a:gd name="T1" fmla="*/ 53069631 h 336"/>
                <a:gd name="T2" fmla="*/ 1 w 2544"/>
                <a:gd name="T3" fmla="*/ 15116477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Freeform 86"/>
            <p:cNvSpPr>
              <a:spLocks/>
            </p:cNvSpPr>
            <p:nvPr/>
          </p:nvSpPr>
          <p:spPr bwMode="auto">
            <a:xfrm flipH="1">
              <a:off x="2575" y="2808"/>
              <a:ext cx="1211" cy="394"/>
            </a:xfrm>
            <a:custGeom>
              <a:avLst/>
              <a:gdLst>
                <a:gd name="T0" fmla="*/ 0 w 2544"/>
                <a:gd name="T1" fmla="*/ 88691 h 336"/>
                <a:gd name="T2" fmla="*/ 0 w 2544"/>
                <a:gd name="T3" fmla="*/ 25453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Freeform 87"/>
            <p:cNvSpPr>
              <a:spLocks/>
            </p:cNvSpPr>
            <p:nvPr/>
          </p:nvSpPr>
          <p:spPr bwMode="auto">
            <a:xfrm flipH="1">
              <a:off x="2575" y="2887"/>
              <a:ext cx="905" cy="315"/>
            </a:xfrm>
            <a:custGeom>
              <a:avLst/>
              <a:gdLst>
                <a:gd name="T0" fmla="*/ 0 w 2544"/>
                <a:gd name="T1" fmla="*/ 36 h 336"/>
                <a:gd name="T2" fmla="*/ 0 w 2544"/>
                <a:gd name="T3" fmla="*/ 1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Freeform 88"/>
            <p:cNvSpPr>
              <a:spLocks/>
            </p:cNvSpPr>
            <p:nvPr/>
          </p:nvSpPr>
          <p:spPr bwMode="auto">
            <a:xfrm flipH="1">
              <a:off x="2575" y="2966"/>
              <a:ext cx="598" cy="236"/>
            </a:xfrm>
            <a:custGeom>
              <a:avLst/>
              <a:gdLst>
                <a:gd name="T0" fmla="*/ 0 w 2544"/>
                <a:gd name="T1" fmla="*/ 1 h 336"/>
                <a:gd name="T2" fmla="*/ 0 w 2544"/>
                <a:gd name="T3" fmla="*/ 1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Freeform 89"/>
            <p:cNvSpPr>
              <a:spLocks/>
            </p:cNvSpPr>
            <p:nvPr/>
          </p:nvSpPr>
          <p:spPr bwMode="auto">
            <a:xfrm flipH="1">
              <a:off x="2575" y="3051"/>
              <a:ext cx="291" cy="151"/>
            </a:xfrm>
            <a:custGeom>
              <a:avLst/>
              <a:gdLst>
                <a:gd name="T0" fmla="*/ 0 w 2544"/>
                <a:gd name="T1" fmla="*/ 0 h 336"/>
                <a:gd name="T2" fmla="*/ 0 w 2544"/>
                <a:gd name="T3" fmla="*/ 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402013" y="3835400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696913" y="1947863"/>
            <a:ext cx="406400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baseline="-25000">
                <a:latin typeface="Arial" panose="020B0604020202020204" pitchFamily="34" charset="0"/>
              </a:rPr>
              <a:t>0</a:t>
            </a:r>
            <a:r>
              <a:rPr lang="de-DE" altLang="en-US" sz="1800">
                <a:latin typeface="Arial" panose="020B0604020202020204" pitchFamily="34" charset="0"/>
              </a:rPr>
              <a:t> = Barwert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am Ende der 0.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=  Zahlung am Ende 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jeder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=  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</a:t>
            </a:r>
            <a:r>
              <a:rPr lang="de-DE" altLang="en-US" sz="1800">
                <a:latin typeface="Arial" panose="020B0604020202020204" pitchFamily="34" charset="0"/>
              </a:rPr>
              <a:t>= 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=  Endzeitpunkt</a:t>
            </a:r>
          </a:p>
        </p:txBody>
      </p:sp>
      <p:graphicFrame>
        <p:nvGraphicFramePr>
          <p:cNvPr id="50" name="Object 99"/>
          <p:cNvGraphicFramePr>
            <a:graphicFrameLocks noChangeAspect="1"/>
          </p:cNvGraphicFramePr>
          <p:nvPr/>
        </p:nvGraphicFramePr>
        <p:xfrm>
          <a:off x="3756025" y="4614863"/>
          <a:ext cx="46323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6407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4614863"/>
                        <a:ext cx="46323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55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 welchen Bedingungen lohnt es sich, Investitionen zu tätigen?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Sollte Tesla eine neue Fabrik in Berlin errichten?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der Cashflow von den verkauften Autos die Investitionskosten ausgleichen?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in Maschine A mit einer Investition in Maschine B?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mit anderen Anlagenmöglichkeiten (Aktien, Anleihen, usw.)?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das Bild, wenn wir eine Investition um 5 Jahre verschieben?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der Wert von Geld mit der Zeit?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Grundlagen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58850" y="1987550"/>
            <a:ext cx="7578725" cy="3817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Allgemein</a:t>
            </a:r>
            <a:r>
              <a:rPr lang="de-DE" altLang="en-US" sz="1800" kern="0" dirty="0">
                <a:latin typeface="Arial" panose="020B0604020202020204" pitchFamily="34" charset="0"/>
              </a:rPr>
              <a:t>: Verfügbare Ressourcen (z. B. Zahlungsmittel) für einen bestimmten und auf die Zukunft gerichteten Zweck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einzusetzen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Vermögensorientierter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Investitionen bedeuten eine langfristige Festlegung finanzieller Mittel (Aktivierung von Ausgaben in der Bilanz</a:t>
            </a:r>
            <a:r>
              <a:rPr lang="de-DE" altLang="en-US" sz="18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Zahlungsstromorientierter 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Zeitreihe von </a:t>
            </a:r>
            <a:r>
              <a:rPr lang="de-DE" altLang="en-US" sz="1800" i="1" dirty="0">
                <a:latin typeface="Arial" panose="020B0604020202020204" pitchFamily="34" charset="0"/>
              </a:rPr>
              <a:t>Cash-Flows</a:t>
            </a:r>
            <a:r>
              <a:rPr lang="de-DE" altLang="en-US" sz="1800" dirty="0">
                <a:latin typeface="Arial" panose="020B0604020202020204" pitchFamily="34" charset="0"/>
              </a:rPr>
              <a:t>, die mit negativen Werten (Auszahlungen) beginnt</a:t>
            </a: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>
                <a:latin typeface="Arial" panose="020B0604020202020204" pitchFamily="34" charset="0"/>
              </a:rPr>
              <a:t>Merkmal von Investitionen: (teilweise)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Irreversibilität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6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Arten von Investitionen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08075" y="1876054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Netto-Investitionen</a:t>
            </a:r>
            <a:r>
              <a:rPr lang="de-DE" altLang="en-US" sz="1800" kern="0" dirty="0">
                <a:latin typeface="Arial" panose="020B0604020202020204" pitchFamily="34" charset="0"/>
              </a:rPr>
              <a:t>: Neugründungen (Errichtungsinvestition) und bei Erweiterung der Geschäftsmöglichkeiten (Erweiterungsinvestition)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Ersatzinvestitionen: Ersetzung einer älteren Maschine. Dies sind meist Rationalisierungsinvestitionen, da neue Maschine besser funktioniert als Alte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Summe aus Netto- und Ersatzinvestitionen ergibt Bruttoinvestitionen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619672" y="4221088"/>
            <a:ext cx="6702425" cy="1817688"/>
            <a:chOff x="720" y="2640"/>
            <a:chExt cx="4704" cy="1145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072" y="2836"/>
              <a:ext cx="73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2150" y="2836"/>
              <a:ext cx="922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227" y="3243"/>
              <a:ext cx="877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104" y="3243"/>
              <a:ext cx="415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764" y="3243"/>
              <a:ext cx="1014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334" y="26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Bruttoinvestitionen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458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Netto-Investitionen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720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Errichtungs-</a:t>
              </a:r>
              <a:br>
                <a:rPr lang="de-DE" altLang="en-US" sz="1400" b="1">
                  <a:latin typeface="Arial" panose="020B0604020202020204" pitchFamily="34" charset="0"/>
                </a:rPr>
              </a:br>
              <a:r>
                <a:rPr lang="de-DE" altLang="en-US" sz="1400" b="1">
                  <a:latin typeface="Arial" panose="020B0604020202020204" pitchFamily="34" charset="0"/>
                </a:rPr>
                <a:t>investitionen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965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Erweiterungs-investitionen</a:t>
              </a: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072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Ersatz-Investitionen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994" y="3447"/>
              <a:ext cx="1430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Rationalisierungs-investitionen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83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</a:t>
            </a:r>
            <a:r>
              <a:rPr lang="de-DE" altLang="en-US" sz="2400" dirty="0" smtClean="0"/>
              <a:t>Zahlungsströme</a:t>
            </a:r>
            <a:endParaRPr lang="de-DE" altLang="en-US" sz="2400" dirty="0" smtClean="0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4346697" y="4008474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4450704" y="5626397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/>
              <a:t>I</a:t>
            </a:r>
            <a:r>
              <a:rPr lang="de-DE" altLang="en-US" sz="1600" baseline="-25000" dirty="0" smtClean="0"/>
              <a:t>0</a:t>
            </a:r>
            <a:endParaRPr lang="de-DE" altLang="en-US" sz="1600" dirty="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828839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8403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562134" y="303334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 smtClean="0"/>
              <a:t>1</a:t>
            </a:r>
            <a:endParaRPr lang="de-DE" altLang="en-US" sz="1600" dirty="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533405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82618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631830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81043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73041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796269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819582" y="3910852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 dirty="0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244260" y="2414643"/>
            <a:ext cx="36880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  =  </a:t>
            </a:r>
            <a:r>
              <a:rPr lang="de-DE" altLang="en-US" sz="1800" dirty="0" smtClean="0">
                <a:latin typeface="Arial" panose="020B0604020202020204" pitchFamily="34" charset="0"/>
              </a:rPr>
              <a:t>Zeit (z.B. Jahre)</a:t>
            </a:r>
          </a:p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Lebensdauer</a:t>
            </a:r>
            <a:endParaRPr lang="de-DE" altLang="en-US" sz="1800" i="1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 smtClean="0">
                <a:latin typeface="Arial" panose="020B0604020202020204" pitchFamily="34" charset="0"/>
              </a:rPr>
              <a:t>0</a:t>
            </a:r>
            <a:r>
              <a:rPr lang="de-DE" altLang="en-US" sz="1800" dirty="0" smtClean="0">
                <a:latin typeface="Arial" panose="020B0604020202020204" pitchFamily="34" charset="0"/>
              </a:rPr>
              <a:t> </a:t>
            </a:r>
            <a:r>
              <a:rPr lang="de-DE" altLang="en-US" sz="1800" dirty="0">
                <a:latin typeface="Arial" panose="020B0604020202020204" pitchFamily="34" charset="0"/>
              </a:rPr>
              <a:t>= </a:t>
            </a:r>
            <a:r>
              <a:rPr lang="de-DE" altLang="en-US" sz="1800" dirty="0" smtClean="0">
                <a:latin typeface="Arial" panose="020B0604020202020204" pitchFamily="34" charset="0"/>
              </a:rPr>
              <a:t>Investition am Anfang</a:t>
            </a: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Cashflow </a:t>
            </a:r>
            <a:r>
              <a:rPr lang="de-DE" altLang="en-US" sz="1800" dirty="0">
                <a:latin typeface="Arial" panose="020B0604020202020204" pitchFamily="34" charset="0"/>
              </a:rPr>
              <a:t>am Ende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>
                <a:latin typeface="Arial" panose="020B0604020202020204" pitchFamily="34" charset="0"/>
              </a:rPr>
              <a:t>        jeder </a:t>
            </a:r>
            <a:r>
              <a:rPr lang="de-DE" altLang="en-US" sz="1800" dirty="0" smtClean="0">
                <a:latin typeface="Arial" panose="020B0604020202020204" pitchFamily="34" charset="0"/>
              </a:rPr>
              <a:t>Periode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=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pQ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>
                <a:latin typeface="Arial" panose="020B0604020202020204" pitchFamily="34" charset="0"/>
              </a:rPr>
              <a:t>–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/>
            </a:r>
            <a:br>
              <a:rPr lang="de-DE" altLang="en-US" sz="1800" dirty="0" smtClean="0">
                <a:latin typeface="Arial" panose="020B0604020202020204" pitchFamily="34" charset="0"/>
              </a:rPr>
            </a:b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p</a:t>
            </a:r>
            <a:r>
              <a:rPr lang="de-DE" altLang="en-US" sz="1800" dirty="0" smtClean="0">
                <a:latin typeface="Arial" panose="020B0604020202020204" pitchFamily="34" charset="0"/>
              </a:rPr>
              <a:t>    =  Preis</a:t>
            </a: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Q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=  verkaufte Menge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Verbrauchskosten (variable)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Betriebskosten (oft fix)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Zinszahlungen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cxnSp>
        <p:nvCxnSpPr>
          <p:cNvPr id="67" name="Straight Arrow Connector 66"/>
          <p:cNvCxnSpPr>
            <a:stCxn id="48" idx="0"/>
          </p:cNvCxnSpPr>
          <p:nvPr/>
        </p:nvCxnSpPr>
        <p:spPr bwMode="auto">
          <a:xfrm flipV="1">
            <a:off x="3819582" y="2492896"/>
            <a:ext cx="7182" cy="1530669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Text Box 67"/>
          <p:cNvSpPr txBox="1">
            <a:spLocks noChangeArrowheads="1"/>
          </p:cNvSpPr>
          <p:nvPr/>
        </p:nvSpPr>
        <p:spPr bwMode="auto">
          <a:xfrm>
            <a:off x="5575714" y="304518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3</a:t>
            </a:r>
            <a:endParaRPr lang="de-DE" altLang="en-US" sz="1600" dirty="0"/>
          </a:p>
        </p:txBody>
      </p:sp>
      <p:sp>
        <p:nvSpPr>
          <p:cNvPr id="81" name="Text Box 67"/>
          <p:cNvSpPr txBox="1">
            <a:spLocks noChangeArrowheads="1"/>
          </p:cNvSpPr>
          <p:nvPr/>
        </p:nvSpPr>
        <p:spPr bwMode="auto">
          <a:xfrm>
            <a:off x="5057274" y="3048498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2</a:t>
            </a:r>
            <a:endParaRPr lang="de-DE" altLang="en-US" sz="1600" dirty="0"/>
          </a:p>
        </p:txBody>
      </p:sp>
      <p:sp>
        <p:nvSpPr>
          <p:cNvPr id="82" name="Text Box 62"/>
          <p:cNvSpPr txBox="1">
            <a:spLocks noChangeArrowheads="1"/>
          </p:cNvSpPr>
          <p:nvPr/>
        </p:nvSpPr>
        <p:spPr bwMode="auto">
          <a:xfrm>
            <a:off x="8883707" y="4049917"/>
            <a:ext cx="398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t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83" name="Text Box 67"/>
          <p:cNvSpPr txBox="1">
            <a:spLocks noChangeArrowheads="1"/>
          </p:cNvSpPr>
          <p:nvPr/>
        </p:nvSpPr>
        <p:spPr bwMode="auto">
          <a:xfrm>
            <a:off x="8010184" y="306349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T</a:t>
            </a:r>
            <a:endParaRPr lang="de-DE" altLang="en-US" sz="1600" dirty="0"/>
          </a:p>
        </p:txBody>
      </p:sp>
      <p:sp>
        <p:nvSpPr>
          <p:cNvPr id="84" name="Text Box 67"/>
          <p:cNvSpPr txBox="1">
            <a:spLocks noChangeArrowheads="1"/>
          </p:cNvSpPr>
          <p:nvPr/>
        </p:nvSpPr>
        <p:spPr bwMode="auto">
          <a:xfrm>
            <a:off x="6339637" y="2998417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…..</a:t>
            </a:r>
            <a:endParaRPr lang="de-DE" altLang="en-US" sz="1600" dirty="0"/>
          </a:p>
        </p:txBody>
      </p:sp>
      <p:sp>
        <p:nvSpPr>
          <p:cNvPr id="85" name="Text Box 98"/>
          <p:cNvSpPr txBox="1">
            <a:spLocks noChangeArrowheads="1"/>
          </p:cNvSpPr>
          <p:nvPr/>
        </p:nvSpPr>
        <p:spPr bwMode="auto">
          <a:xfrm>
            <a:off x="386049" y="1694775"/>
            <a:ext cx="81877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Clr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Wir möchten eine Investition am Ende der 0. Periode </a:t>
            </a: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>
                <a:latin typeface="Arial" panose="020B0604020202020204" pitchFamily="34" charset="0"/>
              </a:rPr>
              <a:t>0 </a:t>
            </a:r>
            <a:r>
              <a:rPr lang="de-DE" altLang="en-US" sz="1800" dirty="0" smtClean="0">
                <a:latin typeface="Arial" panose="020B0604020202020204" pitchFamily="34" charset="0"/>
              </a:rPr>
              <a:t>mit den resultierenden Cashflows </a:t>
            </a:r>
            <a:r>
              <a:rPr lang="de-DE" altLang="en-US" sz="1800" i="1" dirty="0" err="1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(</a:t>
            </a:r>
            <a:r>
              <a:rPr lang="de-DE" altLang="en-US" sz="1800" dirty="0" smtClean="0">
                <a:latin typeface="Arial" panose="020B0604020202020204" pitchFamily="34" charset="0"/>
              </a:rPr>
              <a:t>z.B. Erlös minus Kosten) in den folgenden Jahren vergleichen.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86" name="Text Box 67"/>
          <p:cNvSpPr txBox="1">
            <a:spLocks noChangeArrowheads="1"/>
          </p:cNvSpPr>
          <p:nvPr/>
        </p:nvSpPr>
        <p:spPr bwMode="auto">
          <a:xfrm>
            <a:off x="3869226" y="2395712"/>
            <a:ext cx="21998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Zahlungsstrom</a:t>
            </a:r>
            <a:endParaRPr lang="de-DE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09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388200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…bildet Durchschnittswerte für jährliche Ausgaben und Einnahmen</a:t>
            </a:r>
          </a:p>
          <a:p>
            <a:pPr>
              <a:lnSpc>
                <a:spcPct val="80000"/>
              </a:lnSpc>
            </a:pPr>
            <a:endParaRPr lang="de-DE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…ignoriert 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Vorteil</a:t>
            </a:r>
            <a:r>
              <a:rPr lang="de-DE" altLang="en-US" sz="2000" dirty="0">
                <a:latin typeface="Arial" panose="020B0604020202020204" pitchFamily="34" charset="0"/>
              </a:rPr>
              <a:t>: einfach, </a:t>
            </a:r>
            <a:r>
              <a:rPr lang="de-DE" altLang="en-US" sz="2000" dirty="0" smtClean="0">
                <a:latin typeface="Arial" panose="020B0604020202020204" pitchFamily="34" charset="0"/>
              </a:rPr>
              <a:t>geringer </a:t>
            </a:r>
            <a:r>
              <a:rPr lang="de-DE" altLang="en-US" sz="2000" dirty="0">
                <a:latin typeface="Arial" panose="020B0604020202020204" pitchFamily="34" charset="0"/>
              </a:rPr>
              <a:t>Datenbeschaffungs- und </a:t>
            </a:r>
            <a:r>
              <a:rPr lang="de-DE" altLang="en-US" sz="2000" dirty="0" smtClean="0">
                <a:latin typeface="Arial" panose="020B0604020202020204" pitchFamily="34" charset="0"/>
              </a:rPr>
              <a:t>Berechnungsaufwand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berücksichtigt weder die jährlichen </a:t>
            </a:r>
            <a:r>
              <a:rPr lang="de-DE" altLang="en-US" sz="2000" dirty="0" smtClean="0">
                <a:latin typeface="Arial" panose="020B0604020202020204" pitchFamily="34" charset="0"/>
              </a:rPr>
              <a:t>Geldströme noch dem Zeitwert des Geldes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1600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endParaRPr lang="de-DE" altLang="en-US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…stellt die Geldströme über alle Jahre gegenüber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…berücksichtigt </a:t>
            </a:r>
            <a:r>
              <a:rPr lang="de-DE" altLang="en-US" sz="2000" dirty="0">
                <a:latin typeface="Arial" panose="020B0604020202020204" pitchFamily="34" charset="0"/>
              </a:rPr>
              <a:t>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Vorteil: </a:t>
            </a:r>
            <a:r>
              <a:rPr lang="de-DE" altLang="en-US" sz="2000" dirty="0" smtClean="0">
                <a:latin typeface="Arial" panose="020B0604020202020204" pitchFamily="34" charset="0"/>
              </a:rPr>
              <a:t>sehr genau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</a:t>
            </a:r>
            <a:r>
              <a:rPr lang="de-DE" altLang="en-US" sz="2000" dirty="0" smtClean="0">
                <a:latin typeface="Arial" panose="020B0604020202020204" pitchFamily="34" charset="0"/>
              </a:rPr>
              <a:t>aufwändiger, Datenintensiv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2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Kostenvergleichsrechnung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Betriebskosten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durchschnittl</a:t>
            </a:r>
            <a:r>
              <a:rPr lang="de-DE" altLang="en-US" sz="1600" dirty="0">
                <a:latin typeface="Arial" panose="020B0604020202020204" pitchFamily="34" charset="0"/>
              </a:rPr>
              <a:t>. Kapitalkosten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u="sng" dirty="0">
                <a:latin typeface="Arial" panose="020B0604020202020204" pitchFamily="34" charset="0"/>
              </a:rPr>
              <a:t>+ kalkulatorische Abschreibungen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Jahreskosten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Gewinnvergleichsrechnung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Umsatzerlöse ./. Jahreskosten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Rentabilitätsrechnung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= Gewinn vor Steuern +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	   Fremdkapital-Zinsen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ROI</a:t>
            </a:r>
            <a:r>
              <a:rPr lang="de-DE" altLang="en-US" sz="1600" dirty="0">
                <a:latin typeface="Arial" panose="020B0604020202020204" pitchFamily="34" charset="0"/>
              </a:rPr>
              <a:t>  = </a:t>
            </a: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/ Ø-Kapital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Amortisationsrechnung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2000" dirty="0">
                <a:latin typeface="Arial" panose="020B0604020202020204" pitchFamily="34" charset="0"/>
              </a:rPr>
              <a:t>  </a:t>
            </a:r>
            <a:r>
              <a:rPr lang="de-DE" altLang="en-US" sz="1600" i="1" dirty="0">
                <a:latin typeface="Arial" panose="020B0604020202020204" pitchFamily="34" charset="0"/>
              </a:rPr>
              <a:t>Break </a:t>
            </a:r>
            <a:r>
              <a:rPr lang="de-DE" altLang="en-US" sz="1600" i="1" dirty="0" err="1">
                <a:latin typeface="Arial" panose="020B0604020202020204" pitchFamily="34" charset="0"/>
              </a:rPr>
              <a:t>even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= Investition / Ø-</a:t>
            </a:r>
            <a:r>
              <a:rPr lang="de-DE" altLang="en-US" sz="1600" i="1" dirty="0" err="1">
                <a:latin typeface="Arial" panose="020B0604020202020204" pitchFamily="34" charset="0"/>
              </a:rPr>
              <a:t>CashFlow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i="1" dirty="0">
                <a:latin typeface="Arial" panose="020B0604020202020204" pitchFamily="34" charset="0"/>
              </a:rPr>
              <a:t>time </a:t>
            </a:r>
            <a:r>
              <a:rPr lang="de-DE" altLang="en-US" sz="1600" i="1" dirty="0" err="1">
                <a:latin typeface="Arial" panose="020B0604020202020204" pitchFamily="34" charset="0"/>
              </a:rPr>
              <a:t>value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of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money</a:t>
            </a:r>
            <a:r>
              <a:rPr lang="de-DE" altLang="en-US" sz="1600" dirty="0">
                <a:latin typeface="Arial" panose="020B0604020202020204" pitchFamily="34" charset="0"/>
              </a:rPr>
              <a:t>)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Kapitalwertmethode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= Summe der diskontierten </a:t>
            </a:r>
            <a:r>
              <a:rPr lang="de-DE" altLang="en-US" sz="1600" i="1" dirty="0">
                <a:latin typeface="Arial" panose="020B0604020202020204" pitchFamily="34" charset="0"/>
              </a:rPr>
              <a:t>CF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- Investition &gt; 0?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Annuitätenmethode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Transformation einer Zahlungsreihe in eine Annuität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Methode des internen </a:t>
            </a:r>
            <a:r>
              <a:rPr lang="de-DE" altLang="en-US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Zinsfusses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IRR</a:t>
            </a:r>
            <a:r>
              <a:rPr lang="de-DE" altLang="en-US" sz="1600" dirty="0">
                <a:latin typeface="Arial" panose="020B0604020202020204" pitchFamily="34" charset="0"/>
              </a:rPr>
              <a:t> = Kalkulationszins bei [</a:t>
            </a: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=0]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52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Statische Verfahren: Kostenvergleichsrechnung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Berücksichtigt die zeitliche Änderung des Geldwertes nicht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Berechnung der durchschnittlichen Jahreskosten für verschiedene Optionen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Elektroauto gegenüber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</a:t>
            </a:r>
            <a:r>
              <a:rPr lang="de-DE" altLang="en-US" sz="1800" kern="0" dirty="0">
                <a:latin typeface="Arial" panose="020B0604020202020204" pitchFamily="34" charset="0"/>
              </a:rPr>
              <a:t>, einen Restwert von Null.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52616"/>
              </p:ext>
            </p:extLst>
          </p:nvPr>
        </p:nvGraphicFramePr>
        <p:xfrm>
          <a:off x="971599" y="3573016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Anschaffungskosten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I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 Jahreskosten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21228" y="6309320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Schlussfolgerung: Elektroauto kaufen!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Gewinnvergleichsrechnung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Neben Berücksichtigung der Kosten werden auch erzielte Umsätze berücksichtigt: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Gewinn = Umsatzerlös - Kosten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</a:t>
            </a:r>
            <a:r>
              <a:rPr lang="de-DE" altLang="en-US" sz="1800" kern="0" dirty="0">
                <a:latin typeface="Arial" panose="020B0604020202020204" pitchFamily="34" charset="0"/>
              </a:rPr>
              <a:t>Taxifahrer*in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kauft Elektroauto oder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Jahren, einen Restwert von Null.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6671"/>
              </p:ext>
            </p:extLst>
          </p:nvPr>
        </p:nvGraphicFramePr>
        <p:xfrm>
          <a:off x="1075359" y="3645024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Jahresgewinn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84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1338</Words>
  <Application>Microsoft Office PowerPoint</Application>
  <PresentationFormat>On-screen Show (4:3)</PresentationFormat>
  <Paragraphs>296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Book Antiqua</vt:lpstr>
      <vt:lpstr>Cambria Math</vt:lpstr>
      <vt:lpstr>Times New Roman</vt:lpstr>
      <vt:lpstr>erdmannvorlage</vt:lpstr>
      <vt:lpstr>Formel</vt:lpstr>
      <vt:lpstr>Wirtschaftliche Grundlagen  im Sommersemester 2021  Investitionsrechnung: Teil 1</vt:lpstr>
      <vt:lpstr>Investition: Fragen</vt:lpstr>
      <vt:lpstr>Investitionen: Grundlagen</vt:lpstr>
      <vt:lpstr>Arten von Investitionen</vt:lpstr>
      <vt:lpstr>Investitionen: Zahlungsströme</vt:lpstr>
      <vt:lpstr>Verfahren der Investitionsrechnung</vt:lpstr>
      <vt:lpstr>Verfahren der Investitionsrechnung</vt:lpstr>
      <vt:lpstr>Statische Verfahren: Kostenvergleichsrechnung</vt:lpstr>
      <vt:lpstr>Statische Verfahren: Gewinnvergleichsrechnung</vt:lpstr>
      <vt:lpstr>Statische Verfahren: Rentabilitätsrechnung</vt:lpstr>
      <vt:lpstr>Statische Verfahren: Amortisationsrechnung</vt:lpstr>
      <vt:lpstr>Dynamisches Verfahren: Zeitwert des Geldes</vt:lpstr>
      <vt:lpstr>Dynamisches Verfahren: Zeitwert des Geldes</vt:lpstr>
      <vt:lpstr>Dynamisches Verfahren: Barwert und Diskontierung</vt:lpstr>
      <vt:lpstr>Dynamisches Verfahren: Zinsrechnung und Zinseszins</vt:lpstr>
      <vt:lpstr>Zins- und zinseszinsrechnung</vt:lpstr>
      <vt:lpstr>Barwert einer künftigen Zahlung</vt:lpstr>
      <vt:lpstr>Aufzinsung periodengleicher Zahlungen</vt:lpstr>
      <vt:lpstr>Abzinsung periodengleicher Zahlungen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254</cp:revision>
  <cp:lastPrinted>2020-04-29T06:56:35Z</cp:lastPrinted>
  <dcterms:created xsi:type="dcterms:W3CDTF">1601-01-01T00:00:00Z</dcterms:created>
  <dcterms:modified xsi:type="dcterms:W3CDTF">2021-05-25T16:43:06Z</dcterms:modified>
</cp:coreProperties>
</file>