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316" r:id="rId2"/>
    <p:sldId id="336" r:id="rId3"/>
    <p:sldId id="337" r:id="rId4"/>
    <p:sldId id="338" r:id="rId5"/>
    <p:sldId id="346" r:id="rId6"/>
    <p:sldId id="347" r:id="rId7"/>
    <p:sldId id="339" r:id="rId8"/>
    <p:sldId id="340" r:id="rId9"/>
    <p:sldId id="348" r:id="rId10"/>
    <p:sldId id="341" r:id="rId11"/>
    <p:sldId id="342" r:id="rId12"/>
    <p:sldId id="343" r:id="rId13"/>
    <p:sldId id="344" r:id="rId14"/>
    <p:sldId id="345" r:id="rId1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630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5-24T17:24:57.24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19063 13901 997 0,'-9'-14'297'15,"-2"-2"54"-15,1 6-285 16,3 6-31-16,6 8-61 15,2 3-162-15,3 4-162 16,5 2-27-16</inkml:trace>
  <inkml:trace contextRef="#ctx0" brushRef="#br0" timeOffset="1">19416 13934 1091 0,'-1'-11'301'0,"-3"0"-9"16,0 3-406-16,1 10-223 16,3 6-69-16</inkml:trace>
  <inkml:trace contextRef="#ctx0" brushRef="#br0" timeOffset="2">19933 13909 1152 0,'3'-9'325'0,"-3"2"-44"0,-9-4-509 15,6 14-147-15,3 2-165 16</inkml:trace>
  <inkml:trace contextRef="#ctx0" brushRef="#br0" timeOffset="3">20473 13973 884 0,'40'-15'412'15,"-6"-1"-46"-15,1 4-321 16,-5 10-413-16,9 3-16 16</inkml:trace>
  <inkml:trace contextRef="#ctx0" brushRef="#br0" timeOffset="4">20976 13975 551 0,'18'-2'271'15,"-8"2"-17"-15,7 3-191 16,-4 2-218-16,6 3-82 16,-1 3-112-16</inkml:trace>
  <inkml:trace contextRef="#ctx0" brushRef="#br0" timeOffset="5">21967 14033 1159 0,'43'-24'446'0,"-4"-1"22"15,-24 9-318-15,6 6-196 16,-3 5-401-16,5 5 50 16</inkml:trace>
  <inkml:trace contextRef="#ctx0" brushRef="#br0" timeOffset="6">12531 18348 364 0,'-36'-1'257'16,"7"3"-31"-16,28 4-64 15,7 5-59-15,16 4-44 16,27 1 0-16,18-4-16 0,37-2-4 15,8-3-17-15,34-2-1 16,3-5-5-16,27 0 9 16,-8-2-1-16,30-2 9 15,-15-2 3-15,30-2 13 16,-15-2-4-16,28-3 4 16,-26-1-5-16,31 2 2 15,-28 0-14-15,27 2 2 16,-32 2-5-16,28 0 6 15,-31 1-4-15,20-2 1 16,-29 0-7-16,22-4-2 16,-32 0-8-16,18-2-3 15,-29 1-4-15,12-2 3 16,-26 4 1-16,10-3 6 16,-30-2 2-16,10-6 5 0,-26-2 0 15,5-9 2-15,-22 1-5 16,7-6 0-16,-20 4-4 15,1-3 1-15,-18 3-5 16,-3-4 1-16,-19 5-1 16,-8-7 2-16,-13 7-2 15,-12-8 1-15,-9 4-2 16,-5-6-1-16,-6 2-4 0,-4-8 0 16,2 8-3-16,-3-6 0 15,-5 4-1-15,-4-4 0 16,-5 3 0-16,-7-10 4 15,-2 3 1-15,-5-7 4 16,3 6 0-16,-2-2 1 16,5 7-4-16,-1 0-2 15,3 10-5-15,-3-1-1 16,1 4 0-16,-8-2 0 16,-1 7-1-16,-8-5-1 15,-2 2 0-15,-9 0 1 16,3 6-2-16,-10 0 1 15,4 6-1-15,-11 1 1 16,4 3 0-16,-14 2 0 16,6 5-1-16,-13 0 0 0,7 6 0 15,-13 0 1-15,10 2 0 16,-10-3 0-16,11 1 1 16,-7-5 0-16,12-2-1 15,-11-4 1-15,13-1 0 16,-10-2 1-16,13 2-1 15,-11-3 0-15,11 3-1 16,-11 0 0-16,10 2 0 0,-13-2 1 16,16 3 0-16,-11-2 0 15,7 1 0-15,-12 2-1 16,7 2 0-16,-13-2 0 16,9 4-1-16,-15 0 1 15,11 3-1-15,-14 2 1 16,7 3 0-16,-14 2 0 15,9 2-2-15,-16 6 1 16,12-1 0-16,-22 4 0 16,13 2 0-16,-14 1 0 15,14-2 1-15,-18 3 0 16,14 0 0-16,-9-1 1 16,15-1-1-16,-15 3 1 15,22-5-1-15,-8-1 1 16,17-2 0-16,-11-2 1 15,19-3-1-15,-9 0 0 0,12-1 0 16,-8-2 0-16,15 1-1 16,-11 0 0-16,11 0 0 15,-6 0 0-15,11 3-1 16,-6 1 1-16,13 1 0 16,-10 1 0-16,11 0 0 15,-13 6-1-15,6 1 0 0,-10 9-1 16,5 3 0-16,-19 10 1 15,9 2-1-15,-12 6-1 16,15-2 1-16,-7 5-2 16,19-6 0-16,0 4 0 15,11-2 0-15,-3 8 0 16,15-2 1-16,1 6 0 16,8-5-1-16,6 6 0 15,8-11 0-15,4 5 1 16,7-9 0-16,3 4 0 15,8-4 0-15,5 4 1 16,5-4-1-16,6 6-1 16,1-5 1-16,7 2-2 15,-1-6 0-15,13 0-3 16,3-9-1-16,16 3 1 0,8-6 3 16,23 3 5-16,3-3 4 15,19 2 3-15,-2-1 0 16,21 5 0-16,-7 0-4 15,25 4 1-15,-7-5-1 16,31-1-21-16,-14-7-33 16,21-2-112-16,-15-5-90 0,16 3-225 15,-27 1-45 1</inkml:trace>
  <inkml:trace contextRef="#ctx0" brushRef="#br0" timeOffset="7">11898 16842 323 0,'-5'-6'125'0,"-9"20"36"15,-6 16-72-15,-4 21 4 16,0 9-9-16,0 18 10 0,4-4-19 16,0 11 7-16,5-10-12 15,1 8 13-15,5-12-12 16,1 7-2-16,2-14-21 15,4-1-7-15,2-16-17 16,4-4-2-16,2-14-5 16,6-2-47-16,-2-9-62 0,2-7-221 15,-1-7 4-15</inkml:trace>
  <inkml:trace contextRef="#ctx0" brushRef="#br0" timeOffset="8">11727 17693 453 0,'1'23'206'16,"6"-18"29"-16,12-13-54 15,6-5-30-15,16-15 25 16,-1-6-23-16,12-16-10 16,-3 6-54-16,9-8-17 15,-7 8-37-15,8-4-38 16,-9 14-53-16,4-1-130 15,-9 15-105-15,-2 12-95 16,-15 11-106-16</inkml:trace>
  <inkml:trace contextRef="#ctx0" brushRef="#br0" timeOffset="9">12012 17644 418 0,'-7'-24'247'15,"-1"3"8"-15,3 4-91 16,5 8-4-16,2 8-40 16,-1 9-2-16,3 7-34 15,6 9-16-15,0 3-30 16,7 2-11-16,1-3-15 0,3 1 0 16,-1-7-9-16,5 3-107 15,-2-2-101-15,7 0-141 16,-4-3-96-16</inkml:trace>
  <inkml:trace contextRef="#ctx0" brushRef="#br0" timeOffset="10">12477 17823 469 0,'-1'-13'209'15,"-2"3"11"-15,3 10-115 16,-2 10-16-16,-3 3-32 16,0 8-3-16,1 2-13 0,-3 9-9 15,4-2-13-15,-1 6-4 16,4-4-6-16,1 6-10 16,2-6-27-16,1-1-106 15,2-7-129-15,2-2-5 16,0-13-138-16</inkml:trace>
  <inkml:trace contextRef="#ctx0" brushRef="#br0" timeOffset="11">12321 17813 403 0,'6'-10'197'15,"4"2"34"-15,1 4-84 16,9-1 23-16,3-1-17 16,8-1 4-16,1-1-37 15,7-1-21-15,-3 4-46 16,6 5-67-16,0 2-122 15,5 8-214-15,-9 7-16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customXml" Target="../ink/ink1.xml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Investitionsrechnung: Teil 1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Zinsrechnung und Zinseszins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Berücksichtigung des Zeitwerts des Geldes durch Zinsrechnung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Bestimmung des Wertes einer einmaligen Zahlung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nach T Perioden der Verzinsung bei einem Zinssatz von i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err="1">
                <a:latin typeface="Arial" panose="020B0604020202020204" pitchFamily="34" charset="0"/>
              </a:rPr>
              <a:t>Aufzinsung</a:t>
            </a:r>
            <a:r>
              <a:rPr lang="de-DE" altLang="en-US" sz="1800" kern="0" dirty="0">
                <a:latin typeface="Arial" panose="020B0604020202020204" pitchFamily="34" charset="0"/>
              </a:rPr>
              <a:t>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  <a:r>
              <a:rPr lang="de-DE" altLang="en-US" sz="1800" kern="0" dirty="0">
                <a:latin typeface="Arial" panose="020B0604020202020204" pitchFamily="34" charset="0"/>
              </a:rPr>
              <a:t> durch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, T und i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Abzinsung/Diskontierung: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bei bekanntem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925" y="3665538"/>
            <a:ext cx="428625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732463"/>
            <a:ext cx="1254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41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Zins- und </a:t>
            </a:r>
            <a:r>
              <a:rPr lang="de-DE" altLang="en-US" sz="2400" dirty="0" err="1" smtClean="0"/>
              <a:t>zinseszinsrechnung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5338" y="1985963"/>
            <a:ext cx="2209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 dirty="0">
                <a:latin typeface="Arial" panose="020B0604020202020204" pitchFamily="34" charset="0"/>
              </a:rPr>
              <a:t>K</a:t>
            </a:r>
            <a:r>
              <a:rPr lang="de-DE" altLang="en-US" sz="1800" dirty="0">
                <a:latin typeface="Arial" panose="020B0604020202020204" pitchFamily="34" charset="0"/>
              </a:rPr>
              <a:t> = Kapital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dirty="0">
                <a:latin typeface="Arial" panose="020B0604020202020204" pitchFamily="34" charset="0"/>
              </a:rPr>
              <a:t> = Zinssatz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= Endzeitpunkt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750888" y="3135313"/>
            <a:ext cx="1798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Aufzinsung:</a:t>
            </a:r>
          </a:p>
        </p:txBody>
      </p:sp>
      <p:graphicFrame>
        <p:nvGraphicFramePr>
          <p:cNvPr id="8" name="Object 65"/>
          <p:cNvGraphicFramePr>
            <a:graphicFrameLocks noChangeAspect="1"/>
          </p:cNvGraphicFramePr>
          <p:nvPr/>
        </p:nvGraphicFramePr>
        <p:xfrm>
          <a:off x="1023938" y="3560763"/>
          <a:ext cx="1752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3314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3560763"/>
                        <a:ext cx="1752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6"/>
          <p:cNvSpPr txBox="1">
            <a:spLocks noChangeArrowheads="1"/>
          </p:cNvSpPr>
          <p:nvPr/>
        </p:nvSpPr>
        <p:spPr bwMode="auto">
          <a:xfrm>
            <a:off x="742950" y="4810125"/>
            <a:ext cx="1314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Abzinsung:</a:t>
            </a:r>
          </a:p>
        </p:txBody>
      </p:sp>
      <p:graphicFrame>
        <p:nvGraphicFramePr>
          <p:cNvPr id="10" name="Object 69"/>
          <p:cNvGraphicFramePr>
            <a:graphicFrameLocks noChangeAspect="1"/>
          </p:cNvGraphicFramePr>
          <p:nvPr/>
        </p:nvGraphicFramePr>
        <p:xfrm>
          <a:off x="996950" y="5194300"/>
          <a:ext cx="18065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284741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5194300"/>
                        <a:ext cx="18065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3600450" y="1600200"/>
            <a:ext cx="5026025" cy="2089150"/>
            <a:chOff x="2213" y="1000"/>
            <a:chExt cx="3182" cy="1316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83" y="1838"/>
              <a:ext cx="27" cy="47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" name="Rectangle 23"/>
            <p:cNvSpPr>
              <a:spLocks noChangeArrowheads="1"/>
            </p:cNvSpPr>
            <p:nvPr/>
          </p:nvSpPr>
          <p:spPr bwMode="auto">
            <a:xfrm>
              <a:off x="4964" y="1454"/>
              <a:ext cx="42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" name="Freeform 24"/>
            <p:cNvSpPr>
              <a:spLocks/>
            </p:cNvSpPr>
            <p:nvPr/>
          </p:nvSpPr>
          <p:spPr bwMode="auto">
            <a:xfrm>
              <a:off x="2523" y="1454"/>
              <a:ext cx="2420" cy="400"/>
            </a:xfrm>
            <a:custGeom>
              <a:avLst/>
              <a:gdLst>
                <a:gd name="T0" fmla="*/ 0 w 2215"/>
                <a:gd name="T1" fmla="*/ 150206 h 336"/>
                <a:gd name="T2" fmla="*/ 19226 w 2215"/>
                <a:gd name="T3" fmla="*/ 114094 h 336"/>
                <a:gd name="T4" fmla="*/ 49071 w 2215"/>
                <a:gd name="T5" fmla="*/ 0 h 336"/>
                <a:gd name="T6" fmla="*/ 0 60000 65536"/>
                <a:gd name="T7" fmla="*/ 0 60000 65536"/>
                <a:gd name="T8" fmla="*/ 0 60000 65536"/>
                <a:gd name="T9" fmla="*/ 0 w 2215"/>
                <a:gd name="T10" fmla="*/ 0 h 336"/>
                <a:gd name="T11" fmla="*/ 2215 w 2215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" h="336">
                  <a:moveTo>
                    <a:pt x="0" y="336"/>
                  </a:moveTo>
                  <a:cubicBezTo>
                    <a:pt x="145" y="322"/>
                    <a:pt x="499" y="311"/>
                    <a:pt x="868" y="255"/>
                  </a:cubicBezTo>
                  <a:cubicBezTo>
                    <a:pt x="1237" y="199"/>
                    <a:pt x="1935" y="53"/>
                    <a:pt x="2215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4531" y="1000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Endwert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final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2213" y="1388"/>
              <a:ext cx="12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Barwert 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present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2495" y="1974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4990" y="1500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3521075" y="3563938"/>
            <a:ext cx="5133975" cy="595312"/>
            <a:chOff x="2218" y="2245"/>
            <a:chExt cx="3234" cy="375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299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609" y="2389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96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327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4825" y="2389"/>
              <a:ext cx="2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257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288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319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350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381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>
              <a:off x="412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443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>
              <a:off x="474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>
              <a:off x="505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218" y="234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" name="Group 75"/>
          <p:cNvGrpSpPr>
            <a:grpSpLocks/>
          </p:cNvGrpSpPr>
          <p:nvPr/>
        </p:nvGrpSpPr>
        <p:grpSpPr bwMode="auto">
          <a:xfrm>
            <a:off x="4043363" y="4356100"/>
            <a:ext cx="4448175" cy="1381125"/>
            <a:chOff x="2547" y="2744"/>
            <a:chExt cx="2802" cy="870"/>
          </a:xfrm>
        </p:grpSpPr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547" y="3132"/>
              <a:ext cx="29" cy="4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50"/>
            <p:cNvSpPr>
              <a:spLocks noChangeArrowheads="1"/>
            </p:cNvSpPr>
            <p:nvPr/>
          </p:nvSpPr>
          <p:spPr bwMode="auto">
            <a:xfrm>
              <a:off x="5021" y="2744"/>
              <a:ext cx="40" cy="87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9" name="Freeform 51"/>
            <p:cNvSpPr>
              <a:spLocks/>
            </p:cNvSpPr>
            <p:nvPr/>
          </p:nvSpPr>
          <p:spPr bwMode="auto">
            <a:xfrm>
              <a:off x="2590" y="2744"/>
              <a:ext cx="2433" cy="388"/>
            </a:xfrm>
            <a:custGeom>
              <a:avLst/>
              <a:gdLst>
                <a:gd name="T0" fmla="*/ 0 w 2172"/>
                <a:gd name="T1" fmla="*/ 51634 h 336"/>
                <a:gd name="T2" fmla="*/ 46433 w 2172"/>
                <a:gd name="T3" fmla="*/ 39273 h 336"/>
                <a:gd name="T4" fmla="*/ 115283 w 2172"/>
                <a:gd name="T5" fmla="*/ 0 h 336"/>
                <a:gd name="T6" fmla="*/ 0 60000 65536"/>
                <a:gd name="T7" fmla="*/ 0 60000 65536"/>
                <a:gd name="T8" fmla="*/ 0 60000 65536"/>
                <a:gd name="T9" fmla="*/ 0 w 2172"/>
                <a:gd name="T10" fmla="*/ 0 h 336"/>
                <a:gd name="T11" fmla="*/ 2172 w 217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" h="336">
                  <a:moveTo>
                    <a:pt x="0" y="336"/>
                  </a:moveTo>
                  <a:cubicBezTo>
                    <a:pt x="146" y="322"/>
                    <a:pt x="512" y="311"/>
                    <a:pt x="874" y="255"/>
                  </a:cubicBezTo>
                  <a:cubicBezTo>
                    <a:pt x="1236" y="199"/>
                    <a:pt x="1902" y="53"/>
                    <a:pt x="217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Text Box 54"/>
            <p:cNvSpPr txBox="1">
              <a:spLocks noChangeArrowheads="1"/>
            </p:cNvSpPr>
            <p:nvPr/>
          </p:nvSpPr>
          <p:spPr bwMode="auto">
            <a:xfrm>
              <a:off x="5054" y="306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2604" y="323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76"/>
          <p:cNvGrpSpPr>
            <a:grpSpLocks/>
          </p:cNvGrpSpPr>
          <p:nvPr/>
        </p:nvGrpSpPr>
        <p:grpSpPr bwMode="auto">
          <a:xfrm>
            <a:off x="3527425" y="5613400"/>
            <a:ext cx="5135563" cy="595313"/>
            <a:chOff x="2222" y="3536"/>
            <a:chExt cx="3235" cy="375"/>
          </a:xfrm>
        </p:grpSpPr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2576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37"/>
            <p:cNvSpPr>
              <a:spLocks noChangeShapeType="1"/>
            </p:cNvSpPr>
            <p:nvPr/>
          </p:nvSpPr>
          <p:spPr bwMode="auto">
            <a:xfrm>
              <a:off x="288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19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350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81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412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443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>
              <a:off x="474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" name="Line 44"/>
            <p:cNvSpPr>
              <a:spLocks noChangeShapeType="1"/>
            </p:cNvSpPr>
            <p:nvPr/>
          </p:nvSpPr>
          <p:spPr bwMode="auto">
            <a:xfrm>
              <a:off x="505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232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53" name="Text Box 46"/>
            <p:cNvSpPr txBox="1">
              <a:spLocks noChangeArrowheads="1"/>
            </p:cNvSpPr>
            <p:nvPr/>
          </p:nvSpPr>
          <p:spPr bwMode="auto">
            <a:xfrm>
              <a:off x="263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299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5" name="Text Box 48"/>
            <p:cNvSpPr txBox="1">
              <a:spLocks noChangeArrowheads="1"/>
            </p:cNvSpPr>
            <p:nvPr/>
          </p:nvSpPr>
          <p:spPr bwMode="auto">
            <a:xfrm>
              <a:off x="330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4851" y="3680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7" name="Line 33"/>
            <p:cNvSpPr>
              <a:spLocks noChangeShapeType="1"/>
            </p:cNvSpPr>
            <p:nvPr/>
          </p:nvSpPr>
          <p:spPr bwMode="auto">
            <a:xfrm>
              <a:off x="2222" y="3632"/>
              <a:ext cx="323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015032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Barwert einer künftigen Zahlung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pSp>
        <p:nvGrpSpPr>
          <p:cNvPr id="6" name="Group 189"/>
          <p:cNvGrpSpPr>
            <a:grpSpLocks/>
          </p:cNvGrpSpPr>
          <p:nvPr/>
        </p:nvGrpSpPr>
        <p:grpSpPr bwMode="auto">
          <a:xfrm>
            <a:off x="1546225" y="1524000"/>
            <a:ext cx="7058025" cy="4910138"/>
            <a:chOff x="831" y="1054"/>
            <a:chExt cx="4707" cy="299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2456" y="1116"/>
            <a:ext cx="77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Formel" r:id="rId3" imgW="0" imgH="0" progId="Equation.DSMT4">
                    <p:embed/>
                  </p:oleObj>
                </mc:Choice>
                <mc:Fallback>
                  <p:oleObj name="Formel" r:id="rId3" imgW="0" imgH="0" progId="Equation.DSMT4">
                    <p:embed/>
                    <p:pic>
                      <p:nvPicPr>
                        <p:cNvPr id="14341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" y="1116"/>
                          <a:ext cx="776" cy="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063" y="3113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063" y="2612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063" y="2108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063" y="16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063" y="11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081" y="1107"/>
              <a:ext cx="1" cy="2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047" y="36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047" y="31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047" y="2612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047" y="2108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047" y="16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047" y="11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1081" y="3613"/>
              <a:ext cx="4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08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V="1">
              <a:off x="155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202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248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295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42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893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4362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483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1081" y="1107"/>
              <a:ext cx="186" cy="99"/>
            </a:xfrm>
            <a:custGeom>
              <a:avLst/>
              <a:gdLst>
                <a:gd name="T0" fmla="*/ 0 w 172"/>
                <a:gd name="T1" fmla="*/ 0 h 105"/>
                <a:gd name="T2" fmla="*/ 1301 w 172"/>
                <a:gd name="T3" fmla="*/ 8 h 105"/>
                <a:gd name="T4" fmla="*/ 2657 w 172"/>
                <a:gd name="T5" fmla="*/ 14 h 105"/>
                <a:gd name="T6" fmla="*/ 0 60000 65536"/>
                <a:gd name="T7" fmla="*/ 0 60000 65536"/>
                <a:gd name="T8" fmla="*/ 0 60000 65536"/>
                <a:gd name="T9" fmla="*/ 0 w 172"/>
                <a:gd name="T10" fmla="*/ 0 h 105"/>
                <a:gd name="T11" fmla="*/ 172 w 172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05">
                  <a:moveTo>
                    <a:pt x="0" y="0"/>
                  </a:moveTo>
                  <a:lnTo>
                    <a:pt x="84" y="53"/>
                  </a:lnTo>
                  <a:lnTo>
                    <a:pt x="172" y="10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1267" y="1206"/>
              <a:ext cx="187" cy="91"/>
            </a:xfrm>
            <a:custGeom>
              <a:avLst/>
              <a:gdLst>
                <a:gd name="T0" fmla="*/ 0 w 172"/>
                <a:gd name="T1" fmla="*/ 0 h 97"/>
                <a:gd name="T2" fmla="*/ 1558 w 172"/>
                <a:gd name="T3" fmla="*/ 8 h 97"/>
                <a:gd name="T4" fmla="*/ 3218 w 172"/>
                <a:gd name="T5" fmla="*/ 10 h 97"/>
                <a:gd name="T6" fmla="*/ 0 60000 65536"/>
                <a:gd name="T7" fmla="*/ 0 60000 65536"/>
                <a:gd name="T8" fmla="*/ 0 60000 65536"/>
                <a:gd name="T9" fmla="*/ 0 w 172"/>
                <a:gd name="T10" fmla="*/ 0 h 97"/>
                <a:gd name="T11" fmla="*/ 172 w 172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97">
                  <a:moveTo>
                    <a:pt x="0" y="0"/>
                  </a:moveTo>
                  <a:lnTo>
                    <a:pt x="84" y="49"/>
                  </a:lnTo>
                  <a:lnTo>
                    <a:pt x="172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35"/>
            <p:cNvSpPr>
              <a:spLocks noChangeShapeType="1"/>
            </p:cNvSpPr>
            <p:nvPr/>
          </p:nvSpPr>
          <p:spPr bwMode="auto">
            <a:xfrm>
              <a:off x="1454" y="1297"/>
              <a:ext cx="187" cy="9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641" y="1388"/>
              <a:ext cx="191" cy="87"/>
            </a:xfrm>
            <a:custGeom>
              <a:avLst/>
              <a:gdLst>
                <a:gd name="T0" fmla="*/ 0 w 176"/>
                <a:gd name="T1" fmla="*/ 0 h 92"/>
                <a:gd name="T2" fmla="*/ 1548 w 176"/>
                <a:gd name="T3" fmla="*/ 9 h 92"/>
                <a:gd name="T4" fmla="*/ 3091 w 176"/>
                <a:gd name="T5" fmla="*/ 13 h 92"/>
                <a:gd name="T6" fmla="*/ 0 60000 65536"/>
                <a:gd name="T7" fmla="*/ 0 60000 65536"/>
                <a:gd name="T8" fmla="*/ 0 60000 65536"/>
                <a:gd name="T9" fmla="*/ 0 w 176"/>
                <a:gd name="T10" fmla="*/ 0 h 92"/>
                <a:gd name="T11" fmla="*/ 176 w 176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2">
                  <a:moveTo>
                    <a:pt x="0" y="0"/>
                  </a:moveTo>
                  <a:lnTo>
                    <a:pt x="88" y="48"/>
                  </a:lnTo>
                  <a:lnTo>
                    <a:pt x="176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1832" y="1475"/>
              <a:ext cx="188" cy="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38"/>
            <p:cNvSpPr>
              <a:spLocks noChangeShapeType="1"/>
            </p:cNvSpPr>
            <p:nvPr/>
          </p:nvSpPr>
          <p:spPr bwMode="auto">
            <a:xfrm>
              <a:off x="2020" y="1558"/>
              <a:ext cx="186" cy="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2206" y="1636"/>
              <a:ext cx="187" cy="7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>
              <a:off x="2393" y="1715"/>
              <a:ext cx="186" cy="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2579" y="1790"/>
              <a:ext cx="188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767" y="1860"/>
              <a:ext cx="191" cy="66"/>
            </a:xfrm>
            <a:custGeom>
              <a:avLst/>
              <a:gdLst>
                <a:gd name="T0" fmla="*/ 0 w 176"/>
                <a:gd name="T1" fmla="*/ 0 h 70"/>
                <a:gd name="T2" fmla="*/ 1548 w 176"/>
                <a:gd name="T3" fmla="*/ 8 h 70"/>
                <a:gd name="T4" fmla="*/ 3091 w 176"/>
                <a:gd name="T5" fmla="*/ 8 h 70"/>
                <a:gd name="T6" fmla="*/ 0 60000 65536"/>
                <a:gd name="T7" fmla="*/ 0 60000 65536"/>
                <a:gd name="T8" fmla="*/ 0 60000 65536"/>
                <a:gd name="T9" fmla="*/ 0 w 176"/>
                <a:gd name="T10" fmla="*/ 0 h 70"/>
                <a:gd name="T11" fmla="*/ 176 w 176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70">
                  <a:moveTo>
                    <a:pt x="0" y="0"/>
                  </a:moveTo>
                  <a:lnTo>
                    <a:pt x="88" y="35"/>
                  </a:lnTo>
                  <a:lnTo>
                    <a:pt x="176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2958" y="1926"/>
              <a:ext cx="18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>
              <a:off x="3146" y="1992"/>
              <a:ext cx="186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45"/>
            <p:cNvSpPr>
              <a:spLocks noChangeShapeType="1"/>
            </p:cNvSpPr>
            <p:nvPr/>
          </p:nvSpPr>
          <p:spPr bwMode="auto">
            <a:xfrm>
              <a:off x="3332" y="2054"/>
              <a:ext cx="187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3519" y="2116"/>
              <a:ext cx="186" cy="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3705" y="2174"/>
              <a:ext cx="188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893" y="2228"/>
              <a:ext cx="191" cy="53"/>
            </a:xfrm>
            <a:custGeom>
              <a:avLst/>
              <a:gdLst>
                <a:gd name="T0" fmla="*/ 0 w 176"/>
                <a:gd name="T1" fmla="*/ 0 h 57"/>
                <a:gd name="T2" fmla="*/ 1548 w 176"/>
                <a:gd name="T3" fmla="*/ 7 h 57"/>
                <a:gd name="T4" fmla="*/ 3091 w 176"/>
                <a:gd name="T5" fmla="*/ 7 h 57"/>
                <a:gd name="T6" fmla="*/ 0 60000 65536"/>
                <a:gd name="T7" fmla="*/ 0 60000 65536"/>
                <a:gd name="T8" fmla="*/ 0 60000 65536"/>
                <a:gd name="T9" fmla="*/ 0 w 176"/>
                <a:gd name="T10" fmla="*/ 0 h 57"/>
                <a:gd name="T11" fmla="*/ 176 w 176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7">
                  <a:moveTo>
                    <a:pt x="0" y="0"/>
                  </a:moveTo>
                  <a:lnTo>
                    <a:pt x="88" y="27"/>
                  </a:lnTo>
                  <a:lnTo>
                    <a:pt x="176" y="5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49"/>
            <p:cNvSpPr>
              <a:spLocks noChangeShapeType="1"/>
            </p:cNvSpPr>
            <p:nvPr/>
          </p:nvSpPr>
          <p:spPr bwMode="auto">
            <a:xfrm>
              <a:off x="4084" y="2281"/>
              <a:ext cx="187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50"/>
            <p:cNvSpPr>
              <a:spLocks noChangeShapeType="1"/>
            </p:cNvSpPr>
            <p:nvPr/>
          </p:nvSpPr>
          <p:spPr bwMode="auto">
            <a:xfrm>
              <a:off x="4271" y="2336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>
              <a:off x="4458" y="2385"/>
              <a:ext cx="186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4644" y="2431"/>
              <a:ext cx="187" cy="50"/>
            </a:xfrm>
            <a:custGeom>
              <a:avLst/>
              <a:gdLst>
                <a:gd name="T0" fmla="*/ 0 w 172"/>
                <a:gd name="T1" fmla="*/ 0 h 53"/>
                <a:gd name="T2" fmla="*/ 1558 w 172"/>
                <a:gd name="T3" fmla="*/ 8 h 53"/>
                <a:gd name="T4" fmla="*/ 3218 w 172"/>
                <a:gd name="T5" fmla="*/ 8 h 53"/>
                <a:gd name="T6" fmla="*/ 0 60000 65536"/>
                <a:gd name="T7" fmla="*/ 0 60000 65536"/>
                <a:gd name="T8" fmla="*/ 0 60000 65536"/>
                <a:gd name="T9" fmla="*/ 0 w 172"/>
                <a:gd name="T10" fmla="*/ 0 h 53"/>
                <a:gd name="T11" fmla="*/ 172 w 172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3">
                  <a:moveTo>
                    <a:pt x="0" y="0"/>
                  </a:moveTo>
                  <a:lnTo>
                    <a:pt x="84" y="26"/>
                  </a:lnTo>
                  <a:lnTo>
                    <a:pt x="172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31" y="2481"/>
              <a:ext cx="188" cy="41"/>
            </a:xfrm>
            <a:custGeom>
              <a:avLst/>
              <a:gdLst>
                <a:gd name="T0" fmla="*/ 0 w 173"/>
                <a:gd name="T1" fmla="*/ 0 h 44"/>
                <a:gd name="T2" fmla="*/ 1530 w 173"/>
                <a:gd name="T3" fmla="*/ 7 h 44"/>
                <a:gd name="T4" fmla="*/ 3185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4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5019" y="2522"/>
              <a:ext cx="190" cy="41"/>
            </a:xfrm>
            <a:custGeom>
              <a:avLst/>
              <a:gdLst>
                <a:gd name="T0" fmla="*/ 0 w 176"/>
                <a:gd name="T1" fmla="*/ 0 h 44"/>
                <a:gd name="T2" fmla="*/ 1292 w 176"/>
                <a:gd name="T3" fmla="*/ 7 h 44"/>
                <a:gd name="T4" fmla="*/ 2575 w 176"/>
                <a:gd name="T5" fmla="*/ 7 h 44"/>
                <a:gd name="T6" fmla="*/ 0 60000 65536"/>
                <a:gd name="T7" fmla="*/ 0 60000 65536"/>
                <a:gd name="T8" fmla="*/ 0 60000 65536"/>
                <a:gd name="T9" fmla="*/ 0 w 176"/>
                <a:gd name="T10" fmla="*/ 0 h 44"/>
                <a:gd name="T11" fmla="*/ 176 w 17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4">
                  <a:moveTo>
                    <a:pt x="0" y="0"/>
                  </a:moveTo>
                  <a:lnTo>
                    <a:pt x="88" y="22"/>
                  </a:lnTo>
                  <a:lnTo>
                    <a:pt x="176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>
              <a:off x="5209" y="2563"/>
              <a:ext cx="188" cy="4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1081" y="1107"/>
              <a:ext cx="186" cy="190"/>
            </a:xfrm>
            <a:custGeom>
              <a:avLst/>
              <a:gdLst>
                <a:gd name="T0" fmla="*/ 0 w 172"/>
                <a:gd name="T1" fmla="*/ 0 h 202"/>
                <a:gd name="T2" fmla="*/ 1301 w 172"/>
                <a:gd name="T3" fmla="*/ 12 h 202"/>
                <a:gd name="T4" fmla="*/ 2657 w 172"/>
                <a:gd name="T5" fmla="*/ 23 h 202"/>
                <a:gd name="T6" fmla="*/ 0 60000 65536"/>
                <a:gd name="T7" fmla="*/ 0 60000 65536"/>
                <a:gd name="T8" fmla="*/ 0 60000 65536"/>
                <a:gd name="T9" fmla="*/ 0 w 172"/>
                <a:gd name="T10" fmla="*/ 0 h 202"/>
                <a:gd name="T11" fmla="*/ 172 w 172"/>
                <a:gd name="T12" fmla="*/ 202 h 2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02">
                  <a:moveTo>
                    <a:pt x="0" y="0"/>
                  </a:moveTo>
                  <a:lnTo>
                    <a:pt x="84" y="101"/>
                  </a:lnTo>
                  <a:lnTo>
                    <a:pt x="172" y="2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1267" y="1297"/>
              <a:ext cx="187" cy="174"/>
            </a:xfrm>
            <a:custGeom>
              <a:avLst/>
              <a:gdLst>
                <a:gd name="T0" fmla="*/ 0 w 172"/>
                <a:gd name="T1" fmla="*/ 0 h 185"/>
                <a:gd name="T2" fmla="*/ 1558 w 172"/>
                <a:gd name="T3" fmla="*/ 11 h 185"/>
                <a:gd name="T4" fmla="*/ 3218 w 172"/>
                <a:gd name="T5" fmla="*/ 22 h 185"/>
                <a:gd name="T6" fmla="*/ 0 60000 65536"/>
                <a:gd name="T7" fmla="*/ 0 60000 65536"/>
                <a:gd name="T8" fmla="*/ 0 60000 65536"/>
                <a:gd name="T9" fmla="*/ 0 w 172"/>
                <a:gd name="T10" fmla="*/ 0 h 185"/>
                <a:gd name="T11" fmla="*/ 172 w 172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5">
                  <a:moveTo>
                    <a:pt x="0" y="0"/>
                  </a:moveTo>
                  <a:lnTo>
                    <a:pt x="84" y="93"/>
                  </a:lnTo>
                  <a:lnTo>
                    <a:pt x="17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>
              <a:off x="1454" y="1471"/>
              <a:ext cx="187" cy="1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1641" y="1633"/>
              <a:ext cx="191" cy="148"/>
            </a:xfrm>
            <a:custGeom>
              <a:avLst/>
              <a:gdLst>
                <a:gd name="T0" fmla="*/ 0 w 176"/>
                <a:gd name="T1" fmla="*/ 0 h 158"/>
                <a:gd name="T2" fmla="*/ 1548 w 176"/>
                <a:gd name="T3" fmla="*/ 7 h 158"/>
                <a:gd name="T4" fmla="*/ 3091 w 176"/>
                <a:gd name="T5" fmla="*/ 17 h 158"/>
                <a:gd name="T6" fmla="*/ 0 60000 65536"/>
                <a:gd name="T7" fmla="*/ 0 60000 65536"/>
                <a:gd name="T8" fmla="*/ 0 60000 65536"/>
                <a:gd name="T9" fmla="*/ 0 w 176"/>
                <a:gd name="T10" fmla="*/ 0 h 158"/>
                <a:gd name="T11" fmla="*/ 176 w 176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58">
                  <a:moveTo>
                    <a:pt x="0" y="0"/>
                  </a:moveTo>
                  <a:lnTo>
                    <a:pt x="88" y="79"/>
                  </a:lnTo>
                  <a:lnTo>
                    <a:pt x="176" y="15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1832" y="1781"/>
              <a:ext cx="188" cy="141"/>
            </a:xfrm>
            <a:custGeom>
              <a:avLst/>
              <a:gdLst>
                <a:gd name="T0" fmla="*/ 0 w 173"/>
                <a:gd name="T1" fmla="*/ 0 h 150"/>
                <a:gd name="T2" fmla="*/ 1639 w 173"/>
                <a:gd name="T3" fmla="*/ 8 h 150"/>
                <a:gd name="T4" fmla="*/ 3185 w 173"/>
                <a:gd name="T5" fmla="*/ 18 h 150"/>
                <a:gd name="T6" fmla="*/ 0 60000 65536"/>
                <a:gd name="T7" fmla="*/ 0 60000 65536"/>
                <a:gd name="T8" fmla="*/ 0 60000 65536"/>
                <a:gd name="T9" fmla="*/ 0 w 173"/>
                <a:gd name="T10" fmla="*/ 0 h 150"/>
                <a:gd name="T11" fmla="*/ 173 w 173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50">
                  <a:moveTo>
                    <a:pt x="0" y="0"/>
                  </a:moveTo>
                  <a:lnTo>
                    <a:pt x="89" y="75"/>
                  </a:lnTo>
                  <a:lnTo>
                    <a:pt x="173" y="15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020" y="1922"/>
              <a:ext cx="186" cy="124"/>
            </a:xfrm>
            <a:custGeom>
              <a:avLst/>
              <a:gdLst>
                <a:gd name="T0" fmla="*/ 0 w 172"/>
                <a:gd name="T1" fmla="*/ 0 h 132"/>
                <a:gd name="T2" fmla="*/ 1293 w 172"/>
                <a:gd name="T3" fmla="*/ 8 h 132"/>
                <a:gd name="T4" fmla="*/ 2657 w 172"/>
                <a:gd name="T5" fmla="*/ 15 h 132"/>
                <a:gd name="T6" fmla="*/ 0 60000 65536"/>
                <a:gd name="T7" fmla="*/ 0 60000 65536"/>
                <a:gd name="T8" fmla="*/ 0 60000 65536"/>
                <a:gd name="T9" fmla="*/ 0 w 172"/>
                <a:gd name="T10" fmla="*/ 0 h 132"/>
                <a:gd name="T11" fmla="*/ 172 w 172"/>
                <a:gd name="T12" fmla="*/ 132 h 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32">
                  <a:moveTo>
                    <a:pt x="0" y="0"/>
                  </a:moveTo>
                  <a:lnTo>
                    <a:pt x="83" y="66"/>
                  </a:lnTo>
                  <a:lnTo>
                    <a:pt x="172" y="13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2206" y="2046"/>
              <a:ext cx="187" cy="120"/>
            </a:xfrm>
            <a:custGeom>
              <a:avLst/>
              <a:gdLst>
                <a:gd name="T0" fmla="*/ 0 w 172"/>
                <a:gd name="T1" fmla="*/ 0 h 127"/>
                <a:gd name="T2" fmla="*/ 1558 w 172"/>
                <a:gd name="T3" fmla="*/ 9 h 127"/>
                <a:gd name="T4" fmla="*/ 3218 w 172"/>
                <a:gd name="T5" fmla="*/ 19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393" y="2166"/>
              <a:ext cx="186" cy="108"/>
            </a:xfrm>
            <a:custGeom>
              <a:avLst/>
              <a:gdLst>
                <a:gd name="T0" fmla="*/ 0 w 172"/>
                <a:gd name="T1" fmla="*/ 0 h 115"/>
                <a:gd name="T2" fmla="*/ 1301 w 172"/>
                <a:gd name="T3" fmla="*/ 8 h 115"/>
                <a:gd name="T4" fmla="*/ 2657 w 172"/>
                <a:gd name="T5" fmla="*/ 13 h 115"/>
                <a:gd name="T6" fmla="*/ 0 60000 65536"/>
                <a:gd name="T7" fmla="*/ 0 60000 65536"/>
                <a:gd name="T8" fmla="*/ 0 60000 65536"/>
                <a:gd name="T9" fmla="*/ 0 w 172"/>
                <a:gd name="T10" fmla="*/ 0 h 115"/>
                <a:gd name="T11" fmla="*/ 172 w 172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15">
                  <a:moveTo>
                    <a:pt x="0" y="0"/>
                  </a:moveTo>
                  <a:lnTo>
                    <a:pt x="84" y="57"/>
                  </a:lnTo>
                  <a:lnTo>
                    <a:pt x="172" y="11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579" y="2274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7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767" y="2377"/>
              <a:ext cx="191" cy="90"/>
            </a:xfrm>
            <a:custGeom>
              <a:avLst/>
              <a:gdLst>
                <a:gd name="T0" fmla="*/ 0 w 176"/>
                <a:gd name="T1" fmla="*/ 0 h 96"/>
                <a:gd name="T2" fmla="*/ 1548 w 176"/>
                <a:gd name="T3" fmla="*/ 8 h 96"/>
                <a:gd name="T4" fmla="*/ 3091 w 176"/>
                <a:gd name="T5" fmla="*/ 10 h 96"/>
                <a:gd name="T6" fmla="*/ 0 60000 65536"/>
                <a:gd name="T7" fmla="*/ 0 60000 65536"/>
                <a:gd name="T8" fmla="*/ 0 60000 65536"/>
                <a:gd name="T9" fmla="*/ 0 w 176"/>
                <a:gd name="T10" fmla="*/ 0 h 96"/>
                <a:gd name="T11" fmla="*/ 176 w 17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6">
                  <a:moveTo>
                    <a:pt x="0" y="0"/>
                  </a:moveTo>
                  <a:lnTo>
                    <a:pt x="88" y="48"/>
                  </a:lnTo>
                  <a:lnTo>
                    <a:pt x="176" y="9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>
              <a:off x="2958" y="2467"/>
              <a:ext cx="188" cy="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3146" y="2555"/>
              <a:ext cx="186" cy="83"/>
            </a:xfrm>
            <a:custGeom>
              <a:avLst/>
              <a:gdLst>
                <a:gd name="T0" fmla="*/ 0 w 172"/>
                <a:gd name="T1" fmla="*/ 0 h 88"/>
                <a:gd name="T2" fmla="*/ 1301 w 172"/>
                <a:gd name="T3" fmla="*/ 8 h 88"/>
                <a:gd name="T4" fmla="*/ 2657 w 172"/>
                <a:gd name="T5" fmla="*/ 11 h 88"/>
                <a:gd name="T6" fmla="*/ 0 60000 65536"/>
                <a:gd name="T7" fmla="*/ 0 60000 65536"/>
                <a:gd name="T8" fmla="*/ 0 60000 65536"/>
                <a:gd name="T9" fmla="*/ 0 w 172"/>
                <a:gd name="T10" fmla="*/ 0 h 88"/>
                <a:gd name="T11" fmla="*/ 172 w 172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88">
                  <a:moveTo>
                    <a:pt x="0" y="0"/>
                  </a:moveTo>
                  <a:lnTo>
                    <a:pt x="84" y="44"/>
                  </a:lnTo>
                  <a:lnTo>
                    <a:pt x="172" y="8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3332" y="2638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39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3519" y="2708"/>
              <a:ext cx="186" cy="70"/>
            </a:xfrm>
            <a:custGeom>
              <a:avLst/>
              <a:gdLst>
                <a:gd name="T0" fmla="*/ 0 w 172"/>
                <a:gd name="T1" fmla="*/ 0 h 74"/>
                <a:gd name="T2" fmla="*/ 1301 w 172"/>
                <a:gd name="T3" fmla="*/ 9 h 74"/>
                <a:gd name="T4" fmla="*/ 2657 w 172"/>
                <a:gd name="T5" fmla="*/ 9 h 74"/>
                <a:gd name="T6" fmla="*/ 0 60000 65536"/>
                <a:gd name="T7" fmla="*/ 0 60000 65536"/>
                <a:gd name="T8" fmla="*/ 0 60000 65536"/>
                <a:gd name="T9" fmla="*/ 0 w 172"/>
                <a:gd name="T10" fmla="*/ 0 h 74"/>
                <a:gd name="T11" fmla="*/ 172 w 17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4">
                  <a:moveTo>
                    <a:pt x="0" y="0"/>
                  </a:moveTo>
                  <a:lnTo>
                    <a:pt x="84" y="39"/>
                  </a:lnTo>
                  <a:lnTo>
                    <a:pt x="172" y="7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>
              <a:off x="3705" y="2778"/>
              <a:ext cx="188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893" y="2840"/>
              <a:ext cx="191" cy="58"/>
            </a:xfrm>
            <a:custGeom>
              <a:avLst/>
              <a:gdLst>
                <a:gd name="T0" fmla="*/ 0 w 176"/>
                <a:gd name="T1" fmla="*/ 0 h 62"/>
                <a:gd name="T2" fmla="*/ 1548 w 176"/>
                <a:gd name="T3" fmla="*/ 7 h 62"/>
                <a:gd name="T4" fmla="*/ 3091 w 176"/>
                <a:gd name="T5" fmla="*/ 7 h 62"/>
                <a:gd name="T6" fmla="*/ 0 60000 65536"/>
                <a:gd name="T7" fmla="*/ 0 60000 65536"/>
                <a:gd name="T8" fmla="*/ 0 60000 65536"/>
                <a:gd name="T9" fmla="*/ 0 w 176"/>
                <a:gd name="T10" fmla="*/ 0 h 62"/>
                <a:gd name="T11" fmla="*/ 176 w 176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62">
                  <a:moveTo>
                    <a:pt x="0" y="0"/>
                  </a:moveTo>
                  <a:lnTo>
                    <a:pt x="88" y="31"/>
                  </a:lnTo>
                  <a:lnTo>
                    <a:pt x="176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Line 74"/>
            <p:cNvSpPr>
              <a:spLocks noChangeShapeType="1"/>
            </p:cNvSpPr>
            <p:nvPr/>
          </p:nvSpPr>
          <p:spPr bwMode="auto">
            <a:xfrm>
              <a:off x="4084" y="2898"/>
              <a:ext cx="187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>
              <a:off x="4271" y="2952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76"/>
            <p:cNvSpPr>
              <a:spLocks noChangeShapeType="1"/>
            </p:cNvSpPr>
            <p:nvPr/>
          </p:nvSpPr>
          <p:spPr bwMode="auto">
            <a:xfrm>
              <a:off x="4458" y="3001"/>
              <a:ext cx="186" cy="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4644" y="3046"/>
              <a:ext cx="187" cy="47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12 h 49"/>
                <a:gd name="T4" fmla="*/ 3218 w 172"/>
                <a:gd name="T5" fmla="*/ 12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4831" y="3093"/>
              <a:ext cx="188" cy="36"/>
            </a:xfrm>
            <a:custGeom>
              <a:avLst/>
              <a:gdLst>
                <a:gd name="T0" fmla="*/ 0 w 173"/>
                <a:gd name="T1" fmla="*/ 0 h 39"/>
                <a:gd name="T2" fmla="*/ 1530 w 173"/>
                <a:gd name="T3" fmla="*/ 6 h 39"/>
                <a:gd name="T4" fmla="*/ 3185 w 173"/>
                <a:gd name="T5" fmla="*/ 6 h 39"/>
                <a:gd name="T6" fmla="*/ 0 60000 65536"/>
                <a:gd name="T7" fmla="*/ 0 60000 65536"/>
                <a:gd name="T8" fmla="*/ 0 60000 65536"/>
                <a:gd name="T9" fmla="*/ 0 w 173"/>
                <a:gd name="T10" fmla="*/ 0 h 39"/>
                <a:gd name="T11" fmla="*/ 173 w 173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9">
                  <a:moveTo>
                    <a:pt x="0" y="0"/>
                  </a:moveTo>
                  <a:lnTo>
                    <a:pt x="84" y="22"/>
                  </a:lnTo>
                  <a:lnTo>
                    <a:pt x="173" y="3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4" name="Freeform 79"/>
            <p:cNvSpPr>
              <a:spLocks/>
            </p:cNvSpPr>
            <p:nvPr/>
          </p:nvSpPr>
          <p:spPr bwMode="auto">
            <a:xfrm>
              <a:off x="5019" y="3129"/>
              <a:ext cx="190" cy="38"/>
            </a:xfrm>
            <a:custGeom>
              <a:avLst/>
              <a:gdLst>
                <a:gd name="T0" fmla="*/ 0 w 176"/>
                <a:gd name="T1" fmla="*/ 0 h 40"/>
                <a:gd name="T2" fmla="*/ 1292 w 176"/>
                <a:gd name="T3" fmla="*/ 10 h 40"/>
                <a:gd name="T4" fmla="*/ 2575 w 176"/>
                <a:gd name="T5" fmla="*/ 10 h 40"/>
                <a:gd name="T6" fmla="*/ 0 60000 65536"/>
                <a:gd name="T7" fmla="*/ 0 60000 65536"/>
                <a:gd name="T8" fmla="*/ 0 60000 65536"/>
                <a:gd name="T9" fmla="*/ 0 w 176"/>
                <a:gd name="T10" fmla="*/ 0 h 40"/>
                <a:gd name="T11" fmla="*/ 176 w 17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0">
                  <a:moveTo>
                    <a:pt x="0" y="0"/>
                  </a:moveTo>
                  <a:lnTo>
                    <a:pt x="88" y="22"/>
                  </a:lnTo>
                  <a:lnTo>
                    <a:pt x="176" y="4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5" name="Line 80"/>
            <p:cNvSpPr>
              <a:spLocks noChangeShapeType="1"/>
            </p:cNvSpPr>
            <p:nvPr/>
          </p:nvSpPr>
          <p:spPr bwMode="auto">
            <a:xfrm>
              <a:off x="5209" y="3167"/>
              <a:ext cx="188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" name="Freeform 83"/>
            <p:cNvSpPr>
              <a:spLocks/>
            </p:cNvSpPr>
            <p:nvPr/>
          </p:nvSpPr>
          <p:spPr bwMode="auto">
            <a:xfrm>
              <a:off x="1081" y="1107"/>
              <a:ext cx="186" cy="278"/>
            </a:xfrm>
            <a:custGeom>
              <a:avLst/>
              <a:gdLst>
                <a:gd name="T0" fmla="*/ 0 w 172"/>
                <a:gd name="T1" fmla="*/ 0 h 295"/>
                <a:gd name="T2" fmla="*/ 1301 w 172"/>
                <a:gd name="T3" fmla="*/ 20 h 295"/>
                <a:gd name="T4" fmla="*/ 1972 w 172"/>
                <a:gd name="T5" fmla="*/ 28 h 295"/>
                <a:gd name="T6" fmla="*/ 2657 w 172"/>
                <a:gd name="T7" fmla="*/ 37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295"/>
                <a:gd name="T14" fmla="*/ 172 w 172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295">
                  <a:moveTo>
                    <a:pt x="0" y="0"/>
                  </a:moveTo>
                  <a:lnTo>
                    <a:pt x="84" y="149"/>
                  </a:lnTo>
                  <a:lnTo>
                    <a:pt x="128" y="224"/>
                  </a:lnTo>
                  <a:lnTo>
                    <a:pt x="172" y="29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7" name="Freeform 84"/>
            <p:cNvSpPr>
              <a:spLocks/>
            </p:cNvSpPr>
            <p:nvPr/>
          </p:nvSpPr>
          <p:spPr bwMode="auto">
            <a:xfrm>
              <a:off x="1267" y="1385"/>
              <a:ext cx="187" cy="243"/>
            </a:xfrm>
            <a:custGeom>
              <a:avLst/>
              <a:gdLst>
                <a:gd name="T0" fmla="*/ 0 w 172"/>
                <a:gd name="T1" fmla="*/ 0 h 259"/>
                <a:gd name="T2" fmla="*/ 1558 w 172"/>
                <a:gd name="T3" fmla="*/ 15 h 259"/>
                <a:gd name="T4" fmla="*/ 3218 w 172"/>
                <a:gd name="T5" fmla="*/ 28 h 259"/>
                <a:gd name="T6" fmla="*/ 0 60000 65536"/>
                <a:gd name="T7" fmla="*/ 0 60000 65536"/>
                <a:gd name="T8" fmla="*/ 0 60000 65536"/>
                <a:gd name="T9" fmla="*/ 0 w 172"/>
                <a:gd name="T10" fmla="*/ 0 h 259"/>
                <a:gd name="T11" fmla="*/ 172 w 17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59">
                  <a:moveTo>
                    <a:pt x="0" y="0"/>
                  </a:moveTo>
                  <a:lnTo>
                    <a:pt x="84" y="132"/>
                  </a:lnTo>
                  <a:lnTo>
                    <a:pt x="172" y="25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" name="Freeform 85"/>
            <p:cNvSpPr>
              <a:spLocks/>
            </p:cNvSpPr>
            <p:nvPr/>
          </p:nvSpPr>
          <p:spPr bwMode="auto">
            <a:xfrm>
              <a:off x="1454" y="1628"/>
              <a:ext cx="187" cy="219"/>
            </a:xfrm>
            <a:custGeom>
              <a:avLst/>
              <a:gdLst>
                <a:gd name="T0" fmla="*/ 0 w 173"/>
                <a:gd name="T1" fmla="*/ 0 h 233"/>
                <a:gd name="T2" fmla="*/ 1286 w 173"/>
                <a:gd name="T3" fmla="*/ 14 h 233"/>
                <a:gd name="T4" fmla="*/ 2639 w 173"/>
                <a:gd name="T5" fmla="*/ 26 h 233"/>
                <a:gd name="T6" fmla="*/ 0 60000 65536"/>
                <a:gd name="T7" fmla="*/ 0 60000 65536"/>
                <a:gd name="T8" fmla="*/ 0 60000 65536"/>
                <a:gd name="T9" fmla="*/ 0 w 173"/>
                <a:gd name="T10" fmla="*/ 0 h 233"/>
                <a:gd name="T11" fmla="*/ 173 w 173"/>
                <a:gd name="T12" fmla="*/ 233 h 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33">
                  <a:moveTo>
                    <a:pt x="0" y="0"/>
                  </a:moveTo>
                  <a:lnTo>
                    <a:pt x="84" y="119"/>
                  </a:lnTo>
                  <a:lnTo>
                    <a:pt x="173" y="23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1641" y="1847"/>
              <a:ext cx="191" cy="195"/>
            </a:xfrm>
            <a:custGeom>
              <a:avLst/>
              <a:gdLst>
                <a:gd name="T0" fmla="*/ 0 w 176"/>
                <a:gd name="T1" fmla="*/ 0 h 207"/>
                <a:gd name="T2" fmla="*/ 1548 w 176"/>
                <a:gd name="T3" fmla="*/ 14 h 207"/>
                <a:gd name="T4" fmla="*/ 3091 w 176"/>
                <a:gd name="T5" fmla="*/ 25 h 207"/>
                <a:gd name="T6" fmla="*/ 0 60000 65536"/>
                <a:gd name="T7" fmla="*/ 0 60000 65536"/>
                <a:gd name="T8" fmla="*/ 0 60000 65536"/>
                <a:gd name="T9" fmla="*/ 0 w 176"/>
                <a:gd name="T10" fmla="*/ 0 h 207"/>
                <a:gd name="T11" fmla="*/ 176 w 176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07">
                  <a:moveTo>
                    <a:pt x="0" y="0"/>
                  </a:moveTo>
                  <a:lnTo>
                    <a:pt x="88" y="106"/>
                  </a:lnTo>
                  <a:lnTo>
                    <a:pt x="176" y="20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0" name="Freeform 87"/>
            <p:cNvSpPr>
              <a:spLocks/>
            </p:cNvSpPr>
            <p:nvPr/>
          </p:nvSpPr>
          <p:spPr bwMode="auto">
            <a:xfrm>
              <a:off x="1832" y="2042"/>
              <a:ext cx="188" cy="174"/>
            </a:xfrm>
            <a:custGeom>
              <a:avLst/>
              <a:gdLst>
                <a:gd name="T0" fmla="*/ 0 w 173"/>
                <a:gd name="T1" fmla="*/ 0 h 185"/>
                <a:gd name="T2" fmla="*/ 1639 w 173"/>
                <a:gd name="T3" fmla="*/ 11 h 185"/>
                <a:gd name="T4" fmla="*/ 3185 w 173"/>
                <a:gd name="T5" fmla="*/ 22 h 185"/>
                <a:gd name="T6" fmla="*/ 0 60000 65536"/>
                <a:gd name="T7" fmla="*/ 0 60000 65536"/>
                <a:gd name="T8" fmla="*/ 0 60000 65536"/>
                <a:gd name="T9" fmla="*/ 0 w 173"/>
                <a:gd name="T10" fmla="*/ 0 h 185"/>
                <a:gd name="T11" fmla="*/ 173 w 173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85">
                  <a:moveTo>
                    <a:pt x="0" y="0"/>
                  </a:moveTo>
                  <a:lnTo>
                    <a:pt x="89" y="97"/>
                  </a:lnTo>
                  <a:lnTo>
                    <a:pt x="173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>
              <a:off x="2020" y="2216"/>
              <a:ext cx="186" cy="153"/>
            </a:xfrm>
            <a:custGeom>
              <a:avLst/>
              <a:gdLst>
                <a:gd name="T0" fmla="*/ 0 w 172"/>
                <a:gd name="T1" fmla="*/ 0 h 163"/>
                <a:gd name="T2" fmla="*/ 1293 w 172"/>
                <a:gd name="T3" fmla="*/ 8 h 163"/>
                <a:gd name="T4" fmla="*/ 2657 w 172"/>
                <a:gd name="T5" fmla="*/ 19 h 163"/>
                <a:gd name="T6" fmla="*/ 0 60000 65536"/>
                <a:gd name="T7" fmla="*/ 0 60000 65536"/>
                <a:gd name="T8" fmla="*/ 0 60000 65536"/>
                <a:gd name="T9" fmla="*/ 0 w 172"/>
                <a:gd name="T10" fmla="*/ 0 h 163"/>
                <a:gd name="T11" fmla="*/ 172 w 172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63">
                  <a:moveTo>
                    <a:pt x="0" y="0"/>
                  </a:moveTo>
                  <a:lnTo>
                    <a:pt x="83" y="84"/>
                  </a:lnTo>
                  <a:lnTo>
                    <a:pt x="172" y="16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" name="Freeform 89"/>
            <p:cNvSpPr>
              <a:spLocks/>
            </p:cNvSpPr>
            <p:nvPr/>
          </p:nvSpPr>
          <p:spPr bwMode="auto">
            <a:xfrm>
              <a:off x="2206" y="2369"/>
              <a:ext cx="187" cy="136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8 h 145"/>
                <a:gd name="T4" fmla="*/ 3218 w 172"/>
                <a:gd name="T5" fmla="*/ 17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" name="Freeform 90"/>
            <p:cNvSpPr>
              <a:spLocks/>
            </p:cNvSpPr>
            <p:nvPr/>
          </p:nvSpPr>
          <p:spPr bwMode="auto">
            <a:xfrm>
              <a:off x="2393" y="2505"/>
              <a:ext cx="186" cy="120"/>
            </a:xfrm>
            <a:custGeom>
              <a:avLst/>
              <a:gdLst>
                <a:gd name="T0" fmla="*/ 0 w 172"/>
                <a:gd name="T1" fmla="*/ 0 h 128"/>
                <a:gd name="T2" fmla="*/ 1301 w 172"/>
                <a:gd name="T3" fmla="*/ 8 h 128"/>
                <a:gd name="T4" fmla="*/ 2657 w 172"/>
                <a:gd name="T5" fmla="*/ 15 h 128"/>
                <a:gd name="T6" fmla="*/ 0 60000 65536"/>
                <a:gd name="T7" fmla="*/ 0 60000 65536"/>
                <a:gd name="T8" fmla="*/ 0 60000 65536"/>
                <a:gd name="T9" fmla="*/ 0 w 172"/>
                <a:gd name="T10" fmla="*/ 0 h 128"/>
                <a:gd name="T11" fmla="*/ 172 w 172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8">
                  <a:moveTo>
                    <a:pt x="0" y="0"/>
                  </a:moveTo>
                  <a:lnTo>
                    <a:pt x="84" y="66"/>
                  </a:lnTo>
                  <a:lnTo>
                    <a:pt x="172" y="12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" name="Freeform 91"/>
            <p:cNvSpPr>
              <a:spLocks/>
            </p:cNvSpPr>
            <p:nvPr/>
          </p:nvSpPr>
          <p:spPr bwMode="auto">
            <a:xfrm>
              <a:off x="2579" y="2625"/>
              <a:ext cx="188" cy="111"/>
            </a:xfrm>
            <a:custGeom>
              <a:avLst/>
              <a:gdLst>
                <a:gd name="T0" fmla="*/ 0 w 173"/>
                <a:gd name="T1" fmla="*/ 0 h 118"/>
                <a:gd name="T2" fmla="*/ 1530 w 173"/>
                <a:gd name="T3" fmla="*/ 8 h 118"/>
                <a:gd name="T4" fmla="*/ 3185 w 173"/>
                <a:gd name="T5" fmla="*/ 15 h 118"/>
                <a:gd name="T6" fmla="*/ 0 60000 65536"/>
                <a:gd name="T7" fmla="*/ 0 60000 65536"/>
                <a:gd name="T8" fmla="*/ 0 60000 65536"/>
                <a:gd name="T9" fmla="*/ 0 w 173"/>
                <a:gd name="T10" fmla="*/ 0 h 118"/>
                <a:gd name="T11" fmla="*/ 173 w 17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8">
                  <a:moveTo>
                    <a:pt x="0" y="0"/>
                  </a:moveTo>
                  <a:lnTo>
                    <a:pt x="84" y="61"/>
                  </a:lnTo>
                  <a:lnTo>
                    <a:pt x="173" y="11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2767" y="2736"/>
              <a:ext cx="191" cy="96"/>
            </a:xfrm>
            <a:custGeom>
              <a:avLst/>
              <a:gdLst>
                <a:gd name="T0" fmla="*/ 0 w 176"/>
                <a:gd name="T1" fmla="*/ 0 h 102"/>
                <a:gd name="T2" fmla="*/ 1548 w 176"/>
                <a:gd name="T3" fmla="*/ 8 h 102"/>
                <a:gd name="T4" fmla="*/ 3091 w 176"/>
                <a:gd name="T5" fmla="*/ 13 h 102"/>
                <a:gd name="T6" fmla="*/ 0 60000 65536"/>
                <a:gd name="T7" fmla="*/ 0 60000 65536"/>
                <a:gd name="T8" fmla="*/ 0 60000 65536"/>
                <a:gd name="T9" fmla="*/ 0 w 176"/>
                <a:gd name="T10" fmla="*/ 0 h 102"/>
                <a:gd name="T11" fmla="*/ 176 w 176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02">
                  <a:moveTo>
                    <a:pt x="0" y="0"/>
                  </a:moveTo>
                  <a:lnTo>
                    <a:pt x="88" y="53"/>
                  </a:lnTo>
                  <a:lnTo>
                    <a:pt x="176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6" name="Freeform 93"/>
            <p:cNvSpPr>
              <a:spLocks/>
            </p:cNvSpPr>
            <p:nvPr/>
          </p:nvSpPr>
          <p:spPr bwMode="auto">
            <a:xfrm>
              <a:off x="2958" y="2832"/>
              <a:ext cx="188" cy="87"/>
            </a:xfrm>
            <a:custGeom>
              <a:avLst/>
              <a:gdLst>
                <a:gd name="T0" fmla="*/ 0 w 173"/>
                <a:gd name="T1" fmla="*/ 0 h 92"/>
                <a:gd name="T2" fmla="*/ 1639 w 173"/>
                <a:gd name="T3" fmla="*/ 9 h 92"/>
                <a:gd name="T4" fmla="*/ 3185 w 173"/>
                <a:gd name="T5" fmla="*/ 13 h 92"/>
                <a:gd name="T6" fmla="*/ 0 60000 65536"/>
                <a:gd name="T7" fmla="*/ 0 60000 65536"/>
                <a:gd name="T8" fmla="*/ 0 60000 65536"/>
                <a:gd name="T9" fmla="*/ 0 w 173"/>
                <a:gd name="T10" fmla="*/ 0 h 92"/>
                <a:gd name="T11" fmla="*/ 173 w 173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92">
                  <a:moveTo>
                    <a:pt x="0" y="0"/>
                  </a:moveTo>
                  <a:lnTo>
                    <a:pt x="89" y="48"/>
                  </a:lnTo>
                  <a:lnTo>
                    <a:pt x="173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7" name="Freeform 94"/>
            <p:cNvSpPr>
              <a:spLocks/>
            </p:cNvSpPr>
            <p:nvPr/>
          </p:nvSpPr>
          <p:spPr bwMode="auto">
            <a:xfrm>
              <a:off x="3146" y="2919"/>
              <a:ext cx="186" cy="74"/>
            </a:xfrm>
            <a:custGeom>
              <a:avLst/>
              <a:gdLst>
                <a:gd name="T0" fmla="*/ 0 w 172"/>
                <a:gd name="T1" fmla="*/ 0 h 79"/>
                <a:gd name="T2" fmla="*/ 1301 w 172"/>
                <a:gd name="T3" fmla="*/ 7 h 79"/>
                <a:gd name="T4" fmla="*/ 2657 w 172"/>
                <a:gd name="T5" fmla="*/ 7 h 79"/>
                <a:gd name="T6" fmla="*/ 0 60000 65536"/>
                <a:gd name="T7" fmla="*/ 0 60000 65536"/>
                <a:gd name="T8" fmla="*/ 0 60000 65536"/>
                <a:gd name="T9" fmla="*/ 0 w 172"/>
                <a:gd name="T10" fmla="*/ 0 h 79"/>
                <a:gd name="T11" fmla="*/ 172 w 172"/>
                <a:gd name="T12" fmla="*/ 79 h 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9">
                  <a:moveTo>
                    <a:pt x="0" y="0"/>
                  </a:moveTo>
                  <a:lnTo>
                    <a:pt x="84" y="40"/>
                  </a:lnTo>
                  <a:lnTo>
                    <a:pt x="172" y="7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8" name="Freeform 95"/>
            <p:cNvSpPr>
              <a:spLocks/>
            </p:cNvSpPr>
            <p:nvPr/>
          </p:nvSpPr>
          <p:spPr bwMode="auto">
            <a:xfrm>
              <a:off x="3332" y="2993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40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3519" y="3063"/>
              <a:ext cx="186" cy="59"/>
            </a:xfrm>
            <a:custGeom>
              <a:avLst/>
              <a:gdLst>
                <a:gd name="T0" fmla="*/ 0 w 172"/>
                <a:gd name="T1" fmla="*/ 0 h 62"/>
                <a:gd name="T2" fmla="*/ 1301 w 172"/>
                <a:gd name="T3" fmla="*/ 10 h 62"/>
                <a:gd name="T4" fmla="*/ 2657 w 172"/>
                <a:gd name="T5" fmla="*/ 10 h 62"/>
                <a:gd name="T6" fmla="*/ 0 60000 65536"/>
                <a:gd name="T7" fmla="*/ 0 60000 65536"/>
                <a:gd name="T8" fmla="*/ 0 60000 65536"/>
                <a:gd name="T9" fmla="*/ 0 w 172"/>
                <a:gd name="T10" fmla="*/ 0 h 62"/>
                <a:gd name="T11" fmla="*/ 172 w 17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2">
                  <a:moveTo>
                    <a:pt x="0" y="0"/>
                  </a:moveTo>
                  <a:lnTo>
                    <a:pt x="84" y="31"/>
                  </a:lnTo>
                  <a:lnTo>
                    <a:pt x="172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3705" y="3122"/>
              <a:ext cx="188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1" name="Freeform 98"/>
            <p:cNvSpPr>
              <a:spLocks/>
            </p:cNvSpPr>
            <p:nvPr/>
          </p:nvSpPr>
          <p:spPr bwMode="auto">
            <a:xfrm>
              <a:off x="3893" y="3175"/>
              <a:ext cx="191" cy="50"/>
            </a:xfrm>
            <a:custGeom>
              <a:avLst/>
              <a:gdLst>
                <a:gd name="T0" fmla="*/ 0 w 176"/>
                <a:gd name="T1" fmla="*/ 0 h 53"/>
                <a:gd name="T2" fmla="*/ 1548 w 176"/>
                <a:gd name="T3" fmla="*/ 8 h 53"/>
                <a:gd name="T4" fmla="*/ 3091 w 176"/>
                <a:gd name="T5" fmla="*/ 8 h 53"/>
                <a:gd name="T6" fmla="*/ 0 60000 65536"/>
                <a:gd name="T7" fmla="*/ 0 60000 65536"/>
                <a:gd name="T8" fmla="*/ 0 60000 65536"/>
                <a:gd name="T9" fmla="*/ 0 w 176"/>
                <a:gd name="T10" fmla="*/ 0 h 53"/>
                <a:gd name="T11" fmla="*/ 176 w 176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3">
                  <a:moveTo>
                    <a:pt x="0" y="0"/>
                  </a:moveTo>
                  <a:lnTo>
                    <a:pt x="88" y="26"/>
                  </a:lnTo>
                  <a:lnTo>
                    <a:pt x="176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" name="Freeform 99"/>
            <p:cNvSpPr>
              <a:spLocks/>
            </p:cNvSpPr>
            <p:nvPr/>
          </p:nvSpPr>
          <p:spPr bwMode="auto">
            <a:xfrm>
              <a:off x="4084" y="3225"/>
              <a:ext cx="187" cy="41"/>
            </a:xfrm>
            <a:custGeom>
              <a:avLst/>
              <a:gdLst>
                <a:gd name="T0" fmla="*/ 0 w 173"/>
                <a:gd name="T1" fmla="*/ 0 h 44"/>
                <a:gd name="T2" fmla="*/ 1347 w 173"/>
                <a:gd name="T3" fmla="*/ 7 h 44"/>
                <a:gd name="T4" fmla="*/ 2639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9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Freeform 100"/>
            <p:cNvSpPr>
              <a:spLocks/>
            </p:cNvSpPr>
            <p:nvPr/>
          </p:nvSpPr>
          <p:spPr bwMode="auto">
            <a:xfrm>
              <a:off x="4271" y="3266"/>
              <a:ext cx="187" cy="42"/>
            </a:xfrm>
            <a:custGeom>
              <a:avLst/>
              <a:gdLst>
                <a:gd name="T0" fmla="*/ 0 w 172"/>
                <a:gd name="T1" fmla="*/ 0 h 44"/>
                <a:gd name="T2" fmla="*/ 1558 w 172"/>
                <a:gd name="T3" fmla="*/ 11 h 44"/>
                <a:gd name="T4" fmla="*/ 3218 w 172"/>
                <a:gd name="T5" fmla="*/ 11 h 44"/>
                <a:gd name="T6" fmla="*/ 0 60000 65536"/>
                <a:gd name="T7" fmla="*/ 0 60000 65536"/>
                <a:gd name="T8" fmla="*/ 0 60000 65536"/>
                <a:gd name="T9" fmla="*/ 0 w 172"/>
                <a:gd name="T10" fmla="*/ 0 h 44"/>
                <a:gd name="T11" fmla="*/ 172 w 17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4">
                  <a:moveTo>
                    <a:pt x="0" y="0"/>
                  </a:moveTo>
                  <a:lnTo>
                    <a:pt x="84" y="22"/>
                  </a:lnTo>
                  <a:lnTo>
                    <a:pt x="172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Line 101"/>
            <p:cNvSpPr>
              <a:spLocks noChangeShapeType="1"/>
            </p:cNvSpPr>
            <p:nvPr/>
          </p:nvSpPr>
          <p:spPr bwMode="auto">
            <a:xfrm>
              <a:off x="4458" y="3308"/>
              <a:ext cx="186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Line 102"/>
            <p:cNvSpPr>
              <a:spLocks noChangeShapeType="1"/>
            </p:cNvSpPr>
            <p:nvPr/>
          </p:nvSpPr>
          <p:spPr bwMode="auto">
            <a:xfrm>
              <a:off x="4644" y="3341"/>
              <a:ext cx="187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103"/>
            <p:cNvSpPr>
              <a:spLocks/>
            </p:cNvSpPr>
            <p:nvPr/>
          </p:nvSpPr>
          <p:spPr bwMode="auto">
            <a:xfrm>
              <a:off x="4831" y="3370"/>
              <a:ext cx="188" cy="28"/>
            </a:xfrm>
            <a:custGeom>
              <a:avLst/>
              <a:gdLst>
                <a:gd name="T0" fmla="*/ 0 w 173"/>
                <a:gd name="T1" fmla="*/ 0 h 30"/>
                <a:gd name="T2" fmla="*/ 1530 w 173"/>
                <a:gd name="T3" fmla="*/ 7 h 30"/>
                <a:gd name="T4" fmla="*/ 3185 w 173"/>
                <a:gd name="T5" fmla="*/ 7 h 30"/>
                <a:gd name="T6" fmla="*/ 0 60000 65536"/>
                <a:gd name="T7" fmla="*/ 0 60000 65536"/>
                <a:gd name="T8" fmla="*/ 0 60000 65536"/>
                <a:gd name="T9" fmla="*/ 0 w 173"/>
                <a:gd name="T10" fmla="*/ 0 h 30"/>
                <a:gd name="T11" fmla="*/ 173 w 173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0">
                  <a:moveTo>
                    <a:pt x="0" y="0"/>
                  </a:moveTo>
                  <a:lnTo>
                    <a:pt x="84" y="17"/>
                  </a:lnTo>
                  <a:lnTo>
                    <a:pt x="173" y="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104"/>
            <p:cNvSpPr>
              <a:spLocks/>
            </p:cNvSpPr>
            <p:nvPr/>
          </p:nvSpPr>
          <p:spPr bwMode="auto">
            <a:xfrm>
              <a:off x="5019" y="3398"/>
              <a:ext cx="190" cy="21"/>
            </a:xfrm>
            <a:custGeom>
              <a:avLst/>
              <a:gdLst>
                <a:gd name="T0" fmla="*/ 0 w 176"/>
                <a:gd name="T1" fmla="*/ 0 h 22"/>
                <a:gd name="T2" fmla="*/ 1292 w 176"/>
                <a:gd name="T3" fmla="*/ 11 h 22"/>
                <a:gd name="T4" fmla="*/ 2575 w 176"/>
                <a:gd name="T5" fmla="*/ 11 h 22"/>
                <a:gd name="T6" fmla="*/ 0 60000 65536"/>
                <a:gd name="T7" fmla="*/ 0 60000 65536"/>
                <a:gd name="T8" fmla="*/ 0 60000 65536"/>
                <a:gd name="T9" fmla="*/ 0 w 176"/>
                <a:gd name="T10" fmla="*/ 0 h 22"/>
                <a:gd name="T11" fmla="*/ 176 w 17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2">
                  <a:moveTo>
                    <a:pt x="0" y="0"/>
                  </a:moveTo>
                  <a:lnTo>
                    <a:pt x="88" y="14"/>
                  </a:lnTo>
                  <a:lnTo>
                    <a:pt x="176" y="2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Line 105"/>
            <p:cNvSpPr>
              <a:spLocks noChangeShapeType="1"/>
            </p:cNvSpPr>
            <p:nvPr/>
          </p:nvSpPr>
          <p:spPr bwMode="auto">
            <a:xfrm>
              <a:off x="5209" y="3419"/>
              <a:ext cx="188" cy="2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Freeform 108"/>
            <p:cNvSpPr>
              <a:spLocks/>
            </p:cNvSpPr>
            <p:nvPr/>
          </p:nvSpPr>
          <p:spPr bwMode="auto">
            <a:xfrm>
              <a:off x="1081" y="1107"/>
              <a:ext cx="186" cy="356"/>
            </a:xfrm>
            <a:custGeom>
              <a:avLst/>
              <a:gdLst>
                <a:gd name="T0" fmla="*/ 0 w 172"/>
                <a:gd name="T1" fmla="*/ 0 h 378"/>
                <a:gd name="T2" fmla="*/ 1301 w 172"/>
                <a:gd name="T3" fmla="*/ 23 h 378"/>
                <a:gd name="T4" fmla="*/ 1972 w 172"/>
                <a:gd name="T5" fmla="*/ 35 h 378"/>
                <a:gd name="T6" fmla="*/ 2657 w 172"/>
                <a:gd name="T7" fmla="*/ 46 h 3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78"/>
                <a:gd name="T14" fmla="*/ 172 w 172"/>
                <a:gd name="T15" fmla="*/ 378 h 3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78">
                  <a:moveTo>
                    <a:pt x="0" y="0"/>
                  </a:moveTo>
                  <a:lnTo>
                    <a:pt x="84" y="193"/>
                  </a:lnTo>
                  <a:lnTo>
                    <a:pt x="128" y="286"/>
                  </a:lnTo>
                  <a:lnTo>
                    <a:pt x="172" y="37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109"/>
            <p:cNvSpPr>
              <a:spLocks/>
            </p:cNvSpPr>
            <p:nvPr/>
          </p:nvSpPr>
          <p:spPr bwMode="auto">
            <a:xfrm>
              <a:off x="1267" y="1463"/>
              <a:ext cx="187" cy="310"/>
            </a:xfrm>
            <a:custGeom>
              <a:avLst/>
              <a:gdLst>
                <a:gd name="T0" fmla="*/ 0 w 172"/>
                <a:gd name="T1" fmla="*/ 0 h 330"/>
                <a:gd name="T2" fmla="*/ 1558 w 172"/>
                <a:gd name="T3" fmla="*/ 20 h 330"/>
                <a:gd name="T4" fmla="*/ 2383 w 172"/>
                <a:gd name="T5" fmla="*/ 29 h 330"/>
                <a:gd name="T6" fmla="*/ 3218 w 172"/>
                <a:gd name="T7" fmla="*/ 37 h 3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30"/>
                <a:gd name="T14" fmla="*/ 172 w 172"/>
                <a:gd name="T15" fmla="*/ 330 h 3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30">
                  <a:moveTo>
                    <a:pt x="0" y="0"/>
                  </a:moveTo>
                  <a:lnTo>
                    <a:pt x="84" y="172"/>
                  </a:lnTo>
                  <a:lnTo>
                    <a:pt x="128" y="251"/>
                  </a:lnTo>
                  <a:lnTo>
                    <a:pt x="172" y="3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110"/>
            <p:cNvSpPr>
              <a:spLocks/>
            </p:cNvSpPr>
            <p:nvPr/>
          </p:nvSpPr>
          <p:spPr bwMode="auto">
            <a:xfrm>
              <a:off x="1454" y="1773"/>
              <a:ext cx="187" cy="260"/>
            </a:xfrm>
            <a:custGeom>
              <a:avLst/>
              <a:gdLst>
                <a:gd name="T0" fmla="*/ 0 w 173"/>
                <a:gd name="T1" fmla="*/ 0 h 277"/>
                <a:gd name="T2" fmla="*/ 691 w 173"/>
                <a:gd name="T3" fmla="*/ 8 h 277"/>
                <a:gd name="T4" fmla="*/ 1286 w 173"/>
                <a:gd name="T5" fmla="*/ 17 h 277"/>
                <a:gd name="T6" fmla="*/ 2639 w 173"/>
                <a:gd name="T7" fmla="*/ 31 h 2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77"/>
                <a:gd name="T14" fmla="*/ 173 w 173"/>
                <a:gd name="T15" fmla="*/ 277 h 2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77">
                  <a:moveTo>
                    <a:pt x="0" y="0"/>
                  </a:moveTo>
                  <a:lnTo>
                    <a:pt x="45" y="75"/>
                  </a:lnTo>
                  <a:lnTo>
                    <a:pt x="84" y="145"/>
                  </a:lnTo>
                  <a:lnTo>
                    <a:pt x="173" y="27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111"/>
            <p:cNvSpPr>
              <a:spLocks/>
            </p:cNvSpPr>
            <p:nvPr/>
          </p:nvSpPr>
          <p:spPr bwMode="auto">
            <a:xfrm>
              <a:off x="1641" y="2033"/>
              <a:ext cx="191" cy="228"/>
            </a:xfrm>
            <a:custGeom>
              <a:avLst/>
              <a:gdLst>
                <a:gd name="T0" fmla="*/ 0 w 176"/>
                <a:gd name="T1" fmla="*/ 0 h 242"/>
                <a:gd name="T2" fmla="*/ 1548 w 176"/>
                <a:gd name="T3" fmla="*/ 17 h 242"/>
                <a:gd name="T4" fmla="*/ 3091 w 176"/>
                <a:gd name="T5" fmla="*/ 31 h 242"/>
                <a:gd name="T6" fmla="*/ 0 60000 65536"/>
                <a:gd name="T7" fmla="*/ 0 60000 65536"/>
                <a:gd name="T8" fmla="*/ 0 60000 65536"/>
                <a:gd name="T9" fmla="*/ 0 w 176"/>
                <a:gd name="T10" fmla="*/ 0 h 242"/>
                <a:gd name="T11" fmla="*/ 176 w 176"/>
                <a:gd name="T12" fmla="*/ 242 h 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42">
                  <a:moveTo>
                    <a:pt x="0" y="0"/>
                  </a:moveTo>
                  <a:lnTo>
                    <a:pt x="88" y="128"/>
                  </a:lnTo>
                  <a:lnTo>
                    <a:pt x="176" y="24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112"/>
            <p:cNvSpPr>
              <a:spLocks/>
            </p:cNvSpPr>
            <p:nvPr/>
          </p:nvSpPr>
          <p:spPr bwMode="auto">
            <a:xfrm>
              <a:off x="1832" y="2261"/>
              <a:ext cx="188" cy="190"/>
            </a:xfrm>
            <a:custGeom>
              <a:avLst/>
              <a:gdLst>
                <a:gd name="T0" fmla="*/ 0 w 173"/>
                <a:gd name="T1" fmla="*/ 0 h 203"/>
                <a:gd name="T2" fmla="*/ 1639 w 173"/>
                <a:gd name="T3" fmla="*/ 11 h 203"/>
                <a:gd name="T4" fmla="*/ 3185 w 173"/>
                <a:gd name="T5" fmla="*/ 21 h 203"/>
                <a:gd name="T6" fmla="*/ 0 60000 65536"/>
                <a:gd name="T7" fmla="*/ 0 60000 65536"/>
                <a:gd name="T8" fmla="*/ 0 60000 65536"/>
                <a:gd name="T9" fmla="*/ 0 w 173"/>
                <a:gd name="T10" fmla="*/ 0 h 203"/>
                <a:gd name="T11" fmla="*/ 173 w 173"/>
                <a:gd name="T12" fmla="*/ 203 h 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03">
                  <a:moveTo>
                    <a:pt x="0" y="0"/>
                  </a:moveTo>
                  <a:lnTo>
                    <a:pt x="89" y="106"/>
                  </a:lnTo>
                  <a:lnTo>
                    <a:pt x="173" y="20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113"/>
            <p:cNvSpPr>
              <a:spLocks/>
            </p:cNvSpPr>
            <p:nvPr/>
          </p:nvSpPr>
          <p:spPr bwMode="auto">
            <a:xfrm>
              <a:off x="2020" y="2451"/>
              <a:ext cx="186" cy="166"/>
            </a:xfrm>
            <a:custGeom>
              <a:avLst/>
              <a:gdLst>
                <a:gd name="T0" fmla="*/ 0 w 172"/>
                <a:gd name="T1" fmla="*/ 0 h 176"/>
                <a:gd name="T2" fmla="*/ 1293 w 172"/>
                <a:gd name="T3" fmla="*/ 12 h 176"/>
                <a:gd name="T4" fmla="*/ 2657 w 172"/>
                <a:gd name="T5" fmla="*/ 23 h 176"/>
                <a:gd name="T6" fmla="*/ 0 60000 65536"/>
                <a:gd name="T7" fmla="*/ 0 60000 65536"/>
                <a:gd name="T8" fmla="*/ 0 60000 65536"/>
                <a:gd name="T9" fmla="*/ 0 w 172"/>
                <a:gd name="T10" fmla="*/ 0 h 176"/>
                <a:gd name="T11" fmla="*/ 172 w 172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76">
                  <a:moveTo>
                    <a:pt x="0" y="0"/>
                  </a:moveTo>
                  <a:lnTo>
                    <a:pt x="83" y="92"/>
                  </a:lnTo>
                  <a:lnTo>
                    <a:pt x="172" y="1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114"/>
            <p:cNvSpPr>
              <a:spLocks/>
            </p:cNvSpPr>
            <p:nvPr/>
          </p:nvSpPr>
          <p:spPr bwMode="auto">
            <a:xfrm>
              <a:off x="2206" y="2617"/>
              <a:ext cx="187" cy="145"/>
            </a:xfrm>
            <a:custGeom>
              <a:avLst/>
              <a:gdLst>
                <a:gd name="T0" fmla="*/ 0 w 172"/>
                <a:gd name="T1" fmla="*/ 0 h 154"/>
                <a:gd name="T2" fmla="*/ 1558 w 172"/>
                <a:gd name="T3" fmla="*/ 8 h 154"/>
                <a:gd name="T4" fmla="*/ 3218 w 172"/>
                <a:gd name="T5" fmla="*/ 19 h 154"/>
                <a:gd name="T6" fmla="*/ 0 60000 65536"/>
                <a:gd name="T7" fmla="*/ 0 60000 65536"/>
                <a:gd name="T8" fmla="*/ 0 60000 65536"/>
                <a:gd name="T9" fmla="*/ 0 w 172"/>
                <a:gd name="T10" fmla="*/ 0 h 154"/>
                <a:gd name="T11" fmla="*/ 172 w 17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54">
                  <a:moveTo>
                    <a:pt x="0" y="0"/>
                  </a:moveTo>
                  <a:lnTo>
                    <a:pt x="84" y="79"/>
                  </a:lnTo>
                  <a:lnTo>
                    <a:pt x="172" y="15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115"/>
            <p:cNvSpPr>
              <a:spLocks/>
            </p:cNvSpPr>
            <p:nvPr/>
          </p:nvSpPr>
          <p:spPr bwMode="auto">
            <a:xfrm>
              <a:off x="2393" y="2762"/>
              <a:ext cx="186" cy="119"/>
            </a:xfrm>
            <a:custGeom>
              <a:avLst/>
              <a:gdLst>
                <a:gd name="T0" fmla="*/ 0 w 172"/>
                <a:gd name="T1" fmla="*/ 0 h 127"/>
                <a:gd name="T2" fmla="*/ 1301 w 172"/>
                <a:gd name="T3" fmla="*/ 7 h 127"/>
                <a:gd name="T4" fmla="*/ 2657 w 172"/>
                <a:gd name="T5" fmla="*/ 14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" name="Freeform 116"/>
            <p:cNvSpPr>
              <a:spLocks/>
            </p:cNvSpPr>
            <p:nvPr/>
          </p:nvSpPr>
          <p:spPr bwMode="auto">
            <a:xfrm>
              <a:off x="2579" y="2881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8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8" name="Freeform 117"/>
            <p:cNvSpPr>
              <a:spLocks/>
            </p:cNvSpPr>
            <p:nvPr/>
          </p:nvSpPr>
          <p:spPr bwMode="auto">
            <a:xfrm>
              <a:off x="2767" y="2984"/>
              <a:ext cx="191" cy="92"/>
            </a:xfrm>
            <a:custGeom>
              <a:avLst/>
              <a:gdLst>
                <a:gd name="T0" fmla="*/ 0 w 176"/>
                <a:gd name="T1" fmla="*/ 0 h 97"/>
                <a:gd name="T2" fmla="*/ 1548 w 176"/>
                <a:gd name="T3" fmla="*/ 9 h 97"/>
                <a:gd name="T4" fmla="*/ 3091 w 176"/>
                <a:gd name="T5" fmla="*/ 16 h 97"/>
                <a:gd name="T6" fmla="*/ 0 60000 65536"/>
                <a:gd name="T7" fmla="*/ 0 60000 65536"/>
                <a:gd name="T8" fmla="*/ 0 60000 65536"/>
                <a:gd name="T9" fmla="*/ 0 w 176"/>
                <a:gd name="T10" fmla="*/ 0 h 97"/>
                <a:gd name="T11" fmla="*/ 176 w 176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7">
                  <a:moveTo>
                    <a:pt x="0" y="0"/>
                  </a:moveTo>
                  <a:lnTo>
                    <a:pt x="88" y="49"/>
                  </a:lnTo>
                  <a:lnTo>
                    <a:pt x="176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" name="Freeform 118"/>
            <p:cNvSpPr>
              <a:spLocks/>
            </p:cNvSpPr>
            <p:nvPr/>
          </p:nvSpPr>
          <p:spPr bwMode="auto">
            <a:xfrm>
              <a:off x="2958" y="3076"/>
              <a:ext cx="188" cy="79"/>
            </a:xfrm>
            <a:custGeom>
              <a:avLst/>
              <a:gdLst>
                <a:gd name="T0" fmla="*/ 0 w 173"/>
                <a:gd name="T1" fmla="*/ 0 h 84"/>
                <a:gd name="T2" fmla="*/ 1639 w 173"/>
                <a:gd name="T3" fmla="*/ 8 h 84"/>
                <a:gd name="T4" fmla="*/ 3185 w 173"/>
                <a:gd name="T5" fmla="*/ 9 h 84"/>
                <a:gd name="T6" fmla="*/ 0 60000 65536"/>
                <a:gd name="T7" fmla="*/ 0 60000 65536"/>
                <a:gd name="T8" fmla="*/ 0 60000 65536"/>
                <a:gd name="T9" fmla="*/ 0 w 173"/>
                <a:gd name="T10" fmla="*/ 0 h 84"/>
                <a:gd name="T11" fmla="*/ 173 w 173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84">
                  <a:moveTo>
                    <a:pt x="0" y="0"/>
                  </a:moveTo>
                  <a:lnTo>
                    <a:pt x="89" y="44"/>
                  </a:lnTo>
                  <a:lnTo>
                    <a:pt x="173" y="8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0" name="Freeform 119"/>
            <p:cNvSpPr>
              <a:spLocks/>
            </p:cNvSpPr>
            <p:nvPr/>
          </p:nvSpPr>
          <p:spPr bwMode="auto">
            <a:xfrm>
              <a:off x="3146" y="3155"/>
              <a:ext cx="186" cy="62"/>
            </a:xfrm>
            <a:custGeom>
              <a:avLst/>
              <a:gdLst>
                <a:gd name="T0" fmla="*/ 0 w 172"/>
                <a:gd name="T1" fmla="*/ 0 h 66"/>
                <a:gd name="T2" fmla="*/ 1301 w 172"/>
                <a:gd name="T3" fmla="*/ 8 h 66"/>
                <a:gd name="T4" fmla="*/ 2657 w 172"/>
                <a:gd name="T5" fmla="*/ 8 h 66"/>
                <a:gd name="T6" fmla="*/ 0 60000 65536"/>
                <a:gd name="T7" fmla="*/ 0 60000 65536"/>
                <a:gd name="T8" fmla="*/ 0 60000 65536"/>
                <a:gd name="T9" fmla="*/ 0 w 172"/>
                <a:gd name="T10" fmla="*/ 0 h 66"/>
                <a:gd name="T11" fmla="*/ 172 w 17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6">
                  <a:moveTo>
                    <a:pt x="0" y="0"/>
                  </a:moveTo>
                  <a:lnTo>
                    <a:pt x="84" y="35"/>
                  </a:lnTo>
                  <a:lnTo>
                    <a:pt x="172" y="6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" name="Freeform 120"/>
            <p:cNvSpPr>
              <a:spLocks/>
            </p:cNvSpPr>
            <p:nvPr/>
          </p:nvSpPr>
          <p:spPr bwMode="auto">
            <a:xfrm>
              <a:off x="3332" y="3217"/>
              <a:ext cx="187" cy="57"/>
            </a:xfrm>
            <a:custGeom>
              <a:avLst/>
              <a:gdLst>
                <a:gd name="T0" fmla="*/ 0 w 172"/>
                <a:gd name="T1" fmla="*/ 0 h 61"/>
                <a:gd name="T2" fmla="*/ 1558 w 172"/>
                <a:gd name="T3" fmla="*/ 7 h 61"/>
                <a:gd name="T4" fmla="*/ 3218 w 172"/>
                <a:gd name="T5" fmla="*/ 7 h 61"/>
                <a:gd name="T6" fmla="*/ 0 60000 65536"/>
                <a:gd name="T7" fmla="*/ 0 60000 65536"/>
                <a:gd name="T8" fmla="*/ 0 60000 65536"/>
                <a:gd name="T9" fmla="*/ 0 w 172"/>
                <a:gd name="T10" fmla="*/ 0 h 61"/>
                <a:gd name="T11" fmla="*/ 172 w 172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1">
                  <a:moveTo>
                    <a:pt x="0" y="0"/>
                  </a:moveTo>
                  <a:lnTo>
                    <a:pt x="84" y="31"/>
                  </a:lnTo>
                  <a:lnTo>
                    <a:pt x="172" y="6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519" y="3274"/>
              <a:ext cx="186" cy="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705" y="3324"/>
              <a:ext cx="188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" name="Freeform 123"/>
            <p:cNvSpPr>
              <a:spLocks/>
            </p:cNvSpPr>
            <p:nvPr/>
          </p:nvSpPr>
          <p:spPr bwMode="auto">
            <a:xfrm>
              <a:off x="3893" y="3365"/>
              <a:ext cx="191" cy="33"/>
            </a:xfrm>
            <a:custGeom>
              <a:avLst/>
              <a:gdLst>
                <a:gd name="T0" fmla="*/ 0 w 176"/>
                <a:gd name="T1" fmla="*/ 0 h 35"/>
                <a:gd name="T2" fmla="*/ 1548 w 176"/>
                <a:gd name="T3" fmla="*/ 8 h 35"/>
                <a:gd name="T4" fmla="*/ 3091 w 176"/>
                <a:gd name="T5" fmla="*/ 8 h 35"/>
                <a:gd name="T6" fmla="*/ 0 60000 65536"/>
                <a:gd name="T7" fmla="*/ 0 60000 65536"/>
                <a:gd name="T8" fmla="*/ 0 60000 65536"/>
                <a:gd name="T9" fmla="*/ 0 w 176"/>
                <a:gd name="T10" fmla="*/ 0 h 35"/>
                <a:gd name="T11" fmla="*/ 176 w 176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35">
                  <a:moveTo>
                    <a:pt x="0" y="0"/>
                  </a:moveTo>
                  <a:lnTo>
                    <a:pt x="88" y="18"/>
                  </a:lnTo>
                  <a:lnTo>
                    <a:pt x="176" y="3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5" name="Freeform 124"/>
            <p:cNvSpPr>
              <a:spLocks/>
            </p:cNvSpPr>
            <p:nvPr/>
          </p:nvSpPr>
          <p:spPr bwMode="auto">
            <a:xfrm>
              <a:off x="4084" y="3398"/>
              <a:ext cx="187" cy="34"/>
            </a:xfrm>
            <a:custGeom>
              <a:avLst/>
              <a:gdLst>
                <a:gd name="T0" fmla="*/ 0 w 173"/>
                <a:gd name="T1" fmla="*/ 0 h 36"/>
                <a:gd name="T2" fmla="*/ 1347 w 173"/>
                <a:gd name="T3" fmla="*/ 9 h 36"/>
                <a:gd name="T4" fmla="*/ 2639 w 173"/>
                <a:gd name="T5" fmla="*/ 9 h 36"/>
                <a:gd name="T6" fmla="*/ 0 60000 65536"/>
                <a:gd name="T7" fmla="*/ 0 60000 65536"/>
                <a:gd name="T8" fmla="*/ 0 60000 65536"/>
                <a:gd name="T9" fmla="*/ 0 w 173"/>
                <a:gd name="T10" fmla="*/ 0 h 36"/>
                <a:gd name="T11" fmla="*/ 173 w 17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6">
                  <a:moveTo>
                    <a:pt x="0" y="0"/>
                  </a:moveTo>
                  <a:lnTo>
                    <a:pt x="89" y="18"/>
                  </a:lnTo>
                  <a:lnTo>
                    <a:pt x="173" y="3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Line 125"/>
            <p:cNvSpPr>
              <a:spLocks noChangeShapeType="1"/>
            </p:cNvSpPr>
            <p:nvPr/>
          </p:nvSpPr>
          <p:spPr bwMode="auto">
            <a:xfrm>
              <a:off x="4271" y="3432"/>
              <a:ext cx="187" cy="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7" name="Line 126"/>
            <p:cNvSpPr>
              <a:spLocks noChangeShapeType="1"/>
            </p:cNvSpPr>
            <p:nvPr/>
          </p:nvSpPr>
          <p:spPr bwMode="auto">
            <a:xfrm>
              <a:off x="4458" y="3456"/>
              <a:ext cx="186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Line 127"/>
            <p:cNvSpPr>
              <a:spLocks noChangeShapeType="1"/>
            </p:cNvSpPr>
            <p:nvPr/>
          </p:nvSpPr>
          <p:spPr bwMode="auto">
            <a:xfrm>
              <a:off x="4644" y="3477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Line 128"/>
            <p:cNvSpPr>
              <a:spLocks noChangeShapeType="1"/>
            </p:cNvSpPr>
            <p:nvPr/>
          </p:nvSpPr>
          <p:spPr bwMode="auto">
            <a:xfrm>
              <a:off x="4831" y="3498"/>
              <a:ext cx="188" cy="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Freeform 129"/>
            <p:cNvSpPr>
              <a:spLocks/>
            </p:cNvSpPr>
            <p:nvPr/>
          </p:nvSpPr>
          <p:spPr bwMode="auto">
            <a:xfrm>
              <a:off x="5019" y="3515"/>
              <a:ext cx="190" cy="12"/>
            </a:xfrm>
            <a:custGeom>
              <a:avLst/>
              <a:gdLst>
                <a:gd name="T0" fmla="*/ 0 w 176"/>
                <a:gd name="T1" fmla="*/ 0 h 13"/>
                <a:gd name="T2" fmla="*/ 1292 w 176"/>
                <a:gd name="T3" fmla="*/ 6 h 13"/>
                <a:gd name="T4" fmla="*/ 2575 w 176"/>
                <a:gd name="T5" fmla="*/ 6 h 13"/>
                <a:gd name="T6" fmla="*/ 0 60000 65536"/>
                <a:gd name="T7" fmla="*/ 0 60000 65536"/>
                <a:gd name="T8" fmla="*/ 0 60000 65536"/>
                <a:gd name="T9" fmla="*/ 0 w 176"/>
                <a:gd name="T10" fmla="*/ 0 h 13"/>
                <a:gd name="T11" fmla="*/ 176 w 176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3">
                  <a:moveTo>
                    <a:pt x="0" y="0"/>
                  </a:moveTo>
                  <a:lnTo>
                    <a:pt x="88" y="8"/>
                  </a:lnTo>
                  <a:lnTo>
                    <a:pt x="176" y="1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Line 130"/>
            <p:cNvSpPr>
              <a:spLocks noChangeShapeType="1"/>
            </p:cNvSpPr>
            <p:nvPr/>
          </p:nvSpPr>
          <p:spPr bwMode="auto">
            <a:xfrm>
              <a:off x="5209" y="3527"/>
              <a:ext cx="188" cy="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Freeform 133"/>
            <p:cNvSpPr>
              <a:spLocks/>
            </p:cNvSpPr>
            <p:nvPr/>
          </p:nvSpPr>
          <p:spPr bwMode="auto">
            <a:xfrm>
              <a:off x="1081" y="1107"/>
              <a:ext cx="186" cy="435"/>
            </a:xfrm>
            <a:custGeom>
              <a:avLst/>
              <a:gdLst>
                <a:gd name="T0" fmla="*/ 0 w 172"/>
                <a:gd name="T1" fmla="*/ 0 h 462"/>
                <a:gd name="T2" fmla="*/ 692 w 172"/>
                <a:gd name="T3" fmla="*/ 15 h 462"/>
                <a:gd name="T4" fmla="*/ 1301 w 172"/>
                <a:gd name="T5" fmla="*/ 28 h 462"/>
                <a:gd name="T6" fmla="*/ 1972 w 172"/>
                <a:gd name="T7" fmla="*/ 43 h 462"/>
                <a:gd name="T8" fmla="*/ 2657 w 172"/>
                <a:gd name="T9" fmla="*/ 55 h 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462"/>
                <a:gd name="T17" fmla="*/ 172 w 172"/>
                <a:gd name="T18" fmla="*/ 462 h 4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462">
                  <a:moveTo>
                    <a:pt x="0" y="0"/>
                  </a:moveTo>
                  <a:lnTo>
                    <a:pt x="44" y="119"/>
                  </a:lnTo>
                  <a:lnTo>
                    <a:pt x="84" y="237"/>
                  </a:lnTo>
                  <a:lnTo>
                    <a:pt x="128" y="352"/>
                  </a:lnTo>
                  <a:lnTo>
                    <a:pt x="172" y="4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34"/>
            <p:cNvSpPr>
              <a:spLocks/>
            </p:cNvSpPr>
            <p:nvPr/>
          </p:nvSpPr>
          <p:spPr bwMode="auto">
            <a:xfrm>
              <a:off x="1267" y="1542"/>
              <a:ext cx="187" cy="360"/>
            </a:xfrm>
            <a:custGeom>
              <a:avLst/>
              <a:gdLst>
                <a:gd name="T0" fmla="*/ 0 w 172"/>
                <a:gd name="T1" fmla="*/ 0 h 383"/>
                <a:gd name="T2" fmla="*/ 842 w 172"/>
                <a:gd name="T3" fmla="*/ 12 h 383"/>
                <a:gd name="T4" fmla="*/ 1558 w 172"/>
                <a:gd name="T5" fmla="*/ 23 h 383"/>
                <a:gd name="T6" fmla="*/ 2383 w 172"/>
                <a:gd name="T7" fmla="*/ 34 h 383"/>
                <a:gd name="T8" fmla="*/ 3218 w 172"/>
                <a:gd name="T9" fmla="*/ 43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383"/>
                <a:gd name="T17" fmla="*/ 172 w 172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383">
                  <a:moveTo>
                    <a:pt x="0" y="0"/>
                  </a:moveTo>
                  <a:lnTo>
                    <a:pt x="44" y="101"/>
                  </a:lnTo>
                  <a:lnTo>
                    <a:pt x="84" y="202"/>
                  </a:lnTo>
                  <a:lnTo>
                    <a:pt x="128" y="295"/>
                  </a:lnTo>
                  <a:lnTo>
                    <a:pt x="172" y="3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4" name="Freeform 135"/>
            <p:cNvSpPr>
              <a:spLocks/>
            </p:cNvSpPr>
            <p:nvPr/>
          </p:nvSpPr>
          <p:spPr bwMode="auto">
            <a:xfrm>
              <a:off x="1454" y="1902"/>
              <a:ext cx="187" cy="297"/>
            </a:xfrm>
            <a:custGeom>
              <a:avLst/>
              <a:gdLst>
                <a:gd name="T0" fmla="*/ 0 w 173"/>
                <a:gd name="T1" fmla="*/ 0 h 316"/>
                <a:gd name="T2" fmla="*/ 691 w 173"/>
                <a:gd name="T3" fmla="*/ 8 h 316"/>
                <a:gd name="T4" fmla="*/ 1286 w 173"/>
                <a:gd name="T5" fmla="*/ 20 h 316"/>
                <a:gd name="T6" fmla="*/ 1938 w 173"/>
                <a:gd name="T7" fmla="*/ 28 h 316"/>
                <a:gd name="T8" fmla="*/ 2639 w 173"/>
                <a:gd name="T9" fmla="*/ 36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316"/>
                <a:gd name="T17" fmla="*/ 173 w 173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316">
                  <a:moveTo>
                    <a:pt x="0" y="0"/>
                  </a:moveTo>
                  <a:lnTo>
                    <a:pt x="45" y="83"/>
                  </a:lnTo>
                  <a:lnTo>
                    <a:pt x="84" y="167"/>
                  </a:lnTo>
                  <a:lnTo>
                    <a:pt x="128" y="242"/>
                  </a:lnTo>
                  <a:lnTo>
                    <a:pt x="173" y="3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5" name="Freeform 136"/>
            <p:cNvSpPr>
              <a:spLocks/>
            </p:cNvSpPr>
            <p:nvPr/>
          </p:nvSpPr>
          <p:spPr bwMode="auto">
            <a:xfrm>
              <a:off x="1641" y="2199"/>
              <a:ext cx="191" cy="244"/>
            </a:xfrm>
            <a:custGeom>
              <a:avLst/>
              <a:gdLst>
                <a:gd name="T0" fmla="*/ 0 w 176"/>
                <a:gd name="T1" fmla="*/ 0 h 260"/>
                <a:gd name="T2" fmla="*/ 775 w 176"/>
                <a:gd name="T3" fmla="*/ 8 h 260"/>
                <a:gd name="T4" fmla="*/ 1548 w 176"/>
                <a:gd name="T5" fmla="*/ 16 h 260"/>
                <a:gd name="T6" fmla="*/ 3091 w 176"/>
                <a:gd name="T7" fmla="*/ 28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60"/>
                <a:gd name="T14" fmla="*/ 176 w 17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60">
                  <a:moveTo>
                    <a:pt x="0" y="0"/>
                  </a:moveTo>
                  <a:lnTo>
                    <a:pt x="44" y="71"/>
                  </a:lnTo>
                  <a:lnTo>
                    <a:pt x="88" y="137"/>
                  </a:lnTo>
                  <a:lnTo>
                    <a:pt x="176" y="26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6" name="Freeform 137"/>
            <p:cNvSpPr>
              <a:spLocks/>
            </p:cNvSpPr>
            <p:nvPr/>
          </p:nvSpPr>
          <p:spPr bwMode="auto">
            <a:xfrm>
              <a:off x="1832" y="2443"/>
              <a:ext cx="188" cy="203"/>
            </a:xfrm>
            <a:custGeom>
              <a:avLst/>
              <a:gdLst>
                <a:gd name="T0" fmla="*/ 0 w 173"/>
                <a:gd name="T1" fmla="*/ 0 h 216"/>
                <a:gd name="T2" fmla="*/ 1639 w 173"/>
                <a:gd name="T3" fmla="*/ 14 h 216"/>
                <a:gd name="T4" fmla="*/ 3185 w 173"/>
                <a:gd name="T5" fmla="*/ 24 h 216"/>
                <a:gd name="T6" fmla="*/ 0 60000 65536"/>
                <a:gd name="T7" fmla="*/ 0 60000 65536"/>
                <a:gd name="T8" fmla="*/ 0 60000 65536"/>
                <a:gd name="T9" fmla="*/ 0 w 173"/>
                <a:gd name="T10" fmla="*/ 0 h 216"/>
                <a:gd name="T11" fmla="*/ 173 w 173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16">
                  <a:moveTo>
                    <a:pt x="0" y="0"/>
                  </a:moveTo>
                  <a:lnTo>
                    <a:pt x="89" y="114"/>
                  </a:lnTo>
                  <a:lnTo>
                    <a:pt x="173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7" name="Freeform 138"/>
            <p:cNvSpPr>
              <a:spLocks/>
            </p:cNvSpPr>
            <p:nvPr/>
          </p:nvSpPr>
          <p:spPr bwMode="auto">
            <a:xfrm>
              <a:off x="2020" y="2646"/>
              <a:ext cx="186" cy="169"/>
            </a:xfrm>
            <a:custGeom>
              <a:avLst/>
              <a:gdLst>
                <a:gd name="T0" fmla="*/ 0 w 172"/>
                <a:gd name="T1" fmla="*/ 0 h 180"/>
                <a:gd name="T2" fmla="*/ 1293 w 172"/>
                <a:gd name="T3" fmla="*/ 10 h 180"/>
                <a:gd name="T4" fmla="*/ 2657 w 172"/>
                <a:gd name="T5" fmla="*/ 20 h 180"/>
                <a:gd name="T6" fmla="*/ 0 60000 65536"/>
                <a:gd name="T7" fmla="*/ 0 60000 65536"/>
                <a:gd name="T8" fmla="*/ 0 60000 65536"/>
                <a:gd name="T9" fmla="*/ 0 w 172"/>
                <a:gd name="T10" fmla="*/ 0 h 180"/>
                <a:gd name="T11" fmla="*/ 172 w 172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0">
                  <a:moveTo>
                    <a:pt x="0" y="0"/>
                  </a:moveTo>
                  <a:lnTo>
                    <a:pt x="83" y="96"/>
                  </a:lnTo>
                  <a:lnTo>
                    <a:pt x="172" y="1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8" name="Freeform 139"/>
            <p:cNvSpPr>
              <a:spLocks/>
            </p:cNvSpPr>
            <p:nvPr/>
          </p:nvSpPr>
          <p:spPr bwMode="auto">
            <a:xfrm>
              <a:off x="2206" y="2815"/>
              <a:ext cx="187" cy="137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10 h 145"/>
                <a:gd name="T4" fmla="*/ 3218 w 172"/>
                <a:gd name="T5" fmla="*/ 21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9" name="Freeform 140"/>
            <p:cNvSpPr>
              <a:spLocks/>
            </p:cNvSpPr>
            <p:nvPr/>
          </p:nvSpPr>
          <p:spPr bwMode="auto">
            <a:xfrm>
              <a:off x="2393" y="2952"/>
              <a:ext cx="186" cy="115"/>
            </a:xfrm>
            <a:custGeom>
              <a:avLst/>
              <a:gdLst>
                <a:gd name="T0" fmla="*/ 0 w 172"/>
                <a:gd name="T1" fmla="*/ 0 h 123"/>
                <a:gd name="T2" fmla="*/ 1301 w 172"/>
                <a:gd name="T3" fmla="*/ 7 h 123"/>
                <a:gd name="T4" fmla="*/ 2657 w 172"/>
                <a:gd name="T5" fmla="*/ 12 h 123"/>
                <a:gd name="T6" fmla="*/ 0 60000 65536"/>
                <a:gd name="T7" fmla="*/ 0 60000 65536"/>
                <a:gd name="T8" fmla="*/ 0 60000 65536"/>
                <a:gd name="T9" fmla="*/ 0 w 172"/>
                <a:gd name="T10" fmla="*/ 0 h 123"/>
                <a:gd name="T11" fmla="*/ 172 w 17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3">
                  <a:moveTo>
                    <a:pt x="0" y="0"/>
                  </a:moveTo>
                  <a:lnTo>
                    <a:pt x="84" y="66"/>
                  </a:lnTo>
                  <a:lnTo>
                    <a:pt x="172" y="12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0" name="Freeform 141"/>
            <p:cNvSpPr>
              <a:spLocks/>
            </p:cNvSpPr>
            <p:nvPr/>
          </p:nvSpPr>
          <p:spPr bwMode="auto">
            <a:xfrm>
              <a:off x="2579" y="3067"/>
              <a:ext cx="188" cy="96"/>
            </a:xfrm>
            <a:custGeom>
              <a:avLst/>
              <a:gdLst>
                <a:gd name="T0" fmla="*/ 0 w 173"/>
                <a:gd name="T1" fmla="*/ 0 h 102"/>
                <a:gd name="T2" fmla="*/ 1530 w 173"/>
                <a:gd name="T3" fmla="*/ 8 h 102"/>
                <a:gd name="T4" fmla="*/ 3185 w 173"/>
                <a:gd name="T5" fmla="*/ 13 h 102"/>
                <a:gd name="T6" fmla="*/ 0 60000 65536"/>
                <a:gd name="T7" fmla="*/ 0 60000 65536"/>
                <a:gd name="T8" fmla="*/ 0 60000 65536"/>
                <a:gd name="T9" fmla="*/ 0 w 173"/>
                <a:gd name="T10" fmla="*/ 0 h 102"/>
                <a:gd name="T11" fmla="*/ 173 w 173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02">
                  <a:moveTo>
                    <a:pt x="0" y="0"/>
                  </a:moveTo>
                  <a:lnTo>
                    <a:pt x="84" y="53"/>
                  </a:lnTo>
                  <a:lnTo>
                    <a:pt x="173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1" name="Freeform 142"/>
            <p:cNvSpPr>
              <a:spLocks/>
            </p:cNvSpPr>
            <p:nvPr/>
          </p:nvSpPr>
          <p:spPr bwMode="auto">
            <a:xfrm>
              <a:off x="2767" y="3163"/>
              <a:ext cx="191" cy="78"/>
            </a:xfrm>
            <a:custGeom>
              <a:avLst/>
              <a:gdLst>
                <a:gd name="T0" fmla="*/ 0 w 176"/>
                <a:gd name="T1" fmla="*/ 0 h 83"/>
                <a:gd name="T2" fmla="*/ 1548 w 176"/>
                <a:gd name="T3" fmla="*/ 8 h 83"/>
                <a:gd name="T4" fmla="*/ 3091 w 176"/>
                <a:gd name="T5" fmla="*/ 8 h 83"/>
                <a:gd name="T6" fmla="*/ 0 60000 65536"/>
                <a:gd name="T7" fmla="*/ 0 60000 65536"/>
                <a:gd name="T8" fmla="*/ 0 60000 65536"/>
                <a:gd name="T9" fmla="*/ 0 w 176"/>
                <a:gd name="T10" fmla="*/ 0 h 83"/>
                <a:gd name="T11" fmla="*/ 176 w 176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83">
                  <a:moveTo>
                    <a:pt x="0" y="0"/>
                  </a:moveTo>
                  <a:lnTo>
                    <a:pt x="88" y="44"/>
                  </a:lnTo>
                  <a:lnTo>
                    <a:pt x="176" y="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2" name="Freeform 143"/>
            <p:cNvSpPr>
              <a:spLocks/>
            </p:cNvSpPr>
            <p:nvPr/>
          </p:nvSpPr>
          <p:spPr bwMode="auto">
            <a:xfrm>
              <a:off x="2958" y="3241"/>
              <a:ext cx="188" cy="67"/>
            </a:xfrm>
            <a:custGeom>
              <a:avLst/>
              <a:gdLst>
                <a:gd name="T0" fmla="*/ 0 w 173"/>
                <a:gd name="T1" fmla="*/ 0 h 71"/>
                <a:gd name="T2" fmla="*/ 1639 w 173"/>
                <a:gd name="T3" fmla="*/ 8 h 71"/>
                <a:gd name="T4" fmla="*/ 3185 w 173"/>
                <a:gd name="T5" fmla="*/ 8 h 71"/>
                <a:gd name="T6" fmla="*/ 0 60000 65536"/>
                <a:gd name="T7" fmla="*/ 0 60000 65536"/>
                <a:gd name="T8" fmla="*/ 0 60000 65536"/>
                <a:gd name="T9" fmla="*/ 0 w 173"/>
                <a:gd name="T10" fmla="*/ 0 h 71"/>
                <a:gd name="T11" fmla="*/ 173 w 173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71">
                  <a:moveTo>
                    <a:pt x="0" y="0"/>
                  </a:moveTo>
                  <a:lnTo>
                    <a:pt x="89" y="35"/>
                  </a:lnTo>
                  <a:lnTo>
                    <a:pt x="173" y="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" name="Freeform 144"/>
            <p:cNvSpPr>
              <a:spLocks/>
            </p:cNvSpPr>
            <p:nvPr/>
          </p:nvSpPr>
          <p:spPr bwMode="auto">
            <a:xfrm>
              <a:off x="3146" y="3308"/>
              <a:ext cx="186" cy="49"/>
            </a:xfrm>
            <a:custGeom>
              <a:avLst/>
              <a:gdLst>
                <a:gd name="T0" fmla="*/ 0 w 172"/>
                <a:gd name="T1" fmla="*/ 0 h 52"/>
                <a:gd name="T2" fmla="*/ 1301 w 172"/>
                <a:gd name="T3" fmla="*/ 8 h 52"/>
                <a:gd name="T4" fmla="*/ 2657 w 172"/>
                <a:gd name="T5" fmla="*/ 8 h 52"/>
                <a:gd name="T6" fmla="*/ 0 60000 65536"/>
                <a:gd name="T7" fmla="*/ 0 60000 65536"/>
                <a:gd name="T8" fmla="*/ 0 60000 65536"/>
                <a:gd name="T9" fmla="*/ 0 w 172"/>
                <a:gd name="T10" fmla="*/ 0 h 52"/>
                <a:gd name="T11" fmla="*/ 172 w 17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2">
                  <a:moveTo>
                    <a:pt x="0" y="0"/>
                  </a:moveTo>
                  <a:lnTo>
                    <a:pt x="84" y="26"/>
                  </a:lnTo>
                  <a:lnTo>
                    <a:pt x="172" y="5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4" name="Freeform 145"/>
            <p:cNvSpPr>
              <a:spLocks/>
            </p:cNvSpPr>
            <p:nvPr/>
          </p:nvSpPr>
          <p:spPr bwMode="auto">
            <a:xfrm>
              <a:off x="3332" y="3357"/>
              <a:ext cx="187" cy="46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8 h 49"/>
                <a:gd name="T4" fmla="*/ 3218 w 172"/>
                <a:gd name="T5" fmla="*/ 8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5" name="Line 146"/>
            <p:cNvSpPr>
              <a:spLocks noChangeShapeType="1"/>
            </p:cNvSpPr>
            <p:nvPr/>
          </p:nvSpPr>
          <p:spPr bwMode="auto">
            <a:xfrm>
              <a:off x="3519" y="3403"/>
              <a:ext cx="186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3705" y="3439"/>
              <a:ext cx="188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7" name="Freeform 148"/>
            <p:cNvSpPr>
              <a:spLocks/>
            </p:cNvSpPr>
            <p:nvPr/>
          </p:nvSpPr>
          <p:spPr bwMode="auto">
            <a:xfrm>
              <a:off x="3893" y="3468"/>
              <a:ext cx="191" cy="26"/>
            </a:xfrm>
            <a:custGeom>
              <a:avLst/>
              <a:gdLst>
                <a:gd name="T0" fmla="*/ 0 w 176"/>
                <a:gd name="T1" fmla="*/ 0 h 27"/>
                <a:gd name="T2" fmla="*/ 1548 w 176"/>
                <a:gd name="T3" fmla="*/ 13 h 27"/>
                <a:gd name="T4" fmla="*/ 3091 w 176"/>
                <a:gd name="T5" fmla="*/ 13 h 27"/>
                <a:gd name="T6" fmla="*/ 0 60000 65536"/>
                <a:gd name="T7" fmla="*/ 0 60000 65536"/>
                <a:gd name="T8" fmla="*/ 0 60000 65536"/>
                <a:gd name="T9" fmla="*/ 0 w 176"/>
                <a:gd name="T10" fmla="*/ 0 h 27"/>
                <a:gd name="T11" fmla="*/ 176 w 176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7">
                  <a:moveTo>
                    <a:pt x="0" y="0"/>
                  </a:moveTo>
                  <a:lnTo>
                    <a:pt x="88" y="13"/>
                  </a:lnTo>
                  <a:lnTo>
                    <a:pt x="176" y="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8" name="Line 149"/>
            <p:cNvSpPr>
              <a:spLocks noChangeShapeType="1"/>
            </p:cNvSpPr>
            <p:nvPr/>
          </p:nvSpPr>
          <p:spPr bwMode="auto">
            <a:xfrm>
              <a:off x="4084" y="3494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9" name="Line 150"/>
            <p:cNvSpPr>
              <a:spLocks noChangeShapeType="1"/>
            </p:cNvSpPr>
            <p:nvPr/>
          </p:nvSpPr>
          <p:spPr bwMode="auto">
            <a:xfrm>
              <a:off x="4271" y="3515"/>
              <a:ext cx="187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0" name="Line 151"/>
            <p:cNvSpPr>
              <a:spLocks noChangeShapeType="1"/>
            </p:cNvSpPr>
            <p:nvPr/>
          </p:nvSpPr>
          <p:spPr bwMode="auto">
            <a:xfrm>
              <a:off x="4458" y="3531"/>
              <a:ext cx="186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1" name="Line 152"/>
            <p:cNvSpPr>
              <a:spLocks noChangeShapeType="1"/>
            </p:cNvSpPr>
            <p:nvPr/>
          </p:nvSpPr>
          <p:spPr bwMode="auto">
            <a:xfrm>
              <a:off x="4644" y="3547"/>
              <a:ext cx="187" cy="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2" name="Line 153"/>
            <p:cNvSpPr>
              <a:spLocks noChangeShapeType="1"/>
            </p:cNvSpPr>
            <p:nvPr/>
          </p:nvSpPr>
          <p:spPr bwMode="auto">
            <a:xfrm>
              <a:off x="4831" y="3560"/>
              <a:ext cx="188" cy="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Freeform 154"/>
            <p:cNvSpPr>
              <a:spLocks/>
            </p:cNvSpPr>
            <p:nvPr/>
          </p:nvSpPr>
          <p:spPr bwMode="auto">
            <a:xfrm>
              <a:off x="5019" y="3568"/>
              <a:ext cx="190" cy="9"/>
            </a:xfrm>
            <a:custGeom>
              <a:avLst/>
              <a:gdLst>
                <a:gd name="T0" fmla="*/ 0 w 176"/>
                <a:gd name="T1" fmla="*/ 0 h 9"/>
                <a:gd name="T2" fmla="*/ 1292 w 176"/>
                <a:gd name="T3" fmla="*/ 4 h 9"/>
                <a:gd name="T4" fmla="*/ 2575 w 176"/>
                <a:gd name="T5" fmla="*/ 9 h 9"/>
                <a:gd name="T6" fmla="*/ 0 60000 65536"/>
                <a:gd name="T7" fmla="*/ 0 60000 65536"/>
                <a:gd name="T8" fmla="*/ 0 60000 65536"/>
                <a:gd name="T9" fmla="*/ 0 w 176"/>
                <a:gd name="T10" fmla="*/ 0 h 9"/>
                <a:gd name="T11" fmla="*/ 176 w 176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">
                  <a:moveTo>
                    <a:pt x="0" y="0"/>
                  </a:moveTo>
                  <a:lnTo>
                    <a:pt x="88" y="4"/>
                  </a:lnTo>
                  <a:lnTo>
                    <a:pt x="176" y="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Line 155"/>
            <p:cNvSpPr>
              <a:spLocks noChangeShapeType="1"/>
            </p:cNvSpPr>
            <p:nvPr/>
          </p:nvSpPr>
          <p:spPr bwMode="auto">
            <a:xfrm>
              <a:off x="5209" y="3577"/>
              <a:ext cx="188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Rectangle 158"/>
            <p:cNvSpPr>
              <a:spLocks noChangeArrowheads="1"/>
            </p:cNvSpPr>
            <p:nvPr/>
          </p:nvSpPr>
          <p:spPr bwMode="auto">
            <a:xfrm>
              <a:off x="831" y="35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159"/>
            <p:cNvSpPr>
              <a:spLocks noChangeArrowheads="1"/>
            </p:cNvSpPr>
            <p:nvPr/>
          </p:nvSpPr>
          <p:spPr bwMode="auto">
            <a:xfrm>
              <a:off x="831" y="30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0,2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160"/>
            <p:cNvSpPr>
              <a:spLocks noChangeArrowheads="1"/>
            </p:cNvSpPr>
            <p:nvPr/>
          </p:nvSpPr>
          <p:spPr bwMode="auto">
            <a:xfrm>
              <a:off x="831" y="2559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0,4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161"/>
            <p:cNvSpPr>
              <a:spLocks noChangeArrowheads="1"/>
            </p:cNvSpPr>
            <p:nvPr/>
          </p:nvSpPr>
          <p:spPr bwMode="auto">
            <a:xfrm>
              <a:off x="831" y="2055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0,6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162"/>
            <p:cNvSpPr>
              <a:spLocks noChangeArrowheads="1"/>
            </p:cNvSpPr>
            <p:nvPr/>
          </p:nvSpPr>
          <p:spPr bwMode="auto">
            <a:xfrm>
              <a:off x="831" y="1553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0,8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163"/>
            <p:cNvSpPr>
              <a:spLocks noChangeArrowheads="1"/>
            </p:cNvSpPr>
            <p:nvPr/>
          </p:nvSpPr>
          <p:spPr bwMode="auto">
            <a:xfrm>
              <a:off x="831" y="1054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164"/>
            <p:cNvSpPr>
              <a:spLocks noChangeArrowheads="1"/>
            </p:cNvSpPr>
            <p:nvPr/>
          </p:nvSpPr>
          <p:spPr bwMode="auto">
            <a:xfrm>
              <a:off x="105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165"/>
            <p:cNvSpPr>
              <a:spLocks noChangeArrowheads="1"/>
            </p:cNvSpPr>
            <p:nvPr/>
          </p:nvSpPr>
          <p:spPr bwMode="auto">
            <a:xfrm>
              <a:off x="152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166"/>
            <p:cNvSpPr>
              <a:spLocks noChangeArrowheads="1"/>
            </p:cNvSpPr>
            <p:nvPr/>
          </p:nvSpPr>
          <p:spPr bwMode="auto">
            <a:xfrm>
              <a:off x="1962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167"/>
            <p:cNvSpPr>
              <a:spLocks noChangeArrowheads="1"/>
            </p:cNvSpPr>
            <p:nvPr/>
          </p:nvSpPr>
          <p:spPr bwMode="auto">
            <a:xfrm>
              <a:off x="2431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168"/>
            <p:cNvSpPr>
              <a:spLocks noChangeArrowheads="1"/>
            </p:cNvSpPr>
            <p:nvPr/>
          </p:nvSpPr>
          <p:spPr bwMode="auto">
            <a:xfrm>
              <a:off x="290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169"/>
            <p:cNvSpPr>
              <a:spLocks noChangeArrowheads="1"/>
            </p:cNvSpPr>
            <p:nvPr/>
          </p:nvSpPr>
          <p:spPr bwMode="auto">
            <a:xfrm>
              <a:off x="337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170"/>
            <p:cNvSpPr>
              <a:spLocks noChangeArrowheads="1"/>
            </p:cNvSpPr>
            <p:nvPr/>
          </p:nvSpPr>
          <p:spPr bwMode="auto">
            <a:xfrm>
              <a:off x="383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171"/>
            <p:cNvSpPr>
              <a:spLocks noChangeArrowheads="1"/>
            </p:cNvSpPr>
            <p:nvPr/>
          </p:nvSpPr>
          <p:spPr bwMode="auto">
            <a:xfrm>
              <a:off x="430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172"/>
            <p:cNvSpPr>
              <a:spLocks noChangeArrowheads="1"/>
            </p:cNvSpPr>
            <p:nvPr/>
          </p:nvSpPr>
          <p:spPr bwMode="auto">
            <a:xfrm>
              <a:off x="4773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175"/>
            <p:cNvSpPr>
              <a:spLocks noChangeArrowheads="1"/>
            </p:cNvSpPr>
            <p:nvPr/>
          </p:nvSpPr>
          <p:spPr bwMode="auto">
            <a:xfrm>
              <a:off x="3649" y="3904"/>
              <a:ext cx="149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Zahlungszeitpunkt (Jahr)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177"/>
            <p:cNvSpPr>
              <a:spLocks noChangeArrowheads="1"/>
            </p:cNvSpPr>
            <p:nvPr/>
          </p:nvSpPr>
          <p:spPr bwMode="auto">
            <a:xfrm>
              <a:off x="1675" y="1190"/>
              <a:ext cx="80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Barwertfaktor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178"/>
            <p:cNvSpPr>
              <a:spLocks noChangeArrowheads="1"/>
            </p:cNvSpPr>
            <p:nvPr/>
          </p:nvSpPr>
          <p:spPr bwMode="auto">
            <a:xfrm>
              <a:off x="4822" y="2286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179"/>
            <p:cNvSpPr>
              <a:spLocks noChangeArrowheads="1"/>
            </p:cNvSpPr>
            <p:nvPr/>
          </p:nvSpPr>
          <p:spPr bwMode="auto">
            <a:xfrm>
              <a:off x="4846" y="2302"/>
              <a:ext cx="23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180"/>
            <p:cNvSpPr>
              <a:spLocks noChangeArrowheads="1"/>
            </p:cNvSpPr>
            <p:nvPr/>
          </p:nvSpPr>
          <p:spPr bwMode="auto">
            <a:xfrm>
              <a:off x="4789" y="2906"/>
              <a:ext cx="21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181"/>
            <p:cNvSpPr>
              <a:spLocks noChangeArrowheads="1"/>
            </p:cNvSpPr>
            <p:nvPr/>
          </p:nvSpPr>
          <p:spPr bwMode="auto">
            <a:xfrm>
              <a:off x="4812" y="2922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182"/>
            <p:cNvSpPr>
              <a:spLocks noChangeArrowheads="1"/>
            </p:cNvSpPr>
            <p:nvPr/>
          </p:nvSpPr>
          <p:spPr bwMode="auto">
            <a:xfrm>
              <a:off x="4822" y="3229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183"/>
            <p:cNvSpPr>
              <a:spLocks noChangeArrowheads="1"/>
            </p:cNvSpPr>
            <p:nvPr/>
          </p:nvSpPr>
          <p:spPr bwMode="auto">
            <a:xfrm>
              <a:off x="4846" y="3246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6 %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184"/>
            <p:cNvSpPr>
              <a:spLocks noChangeArrowheads="1"/>
            </p:cNvSpPr>
            <p:nvPr/>
          </p:nvSpPr>
          <p:spPr bwMode="auto">
            <a:xfrm>
              <a:off x="2963" y="3291"/>
              <a:ext cx="27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185"/>
            <p:cNvSpPr>
              <a:spLocks noChangeArrowheads="1"/>
            </p:cNvSpPr>
            <p:nvPr/>
          </p:nvSpPr>
          <p:spPr bwMode="auto">
            <a:xfrm>
              <a:off x="2987" y="3308"/>
              <a:ext cx="309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0" name="AutoShape 5"/>
            <p:cNvSpPr>
              <a:spLocks noChangeArrowheads="1"/>
            </p:cNvSpPr>
            <p:nvPr/>
          </p:nvSpPr>
          <p:spPr bwMode="auto">
            <a:xfrm>
              <a:off x="2000" y="2195"/>
              <a:ext cx="52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251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err="1" smtClean="0"/>
              <a:t>Aufzinsung</a:t>
            </a:r>
            <a:r>
              <a:rPr lang="de-DE" altLang="en-US" sz="2400" dirty="0" smtClean="0"/>
              <a:t> </a:t>
            </a:r>
            <a:r>
              <a:rPr lang="de-DE" altLang="en-US" sz="2400" dirty="0"/>
              <a:t>periodengleicher </a:t>
            </a:r>
            <a:r>
              <a:rPr lang="de-DE" altLang="en-US" sz="2400" dirty="0" smtClean="0"/>
              <a:t>Zahlungen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aphicFrame>
        <p:nvGraphicFramePr>
          <p:cNvPr id="6" name="Object 110"/>
          <p:cNvGraphicFramePr>
            <a:graphicFrameLocks noChangeAspect="1"/>
          </p:cNvGraphicFramePr>
          <p:nvPr/>
        </p:nvGraphicFramePr>
        <p:xfrm>
          <a:off x="4092575" y="5173663"/>
          <a:ext cx="432752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5362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5173663"/>
                        <a:ext cx="4327525" cy="763587"/>
                      </a:xfrm>
                      <a:prstGeom prst="rect">
                        <a:avLst/>
                      </a:prstGeom>
                      <a:solidFill>
                        <a:schemeClr val="accent1">
                          <a:alpha val="34117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3492500" y="3225800"/>
            <a:ext cx="5133975" cy="608013"/>
            <a:chOff x="2200" y="2032"/>
            <a:chExt cx="3234" cy="383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26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57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93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4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792" y="2184"/>
              <a:ext cx="2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200" y="2119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56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87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18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49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80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1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442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17" y="203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504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" name="Group 127"/>
          <p:cNvGrpSpPr>
            <a:grpSpLocks/>
          </p:cNvGrpSpPr>
          <p:nvPr/>
        </p:nvGrpSpPr>
        <p:grpSpPr bwMode="auto">
          <a:xfrm>
            <a:off x="3986213" y="1557338"/>
            <a:ext cx="4522787" cy="1790700"/>
            <a:chOff x="2511" y="981"/>
            <a:chExt cx="2849" cy="1128"/>
          </a:xfrm>
        </p:grpSpPr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992" y="981"/>
              <a:ext cx="43" cy="11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5061" y="1008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K</a:t>
              </a:r>
              <a:r>
                <a:rPr lang="de-DE" altLang="en-US" sz="1800" i="1" baseline="-25000"/>
                <a:t>T</a:t>
              </a:r>
              <a:endParaRPr lang="de-DE" altLang="en-US" sz="1800" i="1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68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251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260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282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291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313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322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3" name="Rectangle 36"/>
            <p:cNvSpPr>
              <a:spLocks noChangeArrowheads="1"/>
            </p:cNvSpPr>
            <p:nvPr/>
          </p:nvSpPr>
          <p:spPr bwMode="auto">
            <a:xfrm>
              <a:off x="344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353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375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384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406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415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437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0" name="Text Box 43"/>
            <p:cNvSpPr txBox="1">
              <a:spLocks noChangeArrowheads="1"/>
            </p:cNvSpPr>
            <p:nvPr/>
          </p:nvSpPr>
          <p:spPr bwMode="auto">
            <a:xfrm>
              <a:off x="446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41" name="Text Box 44"/>
            <p:cNvSpPr txBox="1">
              <a:spLocks noChangeArrowheads="1"/>
            </p:cNvSpPr>
            <p:nvPr/>
          </p:nvSpPr>
          <p:spPr bwMode="auto">
            <a:xfrm>
              <a:off x="477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grpSp>
          <p:nvGrpSpPr>
            <p:cNvPr id="42" name="Group 115"/>
            <p:cNvGrpSpPr>
              <a:grpSpLocks/>
            </p:cNvGrpSpPr>
            <p:nvPr/>
          </p:nvGrpSpPr>
          <p:grpSpPr bwMode="auto">
            <a:xfrm>
              <a:off x="2531" y="1032"/>
              <a:ext cx="2464" cy="807"/>
              <a:chOff x="2279" y="1032"/>
              <a:chExt cx="2432" cy="807"/>
            </a:xfrm>
          </p:grpSpPr>
          <p:sp>
            <p:nvSpPr>
              <p:cNvPr id="43" name="Freeform 46"/>
              <p:cNvSpPr>
                <a:spLocks/>
              </p:cNvSpPr>
              <p:nvPr/>
            </p:nvSpPr>
            <p:spPr bwMode="auto">
              <a:xfrm>
                <a:off x="2279" y="1032"/>
                <a:ext cx="2432" cy="807"/>
              </a:xfrm>
              <a:custGeom>
                <a:avLst/>
                <a:gdLst>
                  <a:gd name="T0" fmla="*/ 0 w 2544"/>
                  <a:gd name="T1" fmla="*/ 2147483646 h 336"/>
                  <a:gd name="T2" fmla="*/ 198 w 2544"/>
                  <a:gd name="T3" fmla="*/ 2147483646 h 336"/>
                  <a:gd name="T4" fmla="*/ 526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2560" y="1122"/>
                <a:ext cx="2151" cy="717"/>
              </a:xfrm>
              <a:custGeom>
                <a:avLst/>
                <a:gdLst>
                  <a:gd name="T0" fmla="*/ 0 w 2544"/>
                  <a:gd name="T1" fmla="*/ 2147483646 h 336"/>
                  <a:gd name="T2" fmla="*/ 3 w 2544"/>
                  <a:gd name="T3" fmla="*/ 2147483646 h 336"/>
                  <a:gd name="T4" fmla="*/ 7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" name="Freeform 48"/>
              <p:cNvSpPr>
                <a:spLocks/>
              </p:cNvSpPr>
              <p:nvPr/>
            </p:nvSpPr>
            <p:spPr bwMode="auto">
              <a:xfrm>
                <a:off x="2887" y="1211"/>
                <a:ext cx="1824" cy="62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2147483646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6" name="Freeform 49"/>
              <p:cNvSpPr>
                <a:spLocks/>
              </p:cNvSpPr>
              <p:nvPr/>
            </p:nvSpPr>
            <p:spPr bwMode="auto">
              <a:xfrm>
                <a:off x="3214" y="1301"/>
                <a:ext cx="1497" cy="53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1375111905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7" name="Freeform 50"/>
              <p:cNvSpPr>
                <a:spLocks/>
              </p:cNvSpPr>
              <p:nvPr/>
            </p:nvSpPr>
            <p:spPr bwMode="auto">
              <a:xfrm>
                <a:off x="3549" y="1391"/>
                <a:ext cx="1162" cy="448"/>
              </a:xfrm>
              <a:custGeom>
                <a:avLst/>
                <a:gdLst>
                  <a:gd name="T0" fmla="*/ 0 w 2544"/>
                  <a:gd name="T1" fmla="*/ 7924980 h 336"/>
                  <a:gd name="T2" fmla="*/ 0 w 2544"/>
                  <a:gd name="T3" fmla="*/ 2268919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8" name="Freeform 51"/>
              <p:cNvSpPr>
                <a:spLocks/>
              </p:cNvSpPr>
              <p:nvPr/>
            </p:nvSpPr>
            <p:spPr bwMode="auto">
              <a:xfrm>
                <a:off x="3854" y="1480"/>
                <a:ext cx="857" cy="359"/>
              </a:xfrm>
              <a:custGeom>
                <a:avLst/>
                <a:gdLst>
                  <a:gd name="T0" fmla="*/ 0 w 2544"/>
                  <a:gd name="T1" fmla="*/ 3416 h 336"/>
                  <a:gd name="T2" fmla="*/ 0 w 2544"/>
                  <a:gd name="T3" fmla="*/ 99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9" name="Freeform 52"/>
              <p:cNvSpPr>
                <a:spLocks/>
              </p:cNvSpPr>
              <p:nvPr/>
            </p:nvSpPr>
            <p:spPr bwMode="auto">
              <a:xfrm>
                <a:off x="4173" y="1570"/>
                <a:ext cx="538" cy="269"/>
              </a:xfrm>
              <a:custGeom>
                <a:avLst/>
                <a:gdLst>
                  <a:gd name="T0" fmla="*/ 0 w 2544"/>
                  <a:gd name="T1" fmla="*/ 2 h 336"/>
                  <a:gd name="T2" fmla="*/ 0 w 2544"/>
                  <a:gd name="T3" fmla="*/ 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" name="Freeform 53"/>
              <p:cNvSpPr>
                <a:spLocks/>
              </p:cNvSpPr>
              <p:nvPr/>
            </p:nvSpPr>
            <p:spPr bwMode="auto">
              <a:xfrm>
                <a:off x="4477" y="1660"/>
                <a:ext cx="234" cy="179"/>
              </a:xfrm>
              <a:custGeom>
                <a:avLst/>
                <a:gdLst>
                  <a:gd name="T0" fmla="*/ 0 w 2544"/>
                  <a:gd name="T1" fmla="*/ 1 h 336"/>
                  <a:gd name="T2" fmla="*/ 0 w 2544"/>
                  <a:gd name="T3" fmla="*/ 1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51" name="Text Box 109"/>
          <p:cNvSpPr txBox="1">
            <a:spLocks noChangeArrowheads="1"/>
          </p:cNvSpPr>
          <p:nvPr/>
        </p:nvSpPr>
        <p:spPr bwMode="auto">
          <a:xfrm>
            <a:off x="771525" y="1747838"/>
            <a:ext cx="4064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i="1" baseline="-25000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= Endwert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 = Zahlung am Ende 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 =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 </a:t>
            </a:r>
            <a:r>
              <a:rPr lang="de-DE" altLang="en-US" sz="1800">
                <a:latin typeface="Arial" panose="020B0604020202020204" pitchFamily="34" charset="0"/>
              </a:rPr>
              <a:t>=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 = Endzeitpunkt</a:t>
            </a:r>
          </a:p>
        </p:txBody>
      </p:sp>
      <p:sp>
        <p:nvSpPr>
          <p:cNvPr id="52" name="Text Box 117"/>
          <p:cNvSpPr txBox="1">
            <a:spLocks noChangeArrowheads="1"/>
          </p:cNvSpPr>
          <p:nvPr/>
        </p:nvSpPr>
        <p:spPr bwMode="auto">
          <a:xfrm>
            <a:off x="838200" y="3890963"/>
            <a:ext cx="44640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1. Periode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2. Periode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3. Periode</a:t>
            </a: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von Periode </a:t>
            </a: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(Geometrische Reihe)</a:t>
            </a:r>
          </a:p>
        </p:txBody>
      </p:sp>
      <p:graphicFrame>
        <p:nvGraphicFramePr>
          <p:cNvPr id="53" name="Object 118"/>
          <p:cNvGraphicFramePr>
            <a:graphicFrameLocks noChangeAspect="1"/>
          </p:cNvGraphicFramePr>
          <p:nvPr/>
        </p:nvGraphicFramePr>
        <p:xfrm>
          <a:off x="4092575" y="3895725"/>
          <a:ext cx="213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15367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3895725"/>
                        <a:ext cx="2133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24"/>
          <p:cNvGraphicFramePr>
            <a:graphicFrameLocks noChangeAspect="1"/>
          </p:cNvGraphicFramePr>
          <p:nvPr/>
        </p:nvGraphicFramePr>
        <p:xfrm>
          <a:off x="4084638" y="4298950"/>
          <a:ext cx="180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Formel" r:id="rId7" imgW="0" imgH="0" progId="Equation.DSMT4">
                  <p:embed/>
                </p:oleObj>
              </mc:Choice>
              <mc:Fallback>
                <p:oleObj name="Formel" r:id="rId7" imgW="0" imgH="0" progId="Equation.DSMT4">
                  <p:embed/>
                  <p:pic>
                    <p:nvPicPr>
                      <p:cNvPr id="15368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4298950"/>
                        <a:ext cx="180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25"/>
          <p:cNvGraphicFramePr>
            <a:graphicFrameLocks noChangeAspect="1"/>
          </p:cNvGraphicFramePr>
          <p:nvPr/>
        </p:nvGraphicFramePr>
        <p:xfrm>
          <a:off x="4106863" y="4702175"/>
          <a:ext cx="2540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Formel" r:id="rId9" imgW="0" imgH="0" progId="Equation.DSMT4">
                  <p:embed/>
                </p:oleObj>
              </mc:Choice>
              <mc:Fallback>
                <p:oleObj name="Formel" r:id="rId9" imgW="0" imgH="0" progId="Equation.DSMT4">
                  <p:embed/>
                  <p:pic>
                    <p:nvPicPr>
                      <p:cNvPr id="15369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702175"/>
                        <a:ext cx="2540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26"/>
          <p:cNvGraphicFramePr>
            <a:graphicFrameLocks noChangeAspect="1"/>
          </p:cNvGraphicFramePr>
          <p:nvPr/>
        </p:nvGraphicFramePr>
        <p:xfrm>
          <a:off x="4492625" y="5851525"/>
          <a:ext cx="1625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Formel" r:id="rId11" imgW="0" imgH="0" progId="Equation.DSMT4">
                  <p:embed/>
                </p:oleObj>
              </mc:Choice>
              <mc:Fallback>
                <p:oleObj name="Formel" r:id="rId11" imgW="0" imgH="0" progId="Equation.DSMT4">
                  <p:embed/>
                  <p:pic>
                    <p:nvPicPr>
                      <p:cNvPr id="1537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5851525"/>
                        <a:ext cx="1625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7" name="Freihand 1"/>
              <p14:cNvContentPartPr/>
              <p14:nvPr/>
            </p14:nvContentPartPr>
            <p14:xfrm>
              <a:off x="3782880" y="4988520"/>
              <a:ext cx="4182840" cy="1647000"/>
            </p14:xfrm>
          </p:contentPart>
        </mc:Choice>
        <mc:Fallback xmlns="">
          <p:pic>
            <p:nvPicPr>
              <p:cNvPr id="57" name="Freihand 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72080" y="4979880"/>
                <a:ext cx="4200840" cy="166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4605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Abzinsung periodengleicher Zahlungen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3929063" y="2039938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3495675" y="3378200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K</a:t>
            </a:r>
            <a:r>
              <a:rPr lang="de-DE" altLang="en-US" sz="1600" baseline="-25000"/>
              <a:t>0</a:t>
            </a:r>
            <a:endParaRPr lang="de-DE" altLang="en-US" sz="160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787082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4227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12908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491648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2" name="Text Box 69"/>
          <p:cNvSpPr txBox="1">
            <a:spLocks noChangeArrowheads="1"/>
          </p:cNvSpPr>
          <p:nvPr/>
        </p:nvSpPr>
        <p:spPr bwMode="auto">
          <a:xfrm>
            <a:off x="4621213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40861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511333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590073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5603875" y="3454400"/>
            <a:ext cx="212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39286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8" name="Text Box 75"/>
          <p:cNvSpPr txBox="1">
            <a:spLocks noChangeArrowheads="1"/>
          </p:cNvSpPr>
          <p:nvPr/>
        </p:nvSpPr>
        <p:spPr bwMode="auto">
          <a:xfrm>
            <a:off x="609917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68865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0" name="Text Box 77"/>
          <p:cNvSpPr txBox="1">
            <a:spLocks noChangeArrowheads="1"/>
          </p:cNvSpPr>
          <p:nvPr/>
        </p:nvSpPr>
        <p:spPr bwMode="auto">
          <a:xfrm>
            <a:off x="659130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378700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08342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3" name="Text Box 80"/>
          <p:cNvSpPr txBox="1">
            <a:spLocks noChangeArrowheads="1"/>
          </p:cNvSpPr>
          <p:nvPr/>
        </p:nvSpPr>
        <p:spPr bwMode="auto">
          <a:xfrm>
            <a:off x="757555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grpSp>
        <p:nvGrpSpPr>
          <p:cNvPr id="24" name="Group 96"/>
          <p:cNvGrpSpPr>
            <a:grpSpLocks/>
          </p:cNvGrpSpPr>
          <p:nvPr/>
        </p:nvGrpSpPr>
        <p:grpSpPr bwMode="auto">
          <a:xfrm>
            <a:off x="3987800" y="2116138"/>
            <a:ext cx="3892550" cy="1262062"/>
            <a:chOff x="2575" y="2493"/>
            <a:chExt cx="2452" cy="709"/>
          </a:xfrm>
        </p:grpSpPr>
        <p:sp>
          <p:nvSpPr>
            <p:cNvPr id="25" name="Freeform 82"/>
            <p:cNvSpPr>
              <a:spLocks/>
            </p:cNvSpPr>
            <p:nvPr/>
          </p:nvSpPr>
          <p:spPr bwMode="auto">
            <a:xfrm flipH="1">
              <a:off x="2575" y="2493"/>
              <a:ext cx="2452" cy="709"/>
            </a:xfrm>
            <a:custGeom>
              <a:avLst/>
              <a:gdLst>
                <a:gd name="T0" fmla="*/ 0 w 2544"/>
                <a:gd name="T1" fmla="*/ 2147483646 h 336"/>
                <a:gd name="T2" fmla="*/ 265 w 2544"/>
                <a:gd name="T3" fmla="*/ 2147483646 h 336"/>
                <a:gd name="T4" fmla="*/ 703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" name="Freeform 83"/>
            <p:cNvSpPr>
              <a:spLocks/>
            </p:cNvSpPr>
            <p:nvPr/>
          </p:nvSpPr>
          <p:spPr bwMode="auto">
            <a:xfrm flipH="1">
              <a:off x="2575" y="2572"/>
              <a:ext cx="2169" cy="630"/>
            </a:xfrm>
            <a:custGeom>
              <a:avLst/>
              <a:gdLst>
                <a:gd name="T0" fmla="*/ 0 w 2544"/>
                <a:gd name="T1" fmla="*/ 2147483646 h 336"/>
                <a:gd name="T2" fmla="*/ 3 w 2544"/>
                <a:gd name="T3" fmla="*/ 2147483646 h 336"/>
                <a:gd name="T4" fmla="*/ 1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Freeform 84"/>
            <p:cNvSpPr>
              <a:spLocks/>
            </p:cNvSpPr>
            <p:nvPr/>
          </p:nvSpPr>
          <p:spPr bwMode="auto">
            <a:xfrm flipH="1">
              <a:off x="2575" y="2651"/>
              <a:ext cx="1839" cy="551"/>
            </a:xfrm>
            <a:custGeom>
              <a:avLst/>
              <a:gdLst>
                <a:gd name="T0" fmla="*/ 0 w 2544"/>
                <a:gd name="T1" fmla="*/ 2147483646 h 336"/>
                <a:gd name="T2" fmla="*/ 1 w 2544"/>
                <a:gd name="T3" fmla="*/ 2147483646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Freeform 85"/>
            <p:cNvSpPr>
              <a:spLocks/>
            </p:cNvSpPr>
            <p:nvPr/>
          </p:nvSpPr>
          <p:spPr bwMode="auto">
            <a:xfrm flipH="1">
              <a:off x="2575" y="2729"/>
              <a:ext cx="1509" cy="473"/>
            </a:xfrm>
            <a:custGeom>
              <a:avLst/>
              <a:gdLst>
                <a:gd name="T0" fmla="*/ 0 w 2544"/>
                <a:gd name="T1" fmla="*/ 53069631 h 336"/>
                <a:gd name="T2" fmla="*/ 1 w 2544"/>
                <a:gd name="T3" fmla="*/ 15116477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Freeform 86"/>
            <p:cNvSpPr>
              <a:spLocks/>
            </p:cNvSpPr>
            <p:nvPr/>
          </p:nvSpPr>
          <p:spPr bwMode="auto">
            <a:xfrm flipH="1">
              <a:off x="2575" y="2808"/>
              <a:ext cx="1211" cy="394"/>
            </a:xfrm>
            <a:custGeom>
              <a:avLst/>
              <a:gdLst>
                <a:gd name="T0" fmla="*/ 0 w 2544"/>
                <a:gd name="T1" fmla="*/ 88691 h 336"/>
                <a:gd name="T2" fmla="*/ 0 w 2544"/>
                <a:gd name="T3" fmla="*/ 25453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Freeform 87"/>
            <p:cNvSpPr>
              <a:spLocks/>
            </p:cNvSpPr>
            <p:nvPr/>
          </p:nvSpPr>
          <p:spPr bwMode="auto">
            <a:xfrm flipH="1">
              <a:off x="2575" y="2887"/>
              <a:ext cx="905" cy="315"/>
            </a:xfrm>
            <a:custGeom>
              <a:avLst/>
              <a:gdLst>
                <a:gd name="T0" fmla="*/ 0 w 2544"/>
                <a:gd name="T1" fmla="*/ 36 h 336"/>
                <a:gd name="T2" fmla="*/ 0 w 2544"/>
                <a:gd name="T3" fmla="*/ 1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Freeform 88"/>
            <p:cNvSpPr>
              <a:spLocks/>
            </p:cNvSpPr>
            <p:nvPr/>
          </p:nvSpPr>
          <p:spPr bwMode="auto">
            <a:xfrm flipH="1">
              <a:off x="2575" y="2966"/>
              <a:ext cx="598" cy="236"/>
            </a:xfrm>
            <a:custGeom>
              <a:avLst/>
              <a:gdLst>
                <a:gd name="T0" fmla="*/ 0 w 2544"/>
                <a:gd name="T1" fmla="*/ 1 h 336"/>
                <a:gd name="T2" fmla="*/ 0 w 2544"/>
                <a:gd name="T3" fmla="*/ 1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Freeform 89"/>
            <p:cNvSpPr>
              <a:spLocks/>
            </p:cNvSpPr>
            <p:nvPr/>
          </p:nvSpPr>
          <p:spPr bwMode="auto">
            <a:xfrm flipH="1">
              <a:off x="2575" y="3051"/>
              <a:ext cx="291" cy="151"/>
            </a:xfrm>
            <a:custGeom>
              <a:avLst/>
              <a:gdLst>
                <a:gd name="T0" fmla="*/ 0 w 2544"/>
                <a:gd name="T1" fmla="*/ 0 h 336"/>
                <a:gd name="T2" fmla="*/ 0 w 2544"/>
                <a:gd name="T3" fmla="*/ 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402013" y="3835400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696913" y="1947863"/>
            <a:ext cx="406400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baseline="-25000">
                <a:latin typeface="Arial" panose="020B0604020202020204" pitchFamily="34" charset="0"/>
              </a:rPr>
              <a:t>0</a:t>
            </a:r>
            <a:r>
              <a:rPr lang="de-DE" altLang="en-US" sz="1800">
                <a:latin typeface="Arial" panose="020B0604020202020204" pitchFamily="34" charset="0"/>
              </a:rPr>
              <a:t> = Barwert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am Ende der 0.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=  Zahlung am Ende 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jeder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=  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</a:t>
            </a:r>
            <a:r>
              <a:rPr lang="de-DE" altLang="en-US" sz="1800">
                <a:latin typeface="Arial" panose="020B0604020202020204" pitchFamily="34" charset="0"/>
              </a:rPr>
              <a:t>= 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=  Endzeitpunkt</a:t>
            </a:r>
          </a:p>
        </p:txBody>
      </p:sp>
      <p:graphicFrame>
        <p:nvGraphicFramePr>
          <p:cNvPr id="50" name="Object 99"/>
          <p:cNvGraphicFramePr>
            <a:graphicFrameLocks noChangeAspect="1"/>
          </p:cNvGraphicFramePr>
          <p:nvPr/>
        </p:nvGraphicFramePr>
        <p:xfrm>
          <a:off x="3756025" y="4614863"/>
          <a:ext cx="463232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6407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4614863"/>
                        <a:ext cx="463232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550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 welchen Bedingungen lohnt es sich, Investitionen zu tätigen?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Sollte Tesla eine neue Fabrik in Berlin errichten?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 der Cashflow von den verkauften Autos die Investitionskosten ausgleichen?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in Maschine A mit einer Investition in Maschine B?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mit anderen Anlagenmöglichkeiten (Aktien, Anleihen, usw.)?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das Bild, wenn wir eine Investition um 5 Jahre verschieben?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der Wert von Geld mit der Zeit?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Grundlagen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58850" y="1987550"/>
            <a:ext cx="7578725" cy="3817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kern="0" dirty="0">
                <a:solidFill>
                  <a:srgbClr val="C00000"/>
                </a:solidFill>
                <a:latin typeface="Arial" panose="020B0604020202020204" pitchFamily="34" charset="0"/>
              </a:rPr>
              <a:t>Allgemein</a:t>
            </a:r>
            <a:r>
              <a:rPr lang="de-DE" altLang="en-US" sz="1800" kern="0" dirty="0">
                <a:latin typeface="Arial" panose="020B0604020202020204" pitchFamily="34" charset="0"/>
              </a:rPr>
              <a:t>: Verfügbare Ressourcen (z. B. Zahlungsmittel) für einen bestimmten und auf die Zukunft gerichteten Zweck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einzusetzen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Vermögensorientierter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Investitionen bedeuten eine langfristige Festlegung finanzieller Mittel (Aktivierung von Ausgaben in der Bilanz</a:t>
            </a:r>
            <a:r>
              <a:rPr lang="de-DE" altLang="en-US" sz="18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Zahlungsstromorientierter Investitionsbegriff</a:t>
            </a:r>
            <a:r>
              <a:rPr lang="de-DE" altLang="en-US" sz="1800" dirty="0">
                <a:latin typeface="Arial" panose="020B0604020202020204" pitchFamily="34" charset="0"/>
              </a:rPr>
              <a:t>: Zeitreihe von </a:t>
            </a:r>
            <a:r>
              <a:rPr lang="de-DE" altLang="en-US" sz="1800" i="1" dirty="0">
                <a:latin typeface="Arial" panose="020B0604020202020204" pitchFamily="34" charset="0"/>
              </a:rPr>
              <a:t>Cash-Flows</a:t>
            </a:r>
            <a:r>
              <a:rPr lang="de-DE" altLang="en-US" sz="1800" dirty="0">
                <a:latin typeface="Arial" panose="020B0604020202020204" pitchFamily="34" charset="0"/>
              </a:rPr>
              <a:t>, die mit negativen Werten (Auszahlungen) beginnt</a:t>
            </a: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dirty="0">
                <a:latin typeface="Arial" panose="020B0604020202020204" pitchFamily="34" charset="0"/>
              </a:rPr>
              <a:t>Merkmal von Investitionen: (teilweise) </a:t>
            </a: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Irreversibilität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6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Arten von Investitionen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08075" y="1876054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Netto-Investitionen</a:t>
            </a:r>
            <a:r>
              <a:rPr lang="de-DE" altLang="en-US" sz="1800" kern="0" dirty="0">
                <a:latin typeface="Arial" panose="020B0604020202020204" pitchFamily="34" charset="0"/>
              </a:rPr>
              <a:t>: Neugründungen (Errichtungsinvestition) und bei Erweiterung der Geschäftsmöglichkeiten (Erweiterungsinvestition)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Ersatzinvestitionen: Ersetzung einer älteren Maschine. Dies sind meist Rationalisierungsinvestitionen, da neue Maschine besser funktioniert als Alte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Summe aus Netto- und Ersatzinvestitionen ergibt Bruttoinvestitionen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619672" y="4221088"/>
            <a:ext cx="6702425" cy="1817688"/>
            <a:chOff x="720" y="2640"/>
            <a:chExt cx="4704" cy="1145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3072" y="2836"/>
              <a:ext cx="73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H="1">
              <a:off x="2150" y="2836"/>
              <a:ext cx="922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227" y="3243"/>
              <a:ext cx="877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2104" y="3243"/>
              <a:ext cx="415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764" y="3243"/>
              <a:ext cx="1014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334" y="26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Bruttoinvestitionen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1458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Netto-Investitionen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720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Errichtungs-</a:t>
              </a:r>
              <a:br>
                <a:rPr lang="de-DE" altLang="en-US" sz="1400" b="1">
                  <a:latin typeface="Arial" panose="020B0604020202020204" pitchFamily="34" charset="0"/>
                </a:rPr>
              </a:br>
              <a:r>
                <a:rPr lang="de-DE" altLang="en-US" sz="1400" b="1">
                  <a:latin typeface="Arial" panose="020B0604020202020204" pitchFamily="34" charset="0"/>
                </a:rPr>
                <a:t>investitionen</a:t>
              </a: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965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Erweiterungs-investitionen</a:t>
              </a: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072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Ersatz-Investitionen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994" y="3447"/>
              <a:ext cx="1430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Rationalisierungs-investitionen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83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</a:t>
            </a:r>
            <a:r>
              <a:rPr lang="de-DE" altLang="en-US" sz="2400" dirty="0" smtClean="0"/>
              <a:t>Zahlungsströme</a:t>
            </a:r>
            <a:endParaRPr lang="de-DE" altLang="en-US" sz="2400" dirty="0" smtClean="0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4346697" y="4008474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4450704" y="5626397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/>
              <a:t>I</a:t>
            </a:r>
            <a:r>
              <a:rPr lang="de-DE" altLang="en-US" sz="1600" baseline="-25000" dirty="0" smtClean="0"/>
              <a:t>0</a:t>
            </a:r>
            <a:endParaRPr lang="de-DE" altLang="en-US" sz="1600" dirty="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828839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8403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562134" y="303334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 smtClean="0"/>
              <a:t>1</a:t>
            </a:r>
            <a:endParaRPr lang="de-DE" altLang="en-US" sz="1600" dirty="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533405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82618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6318307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810432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7304144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796269" y="3453652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819582" y="3910852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 dirty="0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244260" y="2414643"/>
            <a:ext cx="368800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  =  </a:t>
            </a:r>
            <a:r>
              <a:rPr lang="de-DE" altLang="en-US" sz="1800" dirty="0" smtClean="0">
                <a:latin typeface="Arial" panose="020B0604020202020204" pitchFamily="34" charset="0"/>
              </a:rPr>
              <a:t>Zeit (z.B. Jahre)</a:t>
            </a:r>
          </a:p>
          <a:p>
            <a:pPr>
              <a:spcBef>
                <a:spcPts val="0"/>
              </a:spcBef>
              <a:buClr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Lebensdauer</a:t>
            </a:r>
            <a:endParaRPr lang="de-DE" altLang="en-US" sz="1800" i="1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 smtClean="0">
                <a:latin typeface="Arial" panose="020B0604020202020204" pitchFamily="34" charset="0"/>
              </a:rPr>
              <a:t>0</a:t>
            </a:r>
            <a:r>
              <a:rPr lang="de-DE" altLang="en-US" sz="1800" dirty="0" smtClean="0">
                <a:latin typeface="Arial" panose="020B0604020202020204" pitchFamily="34" charset="0"/>
              </a:rPr>
              <a:t> </a:t>
            </a:r>
            <a:r>
              <a:rPr lang="de-DE" altLang="en-US" sz="1800" dirty="0">
                <a:latin typeface="Arial" panose="020B0604020202020204" pitchFamily="34" charset="0"/>
              </a:rPr>
              <a:t>= </a:t>
            </a:r>
            <a:r>
              <a:rPr lang="de-DE" altLang="en-US" sz="1800" dirty="0" smtClean="0">
                <a:latin typeface="Arial" panose="020B0604020202020204" pitchFamily="34" charset="0"/>
              </a:rPr>
              <a:t>Investition am Anfang</a:t>
            </a: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Cashflow </a:t>
            </a:r>
            <a:r>
              <a:rPr lang="de-DE" altLang="en-US" sz="1800" dirty="0">
                <a:latin typeface="Arial" panose="020B0604020202020204" pitchFamily="34" charset="0"/>
              </a:rPr>
              <a:t>am Ende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>
                <a:latin typeface="Arial" panose="020B0604020202020204" pitchFamily="34" charset="0"/>
              </a:rPr>
              <a:t>        jeder </a:t>
            </a:r>
            <a:r>
              <a:rPr lang="de-DE" altLang="en-US" sz="1800" dirty="0" smtClean="0">
                <a:latin typeface="Arial" panose="020B0604020202020204" pitchFamily="34" charset="0"/>
              </a:rPr>
              <a:t>Periode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/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 err="1" smtClean="0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=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pQ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–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>
                <a:latin typeface="Arial" panose="020B0604020202020204" pitchFamily="34" charset="0"/>
              </a:rPr>
              <a:t>–</a:t>
            </a:r>
            <a:r>
              <a:rPr lang="de-DE" altLang="en-US" sz="1800" i="1" dirty="0" smtClean="0">
                <a:latin typeface="Arial" panose="020B0604020202020204" pitchFamily="34" charset="0"/>
              </a:rPr>
              <a:t> </a:t>
            </a: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/>
            </a:r>
            <a:br>
              <a:rPr lang="de-DE" altLang="en-US" sz="1800" dirty="0" smtClean="0">
                <a:latin typeface="Arial" panose="020B0604020202020204" pitchFamily="34" charset="0"/>
              </a:rPr>
            </a:b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smtClean="0">
                <a:latin typeface="Arial" panose="020B0604020202020204" pitchFamily="34" charset="0"/>
              </a:rPr>
              <a:t>p</a:t>
            </a:r>
            <a:r>
              <a:rPr lang="de-DE" altLang="en-US" sz="1800" dirty="0" smtClean="0">
                <a:latin typeface="Arial" panose="020B0604020202020204" pitchFamily="34" charset="0"/>
              </a:rPr>
              <a:t>    =  Preis</a:t>
            </a: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Q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=  verkaufte Menge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V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Verbrauchskosten (variable)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>
                <a:latin typeface="Arial" panose="020B0604020202020204" pitchFamily="34" charset="0"/>
              </a:rPr>
              <a:t>B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Betriebskosten (oft fix)</a:t>
            </a:r>
          </a:p>
          <a:p>
            <a:pPr>
              <a:spcBef>
                <a:spcPts val="0"/>
              </a:spcBef>
              <a:buClrTx/>
              <a:buFontTx/>
              <a:buNone/>
            </a:pPr>
            <a:r>
              <a:rPr lang="de-DE" altLang="en-US" sz="1800" i="1" dirty="0" err="1" smtClean="0">
                <a:latin typeface="Arial" panose="020B0604020202020204" pitchFamily="34" charset="0"/>
              </a:rPr>
              <a:t>Z</a:t>
            </a:r>
            <a:r>
              <a:rPr lang="de-DE" altLang="en-US" sz="1800" i="1" baseline="-25000" dirty="0" err="1" smtClean="0">
                <a:latin typeface="Arial" panose="020B0604020202020204" pitchFamily="34" charset="0"/>
              </a:rPr>
              <a:t>t</a:t>
            </a:r>
            <a:r>
              <a:rPr lang="de-DE" altLang="en-US" sz="1800" dirty="0" smtClean="0">
                <a:latin typeface="Arial" panose="020B0604020202020204" pitchFamily="34" charset="0"/>
              </a:rPr>
              <a:t>  </a:t>
            </a:r>
            <a:r>
              <a:rPr lang="de-DE" altLang="en-US" sz="1800" dirty="0">
                <a:latin typeface="Arial" panose="020B0604020202020204" pitchFamily="34" charset="0"/>
              </a:rPr>
              <a:t>=  </a:t>
            </a:r>
            <a:r>
              <a:rPr lang="de-DE" altLang="en-US" sz="1800" dirty="0" smtClean="0">
                <a:latin typeface="Arial" panose="020B0604020202020204" pitchFamily="34" charset="0"/>
              </a:rPr>
              <a:t>Zinszahlungen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cxnSp>
        <p:nvCxnSpPr>
          <p:cNvPr id="67" name="Straight Arrow Connector 66"/>
          <p:cNvCxnSpPr>
            <a:stCxn id="48" idx="0"/>
          </p:cNvCxnSpPr>
          <p:nvPr/>
        </p:nvCxnSpPr>
        <p:spPr bwMode="auto">
          <a:xfrm flipV="1">
            <a:off x="3819582" y="2492896"/>
            <a:ext cx="7182" cy="1530669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Text Box 67"/>
          <p:cNvSpPr txBox="1">
            <a:spLocks noChangeArrowheads="1"/>
          </p:cNvSpPr>
          <p:nvPr/>
        </p:nvSpPr>
        <p:spPr bwMode="auto">
          <a:xfrm>
            <a:off x="5575714" y="304518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3</a:t>
            </a:r>
            <a:endParaRPr lang="de-DE" altLang="en-US" sz="1600" dirty="0"/>
          </a:p>
        </p:txBody>
      </p:sp>
      <p:sp>
        <p:nvSpPr>
          <p:cNvPr id="81" name="Text Box 67"/>
          <p:cNvSpPr txBox="1">
            <a:spLocks noChangeArrowheads="1"/>
          </p:cNvSpPr>
          <p:nvPr/>
        </p:nvSpPr>
        <p:spPr bwMode="auto">
          <a:xfrm>
            <a:off x="5057274" y="3048498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2</a:t>
            </a:r>
            <a:endParaRPr lang="de-DE" altLang="en-US" sz="1600" dirty="0"/>
          </a:p>
        </p:txBody>
      </p:sp>
      <p:sp>
        <p:nvSpPr>
          <p:cNvPr id="82" name="Text Box 62"/>
          <p:cNvSpPr txBox="1">
            <a:spLocks noChangeArrowheads="1"/>
          </p:cNvSpPr>
          <p:nvPr/>
        </p:nvSpPr>
        <p:spPr bwMode="auto">
          <a:xfrm>
            <a:off x="8883707" y="4049917"/>
            <a:ext cx="398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t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83" name="Text Box 67"/>
          <p:cNvSpPr txBox="1">
            <a:spLocks noChangeArrowheads="1"/>
          </p:cNvSpPr>
          <p:nvPr/>
        </p:nvSpPr>
        <p:spPr bwMode="auto">
          <a:xfrm>
            <a:off x="8010184" y="3063492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CF</a:t>
            </a:r>
            <a:r>
              <a:rPr lang="de-DE" altLang="en-US" sz="1600" i="1" baseline="-25000" dirty="0"/>
              <a:t>T</a:t>
            </a:r>
            <a:endParaRPr lang="de-DE" altLang="en-US" sz="1600" dirty="0"/>
          </a:p>
        </p:txBody>
      </p:sp>
      <p:sp>
        <p:nvSpPr>
          <p:cNvPr id="84" name="Text Box 67"/>
          <p:cNvSpPr txBox="1">
            <a:spLocks noChangeArrowheads="1"/>
          </p:cNvSpPr>
          <p:nvPr/>
        </p:nvSpPr>
        <p:spPr bwMode="auto">
          <a:xfrm>
            <a:off x="6339637" y="2998417"/>
            <a:ext cx="5564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 dirty="0" smtClean="0"/>
              <a:t>…..</a:t>
            </a:r>
            <a:endParaRPr lang="de-DE" altLang="en-US" sz="1600" dirty="0"/>
          </a:p>
        </p:txBody>
      </p:sp>
      <p:sp>
        <p:nvSpPr>
          <p:cNvPr id="85" name="Text Box 98"/>
          <p:cNvSpPr txBox="1">
            <a:spLocks noChangeArrowheads="1"/>
          </p:cNvSpPr>
          <p:nvPr/>
        </p:nvSpPr>
        <p:spPr bwMode="auto">
          <a:xfrm>
            <a:off x="386049" y="1694775"/>
            <a:ext cx="81877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  <a:buClr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Wir möchten eine Investition am Ende der 0. Periode </a:t>
            </a: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baseline="-25000" dirty="0">
                <a:latin typeface="Arial" panose="020B0604020202020204" pitchFamily="34" charset="0"/>
              </a:rPr>
              <a:t>0 </a:t>
            </a:r>
            <a:r>
              <a:rPr lang="de-DE" altLang="en-US" sz="1800" dirty="0" smtClean="0">
                <a:latin typeface="Arial" panose="020B0604020202020204" pitchFamily="34" charset="0"/>
              </a:rPr>
              <a:t>mit den resultierenden Cashflows </a:t>
            </a:r>
            <a:r>
              <a:rPr lang="de-DE" altLang="en-US" sz="1800" i="1" dirty="0" err="1">
                <a:latin typeface="Arial" panose="020B0604020202020204" pitchFamily="34" charset="0"/>
              </a:rPr>
              <a:t>CF</a:t>
            </a:r>
            <a:r>
              <a:rPr lang="de-DE" altLang="en-US" sz="1800" i="1" baseline="-25000" dirty="0" err="1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(</a:t>
            </a:r>
            <a:r>
              <a:rPr lang="de-DE" altLang="en-US" sz="1800" dirty="0" smtClean="0">
                <a:latin typeface="Arial" panose="020B0604020202020204" pitchFamily="34" charset="0"/>
              </a:rPr>
              <a:t>z.B. Erlös minus Kosten) in den folgenden Jahren vergleichen.</a:t>
            </a:r>
            <a:endParaRPr lang="de-DE" altLang="en-US" sz="1800" dirty="0">
              <a:latin typeface="Arial" panose="020B0604020202020204" pitchFamily="34" charset="0"/>
            </a:endParaRPr>
          </a:p>
        </p:txBody>
      </p:sp>
      <p:sp>
        <p:nvSpPr>
          <p:cNvPr id="86" name="Text Box 67"/>
          <p:cNvSpPr txBox="1">
            <a:spLocks noChangeArrowheads="1"/>
          </p:cNvSpPr>
          <p:nvPr/>
        </p:nvSpPr>
        <p:spPr bwMode="auto">
          <a:xfrm>
            <a:off x="3869226" y="2395712"/>
            <a:ext cx="21998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Zahlungsstrom</a:t>
            </a:r>
            <a:endParaRPr lang="de-DE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209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388200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…bildet Durchschnittswerte für jährliche Ausgaben und Einnahmen</a:t>
            </a:r>
          </a:p>
          <a:p>
            <a:pPr>
              <a:lnSpc>
                <a:spcPct val="80000"/>
              </a:lnSpc>
            </a:pPr>
            <a:endParaRPr lang="de-DE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…ignoriert 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Vorteil</a:t>
            </a:r>
            <a:r>
              <a:rPr lang="de-DE" altLang="en-US" sz="2000" dirty="0">
                <a:latin typeface="Arial" panose="020B0604020202020204" pitchFamily="34" charset="0"/>
              </a:rPr>
              <a:t>: einfach, </a:t>
            </a:r>
            <a:r>
              <a:rPr lang="de-DE" altLang="en-US" sz="2000" dirty="0" smtClean="0">
                <a:latin typeface="Arial" panose="020B0604020202020204" pitchFamily="34" charset="0"/>
              </a:rPr>
              <a:t>geringer </a:t>
            </a:r>
            <a:r>
              <a:rPr lang="de-DE" altLang="en-US" sz="2000" dirty="0">
                <a:latin typeface="Arial" panose="020B0604020202020204" pitchFamily="34" charset="0"/>
              </a:rPr>
              <a:t>Datenbeschaffungs- und </a:t>
            </a:r>
            <a:r>
              <a:rPr lang="de-DE" altLang="en-US" sz="2000" dirty="0" smtClean="0">
                <a:latin typeface="Arial" panose="020B0604020202020204" pitchFamily="34" charset="0"/>
              </a:rPr>
              <a:t>Berechnungsaufwand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berücksichtigt weder die jährlichen </a:t>
            </a:r>
            <a:r>
              <a:rPr lang="de-DE" altLang="en-US" sz="2000" dirty="0" smtClean="0">
                <a:latin typeface="Arial" panose="020B0604020202020204" pitchFamily="34" charset="0"/>
              </a:rPr>
              <a:t>Geldströme noch dem Zeitwert des Geldes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1600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endParaRPr lang="de-DE" altLang="en-US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…stellt die Geldströme über alle Jahre gegenüber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smtClean="0">
                <a:latin typeface="Arial" panose="020B0604020202020204" pitchFamily="34" charset="0"/>
              </a:rPr>
              <a:t>…berücksichtigt </a:t>
            </a:r>
            <a:r>
              <a:rPr lang="de-DE" altLang="en-US" sz="2000" dirty="0">
                <a:latin typeface="Arial" panose="020B0604020202020204" pitchFamily="34" charset="0"/>
              </a:rPr>
              <a:t>den Zeitwert des Geldes</a:t>
            </a: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Vorteil: </a:t>
            </a:r>
            <a:r>
              <a:rPr lang="de-DE" altLang="en-US" sz="2000" dirty="0" smtClean="0">
                <a:latin typeface="Arial" panose="020B0604020202020204" pitchFamily="34" charset="0"/>
              </a:rPr>
              <a:t>sehr genau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Nachteil: </a:t>
            </a:r>
            <a:r>
              <a:rPr lang="de-DE" altLang="en-US" sz="2000" dirty="0" smtClean="0">
                <a:latin typeface="Arial" panose="020B0604020202020204" pitchFamily="34" charset="0"/>
              </a:rPr>
              <a:t>aufwändiger, Datenintensiv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826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Kostenvergleichsrechnung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Betriebskosten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</a:t>
            </a:r>
            <a:r>
              <a:rPr lang="de-DE" altLang="en-US" sz="1600" dirty="0" err="1">
                <a:latin typeface="Arial" panose="020B0604020202020204" pitchFamily="34" charset="0"/>
              </a:rPr>
              <a:t>durchschnittl</a:t>
            </a:r>
            <a:r>
              <a:rPr lang="de-DE" altLang="en-US" sz="1600" dirty="0">
                <a:latin typeface="Arial" panose="020B0604020202020204" pitchFamily="34" charset="0"/>
              </a:rPr>
              <a:t>. Kapitalkosten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u="sng" dirty="0">
                <a:latin typeface="Arial" panose="020B0604020202020204" pitchFamily="34" charset="0"/>
              </a:rPr>
              <a:t>+ kalkulatorische Abschreibungen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Jahreskosten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Gewinnvergleichsrechnung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Umsatzerlöse ./. Jahreskosten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Rentabilitätsrechnung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= Gewinn vor Steuern +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	   Fremdkapital-Zinsen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ROI</a:t>
            </a:r>
            <a:r>
              <a:rPr lang="de-DE" altLang="en-US" sz="1600" dirty="0">
                <a:latin typeface="Arial" panose="020B0604020202020204" pitchFamily="34" charset="0"/>
              </a:rPr>
              <a:t>  = </a:t>
            </a: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/ Ø-Kapital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Amortisationsrechnung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2000" dirty="0">
                <a:latin typeface="Arial" panose="020B0604020202020204" pitchFamily="34" charset="0"/>
              </a:rPr>
              <a:t>  </a:t>
            </a:r>
            <a:r>
              <a:rPr lang="de-DE" altLang="en-US" sz="1600" i="1" dirty="0">
                <a:latin typeface="Arial" panose="020B0604020202020204" pitchFamily="34" charset="0"/>
              </a:rPr>
              <a:t>Break </a:t>
            </a:r>
            <a:r>
              <a:rPr lang="de-DE" altLang="en-US" sz="1600" i="1" dirty="0" err="1">
                <a:latin typeface="Arial" panose="020B0604020202020204" pitchFamily="34" charset="0"/>
              </a:rPr>
              <a:t>even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= Investition / Ø-</a:t>
            </a:r>
            <a:r>
              <a:rPr lang="de-DE" altLang="en-US" sz="1600" i="1" dirty="0" err="1">
                <a:latin typeface="Arial" panose="020B0604020202020204" pitchFamily="34" charset="0"/>
              </a:rPr>
              <a:t>CashFlow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Dynamische Verfahren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i="1" dirty="0">
                <a:latin typeface="Arial" panose="020B0604020202020204" pitchFamily="34" charset="0"/>
              </a:rPr>
              <a:t>time </a:t>
            </a:r>
            <a:r>
              <a:rPr lang="de-DE" altLang="en-US" sz="1600" i="1" dirty="0" err="1">
                <a:latin typeface="Arial" panose="020B0604020202020204" pitchFamily="34" charset="0"/>
              </a:rPr>
              <a:t>value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of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money</a:t>
            </a:r>
            <a:r>
              <a:rPr lang="de-DE" altLang="en-US" sz="1600" dirty="0">
                <a:latin typeface="Arial" panose="020B0604020202020204" pitchFamily="34" charset="0"/>
              </a:rPr>
              <a:t>)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Kapitalwertmethode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= Summe der diskontierten </a:t>
            </a:r>
            <a:r>
              <a:rPr lang="de-DE" altLang="en-US" sz="1600" i="1" dirty="0">
                <a:latin typeface="Arial" panose="020B0604020202020204" pitchFamily="34" charset="0"/>
              </a:rPr>
              <a:t>CF</a:t>
            </a:r>
            <a:r>
              <a:rPr lang="de-DE" altLang="en-US" sz="1600" dirty="0">
                <a:latin typeface="Arial" panose="020B0604020202020204" pitchFamily="34" charset="0"/>
              </a:rPr>
              <a:t/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 = </a:t>
            </a: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- Investition &gt; 0?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Annuitätenmethode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Transformation einer Zahlungsreihe in eine Annuität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b="1" dirty="0">
                <a:solidFill>
                  <a:srgbClr val="C00000"/>
                </a:solidFill>
                <a:latin typeface="Arial" panose="020B0604020202020204" pitchFamily="34" charset="0"/>
              </a:rPr>
              <a:t>Methode des internen </a:t>
            </a:r>
            <a:r>
              <a:rPr lang="de-DE" altLang="en-US" sz="2000" b="1" dirty="0" err="1">
                <a:solidFill>
                  <a:srgbClr val="C00000"/>
                </a:solidFill>
                <a:latin typeface="Arial" panose="020B0604020202020204" pitchFamily="34" charset="0"/>
              </a:rPr>
              <a:t>Zinsfusses</a:t>
            </a:r>
            <a:r>
              <a:rPr lang="de-DE" altLang="en-US" sz="2000" dirty="0">
                <a:latin typeface="Arial" panose="020B0604020202020204" pitchFamily="34" charset="0"/>
              </a:rPr>
              <a:t/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IRR</a:t>
            </a:r>
            <a:r>
              <a:rPr lang="de-DE" altLang="en-US" sz="1600" dirty="0">
                <a:latin typeface="Arial" panose="020B0604020202020204" pitchFamily="34" charset="0"/>
              </a:rPr>
              <a:t> = Kalkulationszins bei [</a:t>
            </a: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=0]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52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Statische Verfahren: Kostenvergleichsrechnung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Berücksichtigt die zeitliche Änderung des Geldwertes nicht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Berechnung der durchschnittlichen Jahreskosten für verschiedene Optionen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Elektroauto gegenüber Benziner.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52616"/>
              </p:ext>
            </p:extLst>
          </p:nvPr>
        </p:nvGraphicFramePr>
        <p:xfrm>
          <a:off x="971599" y="3573016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Anschaffungskosten </a:t>
                      </a:r>
                      <a:r>
                        <a:rPr lang="de-DE" sz="1800" i="1" dirty="0" smtClean="0">
                          <a:latin typeface="Arial" panose="020B0604020202020204" pitchFamily="34" charset="0"/>
                          <a:cs typeface="+mn-cs"/>
                        </a:rPr>
                        <a:t>I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 Jahreskosten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21228" y="6309320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Schlussfolgerung: Elektroauto kaufen!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Statische Verfahren: </a:t>
            </a:r>
            <a:r>
              <a:rPr lang="de-DE" altLang="en-US" sz="2400" dirty="0" smtClean="0"/>
              <a:t>Gewinnvergleichsrechnung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5359" y="1756767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Neben Berücksichtigung der Kosten werden auch erzielte Umsätze berücksichtigt: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	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	Gewinn = Umsatzerlös - Kosten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Beispiel: Elektroauto gegenüber Benziner für Taxifahrer*in. Beide haben eine Lebensdauer </a:t>
            </a:r>
            <a:r>
              <a:rPr lang="de-DE" altLang="en-US" sz="1800" i="1" kern="0" dirty="0" smtClean="0">
                <a:latin typeface="Arial" panose="020B0604020202020204" pitchFamily="34" charset="0"/>
              </a:rPr>
              <a:t>T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 von 10 Jahren.</a:t>
            </a:r>
            <a:endParaRPr lang="de-DE" altLang="en-US" sz="1800" kern="0" dirty="0"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486671"/>
              </p:ext>
            </p:extLst>
          </p:nvPr>
        </p:nvGraphicFramePr>
        <p:xfrm>
          <a:off x="1075359" y="3645024"/>
          <a:ext cx="6828122" cy="2595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589">
                  <a:extLst>
                    <a:ext uri="{9D8B030D-6E8A-4147-A177-3AD203B41FA5}">
                      <a16:colId xmlns:a16="http://schemas.microsoft.com/office/drawing/2014/main" val="2623267412"/>
                    </a:ext>
                  </a:extLst>
                </a:gridCol>
                <a:gridCol w="1735956">
                  <a:extLst>
                    <a:ext uri="{9D8B030D-6E8A-4147-A177-3AD203B41FA5}">
                      <a16:colId xmlns:a16="http://schemas.microsoft.com/office/drawing/2014/main" val="2810863804"/>
                    </a:ext>
                  </a:extLst>
                </a:gridCol>
                <a:gridCol w="1931577">
                  <a:extLst>
                    <a:ext uri="{9D8B030D-6E8A-4147-A177-3AD203B41FA5}">
                      <a16:colId xmlns:a16="http://schemas.microsoft.com/office/drawing/2014/main" val="802027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Benziner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Elektroauto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1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</a:t>
                      </a:r>
                      <a:r>
                        <a:rPr lang="de-D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Erlöse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80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Jährliche Abschreibung </a:t>
                      </a:r>
                      <a:r>
                        <a:rPr lang="de-DE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de-DE" altLang="en-US" sz="1800" i="1" baseline="-25000" dirty="0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299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Kapitalkosten (Zins)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Z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-2.400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Betriebskosten </a:t>
                      </a:r>
                      <a:r>
                        <a:rPr lang="de-DE" sz="1800" i="1" dirty="0" err="1" smtClean="0">
                          <a:latin typeface="Arial" panose="020B0604020202020204" pitchFamily="34" charset="0"/>
                          <a:cs typeface="+mn-cs"/>
                        </a:rPr>
                        <a:t>B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57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Verbrauchskosten </a:t>
                      </a:r>
                      <a:r>
                        <a:rPr lang="de-DE" altLang="en-US" sz="1800" i="1" dirty="0" err="1" smtClean="0">
                          <a:latin typeface="Arial" panose="020B0604020202020204" pitchFamily="34" charset="0"/>
                        </a:rPr>
                        <a:t>V</a:t>
                      </a:r>
                      <a:r>
                        <a:rPr lang="de-DE" altLang="en-US" sz="1800" i="1" baseline="-25000" dirty="0" err="1" smtClean="0">
                          <a:latin typeface="Arial" panose="020B0604020202020204" pitchFamily="34" charset="0"/>
                        </a:rPr>
                        <a:t>t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-1.000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Jahresgewinn</a:t>
                      </a:r>
                      <a:endParaRPr lang="de-D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4.400</a:t>
                      </a:r>
                      <a:endParaRPr lang="de-D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9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2842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905</Words>
  <Application>Microsoft Office PowerPoint</Application>
  <PresentationFormat>On-screen Show (4:3)</PresentationFormat>
  <Paragraphs>235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Book Antiqua</vt:lpstr>
      <vt:lpstr>Times New Roman</vt:lpstr>
      <vt:lpstr>erdmannvorlage</vt:lpstr>
      <vt:lpstr>Formel</vt:lpstr>
      <vt:lpstr>Wirtschaftliche Grundlagen  im Sommersemester 2021  Investitionsrechnung: Teil 1</vt:lpstr>
      <vt:lpstr>Investition: Fragen</vt:lpstr>
      <vt:lpstr>Investitionen: Grundlagen</vt:lpstr>
      <vt:lpstr>Arten von Investitionen</vt:lpstr>
      <vt:lpstr>Investitionen: Zahlungsströme</vt:lpstr>
      <vt:lpstr>Verfahren der Investitionsrechnung</vt:lpstr>
      <vt:lpstr>Verfahren der Investitionsrechnung</vt:lpstr>
      <vt:lpstr>Statische Verfahren: Kostenvergleichsrechnung</vt:lpstr>
      <vt:lpstr>Statische Verfahren: Gewinnvergleichsrechnung</vt:lpstr>
      <vt:lpstr>Dynamisches Verfahren: Zinsrechnung und Zinseszins</vt:lpstr>
      <vt:lpstr>Zins- und zinseszinsrechnung</vt:lpstr>
      <vt:lpstr>Barwert einer künftigen Zahlung</vt:lpstr>
      <vt:lpstr>Aufzinsung periodengleicher Zahlungen</vt:lpstr>
      <vt:lpstr>Abzinsung periodengleicher Zahlungen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248</cp:revision>
  <cp:lastPrinted>2020-04-29T06:56:35Z</cp:lastPrinted>
  <dcterms:created xsi:type="dcterms:W3CDTF">1601-01-01T00:00:00Z</dcterms:created>
  <dcterms:modified xsi:type="dcterms:W3CDTF">2021-05-25T15:53:02Z</dcterms:modified>
</cp:coreProperties>
</file>