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ink/ink5.xml" ContentType="application/inkml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316" r:id="rId2"/>
    <p:sldId id="274" r:id="rId3"/>
    <p:sldId id="287" r:id="rId4"/>
    <p:sldId id="288" r:id="rId5"/>
    <p:sldId id="306" r:id="rId6"/>
    <p:sldId id="289" r:id="rId7"/>
    <p:sldId id="290" r:id="rId8"/>
    <p:sldId id="286" r:id="rId9"/>
    <p:sldId id="272" r:id="rId10"/>
    <p:sldId id="291" r:id="rId11"/>
    <p:sldId id="299" r:id="rId12"/>
    <p:sldId id="292" r:id="rId13"/>
    <p:sldId id="293" r:id="rId14"/>
    <p:sldId id="294" r:id="rId15"/>
    <p:sldId id="295" r:id="rId16"/>
    <p:sldId id="296" r:id="rId17"/>
    <p:sldId id="300" r:id="rId18"/>
    <p:sldId id="301" r:id="rId19"/>
    <p:sldId id="302" r:id="rId20"/>
    <p:sldId id="303" r:id="rId21"/>
    <p:sldId id="304" r:id="rId22"/>
    <p:sldId id="305" r:id="rId23"/>
    <p:sldId id="307" r:id="rId24"/>
    <p:sldId id="308" r:id="rId25"/>
    <p:sldId id="309" r:id="rId26"/>
    <p:sldId id="310" r:id="rId27"/>
    <p:sldId id="312" r:id="rId28"/>
    <p:sldId id="313" r:id="rId29"/>
    <p:sldId id="315" r:id="rId30"/>
    <p:sldId id="266" r:id="rId31"/>
    <p:sldId id="314" r:id="rId32"/>
    <p:sldId id="280" r:id="rId33"/>
    <p:sldId id="281" r:id="rId34"/>
    <p:sldId id="267" r:id="rId35"/>
    <p:sldId id="268" r:id="rId36"/>
    <p:sldId id="279" r:id="rId3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2" d="100"/>
          <a:sy n="102" d="100"/>
        </p:scale>
        <p:origin x="1404" y="102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9:23:15.2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8454 13476 973 0,'-31'-5'243'16,"-6"-2"75"-16,-7 6-266 15,3 4-33-15,-6-1 5 16,4-2-12-16,-9 0 7 16,4-2-10-16,-10-5-1 15,4 0-12-15,-12-5 7 16,7 3-4-16,-14-5 0 15,2 4 3-15,-14-1 8 16,3 6 4-16,-14-1 6 0,12 6 1 16,-17 2 3-16,11-1-8 15,-12-1-1-15,13-2-9 16,-12-5 3-16,17-4-7 16,-9-7 3-16,11-1-2 15,-14-6 1-15,13 4-5 16,-15-3 3-16,8 8 1 15,-14 1 14-15,12 6-1 0,-16 3 14 16,12 5-4-16,-14 3 4 16,13 7-21-16,-14 4 1 15,14 6-12-15,-14 4 4 16,16 1-10-16,-10 5 9 16,16-1-3-16,-9 5 4 15,17 0-5-15,-5 10 3 16,12 0-6-16,-4 10 9 15,13 0-8-15,6 9 5 16,19-7 0-16,7 9-3 16,18-13-5-16,10 5 5 15,12-11-3-15,8 1 2 16,9-9 0-16,12 3 2 16,5-6 3-16,18-1-2 15,5-5-2-15,14-2 6 0,-1-6-7 16,18-2 0-16,-5-5 2 15,16 1 4-15,-6-4-8 16,15 3 5-16,-9-3-3 16,17 0 3-16,-15-3-7 15,16-4 11-15,-9-2-4 16,15-1 5-16,-16 0-7 16,15-2 7-16,-14 2-9 15,16-2 7-15,-21-1-7 0,14 2 9 16,-17 1-4-16,12 2 6 15,-17 5-7-15,8 5 7 16,-16 1-8-16,12 5 5 16,-14-1-6-16,10 1 11 15,-10-7-10-15,11-4 6 16,-12-7-6-16,10-5 4 16,-15-7-5-16,7-8 7 15,-14-1-8-15,2-6 10 16,-15-2-4-16,7-3 7 15,-13 2-6-15,0-6 16 16,-13 1-6-16,-1-5 21 16,-14 3-6-16,-7-9 19 15,-9-1-13-15,-9-11 5 0,-12 4-17 16,-11-11-1-16,-8 9-13 16,-28-2 2-16,-13 17-11 15,-34 7-1-15,-13 18-14 16,-43 16-56-16,5 19-24 15,-27 10-343-15,19 4 57 16</inkml:trace>
  <inkml:trace contextRef="#ctx0" brushRef="#br0" timeOffset="2246.057">7172 9222 862 0,'-10'-12'213'0,"0"-3"90"16,-1 1-241-16,1 1-1 0,-1 0 0 15,-2-6-12-15,-1 4-11 16,-2-4-11-16,-3 2-8 16,-8-4-5-16,1 4 1 15,-10-3-3-15,1 6 3 16,-10-2-5-16,1 2-1 16,-13 0 2-16,-1 2 1 15,-13-2-3-15,3 2 4 16,-9 1-3-16,6-1-1 0,-8 0 1 15,4 0 1-15,-14-1-6 16,4 3 1-16,-12 3-4 16,9 2-3-16,-15 1-4 15,8 3 8-15,-8 3-1 16,8-1 5-16,-14 6-7 16,14 3 6-16,-8 4-9 15,15 1 3-15,-7 7-7 16,20 3 9-16,0 9-10 15,18 2 6-15,-2 14-2 16,17 3 5-16,7 14-5 16,16-2 8-16,11 5-8 15,17-10 5-15,17 0-8 16,8-14 3-16,17 0-6 16,5-12 9-16,21-1-3 15,0-10 7-15,25-1-4 16,2-7 5-16,25-3-2 0,-1-5 1 15,26-5-4-15,-15-8 3 16,28-12-2-16,-17-8-1 16,12-16 0-16,-24-6 2 15,6-15-2-15,-39-2 4 16,-18-19-1-16,-37 7 7 16,-36-12 13-16,-46 13 10 0,-47 9-3 15,-27 32 3-15,-48 25-10 16,-19 37-38-16,-43 55-384 15,24 23 114-15</inkml:trace>
  <inkml:trace contextRef="#ctx0" brushRef="#br0" timeOffset="12866.9599">2923 13757 1118 0,'-27'1'300'16,"8"5"81"-16,20 7-325 16,23 9-24-16,12 0-23 15,28 1-5-15,14-8-7 16,36-21 66-16,3-16-442 15,11-20 165-15</inkml:trace>
  <inkml:trace contextRef="#ctx0" brushRef="#br0" timeOffset="14412.779">2930 9354 1392 0,'-14'0'356'0,"4"6"102"16,13 7-393-16,19 2-55 16,10 0-15-16,20-3-8 15,10-6-1-15,25-5-31 16,-4-8-19-16,12-6-36 15,-9-2-25-15,-2-4-318 16,-21 7 88-16</inkml:trace>
  <inkml:trace contextRef="#ctx0" brushRef="#br0" timeOffset="14635.452">3299 9148 1082 0,'-20'35'445'0,"-12"-4"-6"16,18 21-217-16,13 8-216 0,5 19-8 15,6 1-44-15,3 16-393 16,-4 0 113-16</inkml:trace>
  <inkml:trace contextRef="#ctx0" brushRef="#br0" timeOffset="22225.558">2381 16469 640 0,'39'-14'328'15,"-12"-2"-33"-15,41 1-107 0,10 8-164 16,31-4-13-16,3 2-2 16,34-5 4-16,1 2-6 15,33-1 2-15,-6 3-1 16,35 0-2-16,-11 6-2 16,36-2 7-16,-9 3 0 15,38-5 10-15,-15-4-5 0,48-1 5 16,-22 1-3-16,47-6 4 15,-25 2-4-15,50 2 7 16,-31-1-1-16,50 2 3 16,-35 7-10-16,49 5-3 15,-40 3-4-15,47 7 0 16,-43 4-1-16,44 3 5 16,-41-1 1-16,44 1 6 15,-48-1 3-15,43 1 1 16,-47-7 4-16,38 2 1 15,-53-3-2-15,34 0 3 16,-46-3-2-16,29 2-8 16,-50 1-2-16,26 1-4 15,-52-3-10-15,10 2-1 16,-51-4 1-16,4 3-3 0,-46 1 0 16,1 1-45-16,-42-2-39 15,-5-1-345-15,-39-1 59 16</inkml:trace>
  <inkml:trace contextRef="#ctx0" brushRef="#br0" timeOffset="23022.025">2927 17015 877 0,'2'0'355'0,"13"8"0"15,12 4-217-15,21 4-91 16,10 2-43-16,26-4-4 15,6-8-11-15,14-13-29 16,-4-3-33-16,11-11-285 16,-13-2 62-16</inkml:trace>
  <inkml:trace contextRef="#ctx0" brushRef="#br0" timeOffset="23358.476">3029 17375 1008 0,'-25'0'336'0,"13"7"37"15,15 0-280-15,25 0-50 16,17-2-47-16,35-8 3 16,12-7-5-16,25-10-35 15,1-3-40-15,22 1-285 16,-21 6 43-16</inkml:trace>
  <inkml:trace contextRef="#ctx0" brushRef="#br0" timeOffset="139140.827">21025 7469 851 0,'119'-4'279'15,"2"29"39"-15,-18 1-234 0,5 21-43 16,-13 15-25-16,6 30-7 15,-18 6-3-15,7 30 2 16,-11 4 2-16,4 26-7 16,-10-10 3-16,-1 38-7 15,-16-13 1-15,-5 37 0 16,-10-13 7-16,-6 38 14 16,-13-24 6-16,-12 35 3 15,-9-40 0-15,-21 34-9 16,-12-36-4-16,-18 22-2 15,-11-36 1-15,-26 27 8 16,-3-37 13-16,-24 18 7 16,5-30 10-16,-23 14 12 15,11-31-2-15,-13 6-8 16,17-28-9-16,-18 3-18 16,22-30-17-16,-2-1-15 15,25-23-23-15,7-5-78 0,31-23-151 16,18-12-194-16,24-17-54 15</inkml:trace>
  <inkml:trace contextRef="#ctx0" brushRef="#br0" timeOffset="139821.212">20874 12256 1198 0,'-13'13'259'16,"-1"13"107"-16,-3 8-354 16,-5 18-13-16,-2 2 0 0,-8 14-2 15,-3-2 6-15,-7 12 7 16,-2-8-2-16,-6 10 9 16,12-12 11-16,7 2 15 15,16-17-2-15,23-8 6 16,22-19 5-16,27-16 23 15,10-18 3-15,29-19 15 16,5-10-7-16,8-13 0 16,-15 0-128-16,-3-2-448 15,-42 8 108-15</inkml:trace>
  <inkml:trace contextRef="#ctx0" brushRef="#br0" timeOffset="140637.81">21384 7373 1093 0,'-53'-18'288'0,"-25"-1"80"15,-6-1-312-15,-21 6 1 16,7 5-5-16,-12 7 18 16,13 8 15-16,4 18 26 15,19 7-18-15,10 25-4 16,26 7-24-16,23 22-18 16,29 1-28-16,36 11-9 15,21-16-15-15,40 0 4 16,8-25 1-16,26-10-35 15,-10-15-62-15,7-4-399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9:23:51.2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16253 15872 788 0,'-50'-29'238'16,"-2"3"64"-16,-12 7-212 15,6 1-11-15,-10 6-16 16,2 5-29-16,-18 2-9 15,2 1-13-15,-17 1-9 16,3-1 2-16,-20-2 1 16,8 0-4-16,-20-2-2 15,11 2 3-15,-28-3-3 16,12 1 1-16,-23-1 3 16,13-2 1-16,-29-1 8 0,19 3 1 15,-29 0 1-15,17 3-5 16,-26 0 1-16,21 2-6 15,-21-1-1-15,23-2 0 16,-24-4 1-16,26 1-3 16,-27-3-1-16,21 1-1 0,-24-3 1 15,21 2-1-15,-25-2 3 16,25 1-2-16,-24-3 7 16,24 2-3-16,-24-4 4 15,26 2 1-15,-18-4 2 16,19 5-7-16,-19-3 2 15,27 0-4-15,-22-2-3 16,21 3 1-16,-19-2 1 16,27 3 8-16,-24 1 4 15,20 6-2-15,-14-1 5 16,21 3-3-16,-19 2-10 16,28 3-1-16,-18 3 5 15,17 2-9-15,-10 0-1 16,21 3 0-16,-16-1 0 15,19 0-3-15,-16 1 3 16,16 4 5-16,-19 6-3 16,17 2 2-16,-10 7 0 0,18 2-5 15,-10 5 0-15,23-1 3 16,-12 3-3-16,16-2 3 16,-8 5 1-16,16-5-3 15,-6 4 0-15,17-4 2 16,-6 5-3-16,17-3 3 15,-6 10 0-15,13-3 0 16,1 10-3-16,19-4-1 16,1 4 0-16,14-7 1 0,8 3 1 15,12-8-3-15,12 3 4 16,12-4-4-16,11 3-2 16,7-2 2-16,12 6 0 15,0-6 2-15,8 2 1 16,0-5 1-16,12 3-2 15,-2-9 4-15,15 3-3 16,-1-7 0-16,14 2 3 16,-2-7 1-16,21 3 0 15,-5-7-4-15,16 1 6 16,-7-3-4-16,21 3-1 16,-17-4 0-16,15 3 4 15,-10-1-5-15,23 3 3 16,-18-3 0-16,20 0 3 15,-11-2-3-15,24-3 3 16,-20 0 1-16,21-5-4 0,-11 1-1 16,16 0-1-16,-20-1 0 15,24 1-3-15,-21 0 6 16,17 2-5-16,-12 0 4 16,17 2-3-16,-23-5 7 15,25 3-2-15,-22-3 0 16,14 0 0-16,-14-1 4 0,19 2-5 15,-24 0 3-15,21 0-3 16,-19-1 3-16,14 2-3 16,-16 0 4-16,22 2-8 15,-20-3 5-15,17 0 0 16,-14 0 0-16,15-2-4 16,-21-3 4-16,24 2 3 15,-19-2-9-15,13-3 3 16,-15-1 1-16,20 0 2 15,-25-1-4-15,22 0 8 16,-19 0-4-16,12 1 2 16,-19 2-2-16,22 4 5 15,-24-1-3-15,17 2-1 16,-14-1 1-16,17-3-6 16,-20 0 0-16,17-1 2 15,-16-1-1-15,12-3-4 0,-20 3 4 16,15-6 3-16,-21 1-1 15,10 0 1-15,-22 2 5 16,12 0-4-16,-15 0 2 16,6 2-2-16,-14-2 2 15,8-2 1-15,-15-1 6 16,7 0-4-16,-12 0 5 16,7-4-4-16,-14 2 3 0,6-2-6 15,-18-3 0-15,5-4-4 16,-13-3 4-16,6-8 3 15,-12 0 4-15,0-3 3 16,-13 0 4-16,-2-4 5 16,-14 4-8-16,-2-9-1 15,-13 2-2-15,-3-8-1 16,-11 0-2-16,-8-16 8 16,-8 3 3-16,-12-12 4 15,-6 7 7-15,-13-3-3 16,-1 17-10-16,-10 7-2 15,5 19-57-15,-24 27-442 16,-8 18 126-16</inkml:trace>
  <inkml:trace contextRef="#ctx0" brushRef="#br0" timeOffset="14381.13">4298 17895 711 0,'43'-9'165'16,"1"2"66"-16,12 0-202 15,0 1-10-15,17 0-1 16,0 3-5-16,17 0-4 16,-5 0-3-16,15 2 1 15,-8 1-6-15,15 2 7 16,-14 2-1-16,13 3 2 16,-9-1 1-16,18 3 8 15,-13-4-5-15,17-2 1 16,-12-2 4-16,18 0 5 0,-13-1 0 15,13-2 5-15,-13 2-3 16,20-2-5-16,-14 1-3 16,9-3-2-1,-12 1-6-15,15 1 7 0,-17 1-6 16,9 0-1-16,-13 2 0 16,15-1 1-16,-15 1-7 15,10-1-1-15,-12 0 1 16,14 2 0-16,-14-2 3 0,12-1-3 15,-16 0 6-15,18 0-1 16,-17-1-6-16,11-2 3 16,-14 1 1-16,12-1 4 15,-15 1-2-15,15-2 4 16,-18-1-7-16,15 2 11 16,-13-2-9-16,10 1 6 15,-15 3 1-15,7-3 0 16,-13 2-3-16,2 1 6 15,-15-2-9-15,0 0 1 16,-12 0 0-16,-1 2 2 16,-14 1-6-16,-6-2-5 15,-8 5-346-15,-10-12 110 16</inkml:trace>
  <inkml:trace contextRef="#ctx0" brushRef="#br0" timeOffset="16514.086">14832 18146 568 0,'53'0'130'15,"14"6"59"-15,1-3-161 16,16 5 0-16,-2-3 0 15,19 1 4-15,-11-3-8 16,23 1-3-16,-9-3 0 16,22 2-10-16,-13-2 2 0,27 2-6 15,-12 0 0-15,11-3 1 16,-9 0 3-16,20-1-4 16,-18 0 8-16,16-1 4 15,-10-2-1-15,16 1 9 16,-22-2-4-16,22 1 9 15,-16-2-9-15,18-3 6 16,-18 2-5-16,22-3 7 16,-19 2-11-16,16-4 2 15,-16 5-3-15,15-6 3 16,-22 2-5-16,14-6 4 16,-18 7 3-16,8-6-2 15,-19 1-1-15,13 2 0 16,-19 4-6-16,7-3 0 15,-20 7-5-15,5 2-2 16,-24 3-5-16,-1 7 2 16,-19 5-16-16,2-3-317 0,-12-7 101 15</inkml:trace>
  <inkml:trace contextRef="#ctx0" brushRef="#br0" timeOffset="17649.042">15023 17936 651 0,'-7'-11'180'0,"6"-1"59"16,6 9-192-16,8-2 6 16,6 2-17-16,13 3-7 15,5 0-8-15,18 2-3 16,2 0-5-16,23 2-1 16,-3-1-1-16,28 0-2 15,-1-2-1-15,25-2 0 16,-7-3-4-16,31 0 5 15,-11-2-2-15,23-2 9 16,-9 3-5-16,18 2 11 16,-13-1-2-16,29 3-3 15,-20-1-3-15,26 1 4 0,-13-3-11 16,17 1 9-16,-29-3 4 16,24 0 1-16,-32-2-10 15,18 0 8-15,-28-1-13 16,11 1-1-16,-29 3-4 15,9 0 8-15,-31 3-5 16,5 4 0-16,-23 2-1 16,2 4-43-16,-16-1-281 0,5 6 77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9:30:45.82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12367 7746 1095 0,'-6'6'384'0,"3"-10"60"16,9-6-287-16,13-7-36 0,11-3-45 16,9-4-20-16,1 4-27 15,5 8-12-15,-7 9-18 16,-5 14-22-16,-9 9-16 15,-11 17-18-15,-15 5-6 16,-12 7-2-16,-9-2 21 16,-9 1 23-16,-2-10 47 15,0 5 36-15,2-10 16 16,1 2 20-16,8-8-6 0,7 2-25 16,10-7-36-16,14 0-14 15,12-8-18-15,18-4-47 16,9-10-68-16,12-9-391 15,-2-7 65-15</inkml:trace>
  <inkml:trace contextRef="#ctx0" brushRef="#br0" timeOffset="366.972">13132 7742 999 0,'-7'-11'368'16,"-6"1"44"-16,-3 5-212 15,-5 6-88-15,-4 4-2 0,0 4-15 16,-6 6-3-16,0 2-41 16,-2 9 3-16,4 0-23 15,-1 8-6-15,8 0-15 16,6 9-2-16,9-2-5 16,6 9 0-16,7-10-6 15,10 1 2-15,6-10 2 16,10-10 4-16,5-14-6 15,11-9 6 1,-2-14 3-16,4-15-1 0,-9-6-5 16,-4-11 7-16,-15 1-6 15,-10-6 2 1,-15 8-3-16,-13 2 5 0,-9 13-14 0,-13 10-37 16,-1 19-36-1,-9 15-58-15,7 14-41 0,-2 12-338 16,12 7 83-16</inkml:trace>
  <inkml:trace contextRef="#ctx0" brushRef="#br0" timeOffset="817.087">13593 7516 882 0,'10'-50'385'16,"-8"25"0"-16,-5 20-187 16,-9 21-136-16,-8 27-23 15,-2 13-24-15,-7 26 0 16,5 5-6-16,1 12 0 16,5-15 0-16,7 0 3 15,5-25 1-15,8-12 14 16,9-19-1-16,8-14 24 15,7-17 6-15,9-11 2 16,-1-11-15-16,6-7 3 16,-5-2-50-16,-5 3-122 15,-11 6-347-15,-7 10 48 16</inkml:trace>
  <inkml:trace contextRef="#ctx0" brushRef="#br0" timeOffset="927.47">13634 8079 967 0,'-10'27'397'15,"2"5"18"-15,4-2-250 16,5 5-70-16,3-5-54 16,4 4-42-16,1-6-64 15,2-3-352-15,-1-10 79 16</inkml:trace>
  <inkml:trace contextRef="#ctx0" brushRef="#br0" timeOffset="2666.988">14954 7561 1018 0,'6'-17'329'0,"-11"4"78"16,-4 7-282-16,-9 6 5 15,-9 3-47-15,-17 8 0 16,-4 5-33-16,-18 7 4 16,2 0-16-16,-4 8 10 0,12-1-8 15,3 7 15-15,15 2-18 16,1 9 12-16,12 1-16 16,9 12 1-1,9-3-15-15,10 0 3 16,14-7-20-16,17-2 3 15,3-16-5-15,16-8-19 0,1-10-38 16,14-8-98-16,-9-9-35 16,1-12-340-16,-17-1 17 0</inkml:trace>
  <inkml:trace contextRef="#ctx0" brushRef="#br0" timeOffset="2914.487">14330 7814 1108 0,'-23'5'351'0,"4"-5"104"16,14-1-319-16,12-2 31 15,13 0-39-15,11-4-2 16,6-1-43-16,16 2-10 15,1 4-37-15,14 1-15 16,0 3-14-16,14 1-139 0,-13-3-24 16,6-9-383-16,-20-5-12 15</inkml:trace>
  <inkml:trace contextRef="#ctx0" brushRef="#br0" timeOffset="3232.467">14312 7934 1164 0,'-10'3'377'0,"0"6"93"15,13-3-330-15,12 1 21 16,8 1-53-16,15-3-23 16,8-1-34-16,15-1-11 15,1-3-59-15,12 1 50 16,-9 4-549-16,2-2 161 0</inkml:trace>
  <inkml:trace contextRef="#ctx0" brushRef="#br0" timeOffset="3736.085">15535 7605 992 0,'5'-32'344'15,"-2"22"58"-15,-8 27-244 16,-4 27-74-16,0 11-24 16,-1 22 11-16,-2 2-24 0,3 10-6 15,5-14-13-15,2 3-1 16,6-16-18-16,3-2-25 16,1-14-35-16,3-9-74 15,-4-17-330-15,4-24 57 16</inkml:trace>
  <inkml:trace contextRef="#ctx0" brushRef="#br0" timeOffset="4150.206">15383 7790 987 0,'-5'6'300'0,"7"-14"61"16,7-13-247-16,7-9-39 15,10-17 5-15,1-9 6 16,4-11-1-16,-2 1-22 15,0-13-14-15,-7 16-22 16,-3 9-5-16,-8 18 5 0,-4 17 20 16,-7 23 12-16,0 24-3 15,0 7-12-15,4 14-11 16,4-1-16-16,7 5-15 16,3-13 5-16,-1 0 0 15,0-9 0-15,0-1-8 16,-5-8-2-16,-7 0-111 15,-7-9-94-15,-13-2-305 16,-4-9-32-16</inkml:trace>
  <inkml:trace contextRef="#ctx0" brushRef="#br0" timeOffset="8566.394">2980 7746 1144 0,'-12'-7'323'0,"8"-7"98"15,15-4-317-15,16-6-7 16,8-2-28-16,17-5-7 15,4 6-26-15,14 2-12 16,-8 8-17-16,-3 6-1 16,-16 11-5-16,-16 16-24 15,-24 11-28-15,-26 17-21 16,-15 7-5-16,-23 8-1 16,-1-4 27-16,-11 2 27 0,12-13 27 0,0 2 30 15,17-6 9-15,4 0 9 16,16-6 4-16,11-2 0 15,15-9-28-15,16-7-7 16,9-11-10-16,18-14-38 16,9-9-53-16,13-14-361 15,4-4 72-15</inkml:trace>
  <inkml:trace contextRef="#ctx0" brushRef="#br0" timeOffset="8899.049">3657 7630 1193 0,'-17'0'294'16,"-10"7"115"-16,-5 9-346 15,4 6-15-15,-4 9 17 16,3 5-30-16,-1 10 2 16,7-1 6-16,3 11-9 15,6-5-15-15,5 5-1 16,7-7-12-16,10-3-6 15,7-13 3-15,11-7 1 16,5-17-3-16,10-15 2 16,7-14 1-16,9-15 3 15,-5-8-3-15,1-12-4 16,-12 4 3-16,-14-7 1 0,-20 9 0 0,-21-1-2 16,-14 13 5-1,-19 13-1-15,-3 17 0 16,-8 21-16-16,8 16-7 15,1 17-62-15,14 4-29 0,10 4 233 16,13-9-580-16,19 3 256 16</inkml:trace>
  <inkml:trace contextRef="#ctx0" brushRef="#br0" timeOffset="9315.484">4198 7363 1105 0,'2'-18'267'0,"-11"11"96"16,-6 20-334-16,-8 19-3 15,-4 9-20-15,-5 19-4 16,2 6-4-16,0 13 5 16,8-6-3-16,5 8 6 15,9-15-1-15,8-3-4 16,9-20 9-16,11-10 8 15,7-17-2-15,10-10 9 16,1-12-6-16,7-10 5 16,-7-7-52-16,-1-5-351 15,-13-6 107-15</inkml:trace>
  <inkml:trace contextRef="#ctx0" brushRef="#br0" timeOffset="9457.99">4161 7996 1096 0,'-10'45'332'0,"-2"1"69"0,9-6-318 16,5 0-17-16,3-9-76 15,-1-10-386-15,1-14 97 16</inkml:trace>
  <inkml:trace contextRef="#ctx0" brushRef="#br0" timeOffset="10782.443">4978 7640 1022 0,'-12'-1'294'0,"-8"1"89"15,-8 3-275-15,1 3 4 0,-14 3 9 16,-1 2-23-16,-7 5 5 16,6 1-16-16,-5 7-23 15,11 3-27-15,6 12-4 16,7 1-14-16,3 10-4 16,10-2-1-16,7 7 2 15,8-10-12-15,13 2 0 16,10-13-7-16,14-1-1 15,6-13-28-15,12-5-111 16,-6-9-16-16,7-10-346 16,-14-6 3-16</inkml:trace>
  <inkml:trace contextRef="#ctx0" brushRef="#br0" timeOffset="11110.678">4409 7920 1142 0,'-10'-4'334'0,"8"-3"95"15,13 4-315-15,8-1-15 16,7 0-35-16,12 0-5 16,4-3-34-16,16 0-8 15,2 1-26-15,6 1 91 16,-3 5-541-16,-4-8 202 15</inkml:trace>
  <inkml:trace contextRef="#ctx0" brushRef="#br0" timeOffset="11344.489">4476 8015 1175 0,'-12'2'402'0,"5"3"75"16,8 2-306-16,8-3-44 0,8 1-16 15,6-2-60-15,14-2-11 16,4-3-20-16,19-5-23 16,2 0-102-16,15 0-412 15,-12 5 95-15</inkml:trace>
  <inkml:trace contextRef="#ctx0" brushRef="#br0" timeOffset="11853.3049">5516 7573 872 0,'2'-36'377'0,"3"11"8"15,-7 16-185-15,-1 18-98 16,-2 15-21-16,-3 24 8 16,0 12-10-16,1 19-2 15,3-4-37-15,3 8-5 16,1-12-24-16,1 3-9 16,0-15-19-16,0 4-66 15,1-13-28-15,1-6-356 16,1-15 47-16</inkml:trace>
  <inkml:trace contextRef="#ctx0" brushRef="#br0" timeOffset="12615.482">5360 7691 1011 0,'7'0'325'0,"-11"-9"55"16,7-4-279-16,3-10-1 15,2-4-28-15,4-11-7 16,3 0-2-16,4-8-14 16,-2 5-15-16,4-2-16 15,-4 12-11-15,-1 5-1 0,-4 13-2 16,-3 9 19-1,-6 10 4-15,3 12 7 0,1 5 0 16,2 6 12-16,2 1-25 16,1 6-4-16,-1-5-3 15,-2 7-4-15,-2-3-13 16,-1 5 6-16,-4-4-1 16,-1 0 1-16,-2-10-1 0,-1-2 1 15,-2-11 0 1,-2-7 1-16,-3-10 5 0,-5-6 3 15,1-6 1-15,-7-7-7 16,0 0 0-16,-3-2-2 16,4 7-6-16,-7 6 5 15,9 8 4-15,-1 6-3 16,5 7-2-16,4 8 2 16,6-1-4-16,6 3-5 15,5-1 3-15,3-2-2 16,5-8 1-16,2-7 2 15,0-8 8-15,2-8-5 16,-4-6 2-16,-3-8-3 16,-6 1 0-16,-6-6-4 15,-5 6 1-15,-3 1 4 16,0 7 0-16,-1 6-5 0,1 12 0 16,-1 8-7-16,3 9-41 15,-2 11 155-15,4 7-610 16,6-1 218-16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9:32:06.01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2982 8114 1131 0,'7'-20'363'16,"21"-11"112"-16,8-1-292 15,18-6-60-15,2 6-16 0,9 6-24 16,-10 11-55-16,-2 15-18 16,-20 11-29-16,-11 10-31 15,-19 7-17-15,-19 13-14 16,-15-2 11-16,-16 10 16 16,-4-1 29-16,-8 5 43 15,10-7 33-15,1 0 28 16,16-7 9-16,6-3 7 15,11-10-22-15,9-2-25 16,12-5-28-16,14-5-15 16,10-8-12-16,20-8-115 15,9-7-46-15,19-6-357 16,-4-7-5-16</inkml:trace>
  <inkml:trace contextRef="#ctx0" brushRef="#br0" timeOffset="365.207">3857 7955 1272 0,'-14'-11'316'15,"-15"7"136"-15,-2 4-364 16,-9 3 10-16,-3 4 3 16,-4 9-24-16,6 3-14 0,0 7-12 15,10 4-22-15,4 13-10 16,10 2 1-16,6 11-6 15,8 0-4-15,8 0 6 16,3-10-4-16,12-3-7 16,5-17-10-16,10-9 5 15,2-12-1-15,11-9-5 16,-5-9 3-16,3-9 6 16,-6-4-2-16,-7-11-2 15,-12 0 5-15,-13-7-1 16,-12 5-4-16,-16-1-23 15,-9 10-21-15,-13 11-44 16,-3 17-23-16,-3 16-54 16,6 14-15-16,4 17-301 15,13 3 82-15</inkml:trace>
  <inkml:trace contextRef="#ctx0" brushRef="#br0" timeOffset="698.376">4121 7738 1213 0,'7'-53'293'0,"-11"25"149"15,-3 23-358-15,-4 20-6 16,-5 15-12-16,-5 21-28 15,0 14-38 1,-3 21-7-16,2-1 3 0,1 15-2 0,4-15 7 0,3 1-1 16,8-22 7-1,6-7-1-15,4-29 10 0,11-8 9 16,3-17 14-16,11-14 20 16,1-10-5-16,9-8 0 15,0-5-18-15,4-9-54 16,-6 7-76-16,-4 3-283 15,-13 8-130-15,-14 7-101 16</inkml:trace>
  <inkml:trace contextRef="#ctx0" brushRef="#br0" timeOffset="810.521">4138 8276 549 0,'-13'26'494'0,"2"0"-117"0,-1-3-10 15,9 9-301 1,4-5-39-16,7 2-59 0,1-4-344 15,5 2 86 1</inkml:trace>
  <inkml:trace contextRef="#ctx0" brushRef="#br0" timeOffset="1648.713">5046 7935 1081 0,'2'-16'306'0,"-4"5"88"0,-2 11-286 15,-10 3-60-15,-6 6-15 16,-13 6 17 0,-7 5-10-16,-13 9 26 0,0 3 15 15,-10 9 24-15,9-1-17 0,-1 8 2 16,17-9-25-1,9 7-16-15,15-10-26 0,8 2-1 16,14-11-18 0,11-3-8-16,5-10 2 0,14-3 0 15,6-7-21-15,8 1-69 16,-7-5-47-16,3 2-70 16,-9-2-319-16,-1 0 59 15</inkml:trace>
  <inkml:trace contextRef="#ctx0" brushRef="#br0" timeOffset="1945.977">4540 8166 1033 0,'-9'9'402'0,"4"-2"59"16,11 6-220-16,5-3-81 16,11 0-2-16,5-3-46 15,16-1-27-15,1-6-39 16,13-2-17-16,-5-2-27 16,6 0-131-16,-12-3-25 0,0-6-393 15,-14 4-6-15</inkml:trace>
  <inkml:trace contextRef="#ctx0" brushRef="#br0" timeOffset="2620.183">5488 7552 1224 0,'-2'-28'311'16,"-8"22"105"-16,1 16-334 15,2 17-24-15,-1 19 21 16,1 10-8-16,3 18 1 15,-1-4-11-15,2 12-16 16,1-9-27-16,4 4-9 16,-1-13-37-16,5 4-91 15,0-14-53-15,-1 1-317 16,1-9 0-16</inkml:trace>
  <inkml:trace contextRef="#ctx0" brushRef="#br0" timeOffset="3132.119">5307 8301 1073 0,'2'-38'373'0,"-3"5"66"15,1 14-295-15,0 11-36 16,1 12-40-16,-2 16-31 15,3 10-19-15,0 15-7 16,0 4-8-16,1 11-2 16,2-7 3-16,3 3-7 15,5-10 7-15,2-6-4 16,3-12-1-16,6-7 3 16,1-12 0-16,5-14-2 0,-3-10 8 15,10-12 1-15,-3-7-1 16,6-11 21-1,-4 0 14-15,-1 1 6 16,-10 9-5-16,-9 4-1 0,-14 12-15 16,-15 8-23-1,-12 8-7-15,-15 8-19 16,-2 6-55-16,-6 10 131 0,10 7-563 0,7 5 177 16</inkml:trace>
  <inkml:trace contextRef="#ctx0" brushRef="#br0" timeOffset="10163.499">12261 7891 1189 0,'-3'-1'361'15,"3"-3"83"-15,12-4-315 32,11-4-20-32,12-2-23 15,3 2-17-15,7 1-20 0,-7 5-21 16,-2 8-15-16,-12 6-12 0,-15 12-1 16,-13 9-3-16,-18 14-8 15,-13 3 3-15,-14 9-3 16,-1-4 4-16,-4 3 11 15,10-10 21 1,5 4 12-16,12-12 3 0,12 0-8 16,12-11-4-16,12-2-16 15,11-10-15-15,15-3-8 16,8-6-35-16,17-4-120 16,-1-9-356-16,10-14 42 15</inkml:trace>
  <inkml:trace contextRef="#ctx0" brushRef="#br0" timeOffset="10498.244">13017 7904 1075 0,'0'-25'382'16,"-8"6"73"-16,-7 8-245 16,-8 10-81-16,-6-1-18 0,-12 10-1 15,-1 5-30-15,-7 10-25 16,3 1-3-16,-2 17-7 15,13 3-28-15,1 13-7 16,12 1-9 0,9 6-1-16,11-7-5 0,12-4 2 15,7-18 2-15,14-11-2 16,8-16 2-16,17-17-2 16,-1-14 1-16,7-17 1 15,-8-6-3-15,-4-10-1 16,-20 3 6-16,-9 1-6 15,-16 13-15-15,-17 3-49 16,-11 14-64-16,-17 13-85 16,-8 13-17-16,-8 19-288 15,6 13 62-15</inkml:trace>
  <inkml:trace contextRef="#ctx0" brushRef="#br0" timeOffset="10963.5849">13502 7693 1149 0,'13'-30'404'0,"-2"6"52"16,-4 11-326-16,-5 7-34 15,-7 11-56-15,-4 12-26 16,-6 10-16-16,-6 20 0 16,-4 6-5-16,-7 16 3 15,-3-2 6-15,-4 8 17 16,8-15 17-16,1 4 19 16,11-17 8-16,10-3 7 15,12-13-17-15,8-2-14 0,10-14-21 16,13-6-8-1,6-9-10-15,8-8-28 16,-4-5-97-16,2-5-401 16,-8-4 69-16</inkml:trace>
  <inkml:trace contextRef="#ctx0" brushRef="#br0" timeOffset="11094.526">13547 8165 1171 0,'-19'35'419'0,"3"8"49"15,7-8-323-15,5 0-58 16,5-8-56-16,7-1-88 16,3-1-410-16,7 1 106 15</inkml:trace>
  <inkml:trace contextRef="#ctx0" brushRef="#br0" timeOffset="11680.002">14508 7819 1150 0,'-2'-12'381'0,"-9"3"52"16,-5 6-316-16,-9 7-32 15,-5 8-45-15,-19 7 0 16,-4 4 4-16,-8 13 4 15,4 1 0-15,-6 7 9 16,17-3-6-16,5 8-1 16,11-9-12-16,10 4-2 15,14-8-15-15,11 0-4 16,11-9-16-16,15-2-1 16,9-12-5-16,15-5-32 15,4-10-54-15,11-7-95 16,-10-6-343-16,2-7 31 0</inkml:trace>
  <inkml:trace contextRef="#ctx0" brushRef="#br0" timeOffset="11927.007">13958 8077 1306 0,'-13'12'414'16,"9"-3"84"-16,11-1-327 16,9-4-38-16,12 1-2 15,5-3-33-15,15-1-16 16,4-1-27-16,19-4-95 16,-2-3-122-16,14-3-421 0,-14-3 38 15</inkml:trace>
  <inkml:trace contextRef="#ctx0" brushRef="#br0" timeOffset="13396.01">15041 7552 1136 0,'-10'-25'250'16,"-5"14"119"-16,3 20-327 15,-3 20 4-15,3 11 1 16,3 22 16-16,3 7-8 16,2 13-7-16,5-7-16 0,2 7-6 15,2-15-14 1,4 2-27-16,0-11-34 16,4 0-63-16,-3-9-313 0,2-5 49 15</inkml:trace>
  <inkml:trace contextRef="#ctx0" brushRef="#br0" timeOffset="13930.061">14908 8167 1019 0,'-1'-35'300'0,"-3"16"67"16,3 10-279-16,0 12-37 0,1 12-15 15,0 7-11 1,4 11 0-16,-3 3-7 0,6 11-1 16,-2-5-5-16,4 5-5 15,0-7-7-15,5 3-2 16,-2-12 7-16,8-3-2 16,-1-10 0-16,8-12 4 15,-1-14 6-15,10-14 10 16,-1-10 11-16,7-14 27 15,-3 1 6-15,-3-5-4 16,-11 10-14-16,-13 4-10 16,-16 13-24-16,-18 3-11 15,-13 14 2-15,-16 8-2 16,1 11-7-16,-10 8-2 16,8 4 1-16,3 3-33 15,15-6-31-15,7-3-8 16,20-7-392-16,13-12 96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10:00:55.6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1748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11-06T10:02:09.364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14522 7828 1195 0,'-64'-1'324'0,"-13"-11"81"15,5-2-320-15,-14-1-42 16,9 5-10-16,-20 0-3 0,0 3-4 15,-28 3-8-15,1 5-30 16,-35-1-16-16,6 0-2 16,-34 0 1-16,12-1 2 15,-36-2 6-15,17-1 17 16,-36 0 8-16,19 2-1 16,-37-1 8-16,28 2-1 15,-42 5 18-15,20 0 2 0,-34 4 12 16,27 1-5-16,-37 2 9 15,28-5-19-15,-28-4-3 16,35-4-10-16,-35-3 9 16,35-3-11-16,-26 0 8 15,31 1-6-15,-34-1 1 16,37 1-11-16,-34-2 8 16,36-4-2-16,-25-5 11 15,33-2-4-15,-23-7 13 16,33-1-13-16,-23-4 5 15,32 4-13-15,-25-2 2 16,29 2-10-16,-27 3 8 16,26 3-12-16,-33 1 8 15,29 4-2-15,-33 2 0 16,31 4-5-16,-34 11 4 16,33 6-3-16,-37 11 1 0,34 8-8 15,-33 14 10-15,37 3-6 16,-26 18 2-16,41 2-3 15,-13 17 7-15,41-1-8 16,-5 16 7-16,45-5-7 16,1 20 2-16,35-9-2 15,10 15 3-15,33-16-4 16,17 15 3-16,28-18-3 0,25 7 1 16,23-16-6-16,26 0 7 15,13-20-1-15,34-4 5 16,5-17 2-16,31-4 7 15,3-7-4-15,36-4 1 16,-10-9-4-16,34-3 3 16,-18-5-3-16,42-6 1 15,-30-4 2-15,51-8 2 16,-25-6-2-16,49-8-2 16,-33-2-1-16,46-4 4 15,-39 3-5-15,31 1 2 16,-32 7 1-16,25 0 10 15,-30 8-4-15,22 4 6 16,-31 3-2-16,22 5 15 16,-28 0-6-16,20 2 7 15,-28 0-1-15,20 4 0 16,-30 0-13-16,20 4-2 0,-26 0-8 16,22-1-4-16,-25-5 2 15,25 0-2-15,-25-7-4 16,23 0 5-16,-29-4 0 15,23 0 2-15,-28 0-5 16,21 0 6-16,-24-3-5 16,20 4 6-16,-27-1-2 0,22-4 8 15,-21 0-7 1,20-1 13-16,-24-1-8 0,22 0 7 16,-26 4-5-16,18 0 6 15,-24 4-9-15,18-3 1 16,-23 2-9-16,16 1 7 15,-25 2-5-15,18-1 0 16,-23 3-3-16,13-3 7 16,-20 0-10-16,16-5 5 15,-25-2-2-15,11-5 5 16,-21-3-8-16,7-5 6 16,-23-3-5-16,7-5 4 15,-20-2-7-15,3-4 10 16,-21 2-4-16,1-4 3 15,-18-1-5-15,-4-5 9 16,-18 5-7-16,-4-7 19 0,-14 6-1 16,-10-7 14-16,-12 6-9 15,-10-9 3-15,-9 5-17 16,-10-4-3-16,-5 4-12 16,-13-6 7-16,0 3-7 15,-20-6 4-15,-2 1-2 16,-17-12 2-16,6 3 3 15,-15-14 6-15,10 6-8 16,-15-13 7-16,8 13-8 0,-18-10-16 16,3 12-32-16,-21-1-72 15,11 13-81-15,-21 2-400 16,19 11 44-16</inkml:trace>
  <inkml:trace contextRef="#ctx0" brushRef="#br0" timeOffset="35467.411">19344 11261 1309 0,'-70'-2'295'0,"-12"0"124"15,13-3-372-15,-3-1 3 16,8-3-13-16,-6-5 4 16,12-1-13-16,-11-7-11 15,2-1-20-15,-17-6 8 16,0 2-3-16,-20-6 0 15,8 12 5-15,-30 2 23 16,7 11 1-16,-26 7 9 16,3 10 2-16,-29 6 2 15,19 2-23-15,-14 2 4 16,11-3-9-16,-15 0 9 16,20-8-9-16,-23 3 6 15,16-5-9-15,-21-1 8 16,19 0-5-16,-24-1 10 0,17 0 3 15,-23-1 6 1,21 2-10-16,-24 2 4 0,26 0-14 16,-22 1 3-16,21 0-8 15,-15-5 4-15,26-4-3 16,-21-1 3-16,27-4-8 16,-23-5 3-16,21 0-4 15,-25-5-1-15,22 0 1 0,-19-3-6 16,18 0 1-16,-26 0 5 15,19 3-4-15,-19-2 1 16,12 2 3-16,-22-3-1 16,23 2-8-16,-24-4 5 15,21 3-3-15,-23-5-2 16,25 3 4-16,-29 0 7 16,18 4-4-16,-27 1 3 15,24 5 12-15,-30 1-5 16,28 4 2-16,-24 1 8 15,23 1-1-15,-21 2-7 16,25 0 0-16,-20-3-3 16,27 1-7-16,-18-3-5 15,24 2 4-15,-18-1-2 16,20 0-2-16,-22 3 5 16,24-1-5-16,-23-1 1 15,22 2-2-15,-20-3 6 0,21 1-7 16,-18 0 9-16,22 2-9 15,-23 2 9-15,26 2-7 16,-25-2 3-16,18 4-4 16,-16-2 4-16,18 0-8 15,-19-2 3-15,25 3-2 0,-25-3 8 16,20-2-5-16,-21 1 7 16,16 2 0-16,-19 3-5 15,23-1-6-15,-23 5 6 16,27-1-1-16,-26 1 0 15,23 0 5-15,-22-1 1 16,20-2-4-16,-17 1 0 16,26-4 1-16,-22 0-1 15,29 1-5-15,-17 1 4 16,16 1-2-16,-9 6-3 16,17 4 0-16,-21 13 9 15,22 7-12-15,-13 13 7 16,15 5-7-16,-8 14 2 15,27-4-7-15,-9 15 10 16,23-5-12-16,-5 15 0 16,21-10 1-16,0 15-3 15,20-10-5-15,5 12 11 16,19-12 0-16,7 16-1 0,17-11 1 16,13 10-1-16,13-13-4 15,18 10-5-15,13-14-1 16,18 7-2-16,8-13 6 15,27 6-9-15,2-11 11 16,24 4 1-16,-1-10 4 16,30 2 4-16,-11-9 5 15,30-3-2-15,-9-12 1 0,24-7 3 16,-12-10-6-16,30-6 5 16,-15-8-2-16,31 0 2 15,-21-3 3-15,35 4-3 16,-22 0-2-16,32 4 7 15,-26-1-4-15,39 4-4 16,-32-4 4-16,37 1 0 16,-28-2-5-16,36-1 6 15,-31-3-3-15,38 0 4 16,-34-3 0-16,39 1 1 16,-34 2-9-16,48 0 18 15,-27 0 3-15,41-1 4 16,-28-3-1-16,37-3-1 15,-38-5-13-15,35 4-9 16,-42 1-3-16,42-3 4 0,-34 0 0 16,25-3 1-16,-24-4 3 15,42-4 1-15,-44 2 2 16,37-2 4-16,-30 1-1 16,20 2 2-16,-39 2-4 15,30 4-3-15,-41 2-1 16,29 5 0-16,-39 2-2 15,32 0 2-15,-40-2-4 0,31-1 4 16,-35-3-2-16,30-6-1 16,-34 0 0-16,28-5 3 15,-31 1-4-15,26-5 1 16,-39 3 2-16,25-2 1 16,-35 2-4-16,19-1 8 15,-32 3-3-15,20-4 1 16,-27 2-1-16,16-4 4 15,-28-3-7-15,19-2 3 16,-25 0-3-16,13-1 2 16,-26 3-2-16,16-2 3 15,-25 9 0-15,18-4-4 16,-22 2 3-16,15-2-3 16,-20 3-3-16,17-5 4 15,-24 2 5-15,12-2-5 16,-19 0 1-16,17-3 3 0,-24 3-4 15,7-2-3-15,-18 3 5 16,6-1 3-16,-17 2-4 16,3-4 0-16,-12 3 2 15,5-4-1-15,-13 1-3 16,2-3 1-16,-12 1-3 16,4 0 10-16,-10 1-5 15,2-4 0-15,-11 1 3 0,1-4 0 16,-8 2-6-16,-1-5 1 15,-6 0 4-15,6-6 0 16,-5 1-1-16,1-6 2 16,-5 2-2-16,2-3-1 15,-10 3-2-15,0-2 9 16,-6 4-5-16,-3-4 4 16,-6 8-4-16,-2-5 4 15,-2 3-9-15,-2-4 6 16,-3 3-7-16,-3-7 7 15,-4 3-6-15,-6-3 7 16,-3 7-1-16,-9-3 3 16,0 9-4-16,-6 0 7 15,2 4-6-15,-6 1-1 16,8 3 2-16,-4-3-2 16,7 2 0-16,-2-4 1 0,5-1-7 15,-2-4 5-15,5 3-2 16,-4-3-2-16,3 3 1 15,-8-1 8-15,-1 6-5 16,-6-1 5-16,1 4-9 16,-6 2 2-16,6 6-19 15,-8-5-69-15,9 3-118 0,-5-8-387 16,5-18 22-16</inkml:trace>
  <inkml:trace contextRef="#ctx1" brushRef="#br1">23251 9831 0</inkml:trace>
  <inkml:trace contextRef="#ctx0" brushRef="#br1" timeOffset="74170.722">15774 7810 1098 0,'-6'18'374'16,"-18"19"66"-16,-1 26-254 15,1 8-62-15,0 19 0 0,4-4-42 16,0 19-7-16,3-12-38 16,2 6-15-16,2-19-17 15,1-6-29-15,7-27-37 16,4-16-71-16,4-24-44 15,0-21-337-15,3-15 50 16</inkml:trace>
  <inkml:trace contextRef="#ctx0" brushRef="#br1" timeOffset="74703.799">15886 8393 1093 0,'-5'22'411'0,"9"-5"77"15,4-4-287-15,10-11-11 16,6-11-49-16,10-13-7 16,0-6-46-16,7-11-19 15,-7 2-32-15,-4-3-10 16,-10 10-23-16,-11 4-4 15,-14 10 0-15,-13 7-2 16,-12 10 0-16,-14 12 1 0,0 9 0 16,-6 15-1-16,6 9 1 15,0 17 1-15,12 1 1 16,2 12-1-16,14-6 3 16,10 0 5-16,14-18-6 15,13-8 1-15,10-23 3 16,10-15-6-16,2-19-3 15,9-20 9-15,-4-12-2 0,8-15-1 16,-7-1 6-16,1-4-7 16,-13 12-4-16,-6 6 5 15,-10 17-3-15,-11 8-2 16,-8 11 5-16,-3 13 9 16,-7 8-6-16,-4 7 17 15,0 7-1-15,-4 13 13 16,1 3-7-16,-4 4-4 15,5-1-12-15,2 1-4 16,5-12-20-16,3-5-57 16,4-11-29-16,4-17-125 15,-2-15-102-15,2-17-282 16,0-9-5-16</inkml:trace>
  <inkml:trace contextRef="#ctx0" brushRef="#br1" timeOffset="74838.425">16370 7906 1448 0,'-12'-4'414'16,"2"7"77"-16,5 11-435 15,8 8-118-15,4 6-101 16,13 10-333-16,8-3 11 16</inkml:trace>
  <inkml:trace contextRef="#ctx0" brushRef="#br1" timeOffset="75172.461">16792 8105 1254 0,'13'-12'456'16,"-17"-1"44"-16,-10 1-334 16,-9 3-77-16,-10 2-47 15,-3 7-37-15,-5 8 0 16,7 7 3-16,2 14 11 16,11 4 8-16,7 15 8 15,8 2 0-15,10 8-3 16,7-7-11-16,9 8-3 15,1-10-13-15,2 3 0 16,-5-5-4-16,0 4 15 16,-10-11 13-16,-7 0 26 15,-8-10 11-15,-10-4 16 16,-5-14-6-16,-11-7-14 16,0-10-30-16,-5-7-15 0,5-10-31 15,-2-12-80-15,10-1-42 16,6-16-137-16,10-3-355 15,15-27 47-15</inkml:trace>
  <inkml:trace contextRef="#ctx0" brushRef="#br1" timeOffset="75370.128">17045 7608 1385 0,'22'9'520'15,"-18"19"41"-15,-10 24-344 16,-3 7-116-16,-10 22-28 15,0 0-46-15,-3 16 0 16,3-11-11-16,-1 12-12 16,2-12-43-16,1 5-55 15,4-19-43-15,3-4-95 16,5-23-22-16,5-14-293 16,6-20 57-16</inkml:trace>
  <inkml:trace contextRef="#ctx0" brushRef="#br1" timeOffset="75837.053">16934 8355 1238 0,'5'16'514'0,"4"-8"29"16,8-4-292 0,6-10-102-16,8-3-37 15,1-6-56-15,11-7-14 16,-3 0-23-16,2 0-5 15,-11 2-16-15,-6 9 3 16,-13 10 2-16,-17 13-1 16,-10 12-6-16,-9 16 1 15,-3 5 3-15,-6 12-3 0,7-1 0 16,1 6 7-16,11-9 1 16,6-4-5-16,12-12 1 0,11-7 7 15,6-15-10-15,12-12 5 16,3-15 3-16,8-18-1 15,1-10-5-15,5-17 6 16,-7 2-5-16,2-5 3 16,-11 10 2-16,-2 5-2 15,-12 19-2-15,-6 11 7 16,-8 10 2-16,-10 16 13 16,-5 8-2-16,-7 12 3 15,-1 3-8-15,-4 9-9 16,7-3-23-16,0 0-38 15,9-9-26-15,5-1-65 16,5-11-55-16,9-8-48 0,5-12 4 16,8-10-245-16,1-10 11 15,7-8-48-15</inkml:trace>
  <inkml:trace contextRef="#ctx0" brushRef="#br1" timeOffset="76572.341">17661 8445 803 0,'24'-35'392'15,"-1"5"47"-15,-6 9-199 16,-5 11-17-16,-7 11-65 0,-9 14-18 15,-1 8-66-15,-9 15-9 16,-4 2-22-16,-3 8 5 16,1-3-10-16,2 1 10 15,7-9-12-15,7-5 2 16,7-11-23-16,9-13 0 16,8-13-11-16,8-15-1 15,2-9-7-15,8-15 9 16,-1 1-2-16,4-7 1 15,-5 7-4-15,-1 0 5 16,-9 14-9-16,-4 6 2 16,-8 14 0-16,-8 10 5 15,-6 12-7-15,-10 11 8 16,-3 9-4-16,-10 7-1 16,1 1-6-16,-1 4-41 0,6-8-49 15,6-2-72-15,9-10-25 16,9-4-64-16,5-11-3 15,10-9-211-15,5-7 77 16,13-14-107-16,3-4 223 16,12-9 625-16,-4 1 66 15,1-6-25-15,-10 2-54 16,-3-2-51-16,-15 7-65 16,-4 5-20-16,-12 6-58 15,-9 9-18-15,-8 12-66 0,-8 8 0 16,-6 9-8-16,-11 18 5 15,-3 3-11-15,-4 7 2 16,5 1-11-16,1 1-3 16,14-9-17-16,9-3-2 15,12-12-6-15,9-11-2 16,9-13-6-16,9-16 3 16,4-10-2-16,7-14-1 15,-1-3-1-15,4-7 3 16,-7 5 1-16,0 3 2 15,-7 16 8-15,-2 8-1 16,-9 16 5-16,-4 18 2 16,-5 12-4-16,-6 17 5 15,-3 10-5-15,-9 21 0 0,-7-2-4 16,-9 16 6-16,-3-8-1 16,-8 8 23-16,3-18 11 15,-8 0 37-15,4-23 4 16,-6-4 23-16,5-17-15 15,-7-11-18-15,7-16-31 16,-5-18-46-16,10-15-82 16,-2-17-132-16,5-5-110 15,2 1-415-15,4 11 10 16</inkml:trace>
  <inkml:trace contextRef="#ctx0" brushRef="#br1" timeOffset="77087.231">18919 8445 928 0,'-8'-20'376'16,"-8"4"38"-16,-7 3-213 15,-10 5-66-15,0 1-11 16,-9 5-4-16,4 1-14 15,3 3-12-15,8 2-22 16,9 5-8-16,11 5-18 0,8 13 3 16,9 5-1-16,10 10-1 15,2 2-18-15,3 7 3 16,-1-6-12-16,-3 0 14 16,-6-8-1-16,-3-4 20 15,-9-12-2-15,-6-6-7 16,-5-8-22-16,-6-10-34 15,-5-5-46-15,-11-15-144 16,-7-7 91-16,-18-15-519 16,-3-5 96-16</inkml:trace>
  <inkml:trace contextRef="#ctx0" brushRef="#br1" timeOffset="77753.376">19204 7941 910 0,'10'-80'454'16,"-8"34"32"-16,-4 26-180 16,-9 28-100-16,-9 31-17 15,-5 23-89-15,-8 29-26 16,3 7-44-16,3 17-6 16,8-9-24-16,4 4-7 15,8-22-8-15,7-7 2 16,6-24 0-16,6-14 4 15,5-21 10-15,9-24 0 16,2-17 1-16,7-20 0 16,-2-10 6-16,3-7-8 15,-6 8 6-15,-1 6-2 16,-9 16 2-16,-2 10-4 16,-8 15 1-16,-3 10 3 0,-6 9 1 15,-7 14 1-15,-4 8 0 16,-7 13-3-16,-5 0-1 15,-2 12-1-15,-2-11 4 16,1 3-5-16,3-15 4 16,-2-4-6-16,2-16 0 15,0-11-27-15,3-15-15 0,1-12-77 16,6-8-51-16,3-12-224 16,6 1-145-16,0-6-55 15</inkml:trace>
  <inkml:trace contextRef="#ctx0" brushRef="#br1" timeOffset="78090.048">19635 8502 1390 0,'6'3'479'0,"13"-8"74"15,2-3-391-15,2-9-13 16,-1-4-72-16,3-8-16 16,-4 1-27-16,1-3-14 0,-9 6-17 15,-8 2-3-15,-12 11-5 16,-13 8 0-16,-10 11 2 16,-14 9 3-16,-2 7 3 15,-4 13 9-15,8 1-3 16,0 10 6-16,14 0 2 15,10 10-7-15,11-8-2 16,13 4 0-16,8-11-7 16,11-7-31-16,7-16-20 0,11-11-78 15,-5-14-63-15,7-13-60 16,-7-13-319-16,7-14 51 16</inkml:trace>
  <inkml:trace contextRef="#ctx0" brushRef="#br1" timeOffset="78489.18">19959 8333 823 0,'31'-8'425'16,"6"-9"67"-16,-4-2-176 16,4-4-25-16,-8 2-48 15,-3 1-35-15,-12 9-93 16,-4 9-31-16,-12 10-51 16,-8 16-24-16,-8 10-21 15,-15 14-23-15,-5 3-8 16,-9 13-4-16,2-4 8 0,0 5 11 15,13-8 25 1,6 3 13-16,15-12 1 0,7-8-4 16,11-13-1-16,9-10-4 15,9-13-10-15,12-13-49 16,1-8-73-16,4-14-183 16,-3-5-258-16,-7-9-43 15</inkml:trace>
  <inkml:trace contextRef="#ctx0" brushRef="#br1" timeOffset="78922.366">19910 8547 931 0,'2'12'379'0,"10"1"33"0,9-8-214 16,18-4-94-16,8-4-29 15,16-7-18-15,-2-4-23 16,11-7-6-16,-8 0-12 15,-3-4 26-15,-15 2 16 16,-6-1 25-16,-19 6 2 16,-13 2 24-16,-14 7-14 15,-14 2-2-15,-8 6-19 16,-12 6 11-16,-1 4-20 16,-4 9-7-16,8 6-13 15,1 9 2-15,11 4-17 0,6 12 0 16,7-2-11-16,11 7 2 15,10-7-11-15,11-3-4 16,8-19-8-16,14-10 6 16,2-17-8-16,10-17-5 15,-7-11 5-15,2-16-9 16,-12-3-8-16,-7-9-17 16,-19 4-10-16,-10-4-39 15,-13 15-15-15,-14 8-25 16,-4 16-27-16,-5 18-77 15,1 18-7-15,0 16-303 16,9 6 34-16</inkml:trace>
  <inkml:trace contextRef="#ctx0" brushRef="#br1" timeOffset="79355.15">20847 8495 1301 0,'11'-25'479'16,"-9"-3"50"-16,-9 9-347 16,-6 10-56-16,-7 6-40 15,-10 15-13-15,-2 10-6 0,-5 11 3 16,2 1-22-16,3 9-11 16,11-8-21-16,6 0-4 15,9-10-13-15,10-4-1 16,4-13-2-16,10-6 3 15,4-8-3-15,9-13 5 16,4-8 0-16,7-12-5 16,-4-2 2-16,5-7 0 15,-6 8 1-15,-1 8 4 16,-11 18 1-16,-5 20-1 16,-13 19 2-16,-11 23-2 15,-8 9 2-15,-11 20 12 16,-6-1 13-16,-8 14 5 15,0-6 5-15,-8 8 2 16,3-13-9-16,-5 0-4 0,8-19-7 16,0-12-2-16,8-23-7 15,-1-19-26-15,5-25-38 16,2-27-93-16,4-13-115 16,4-19-407-16,6-5 31 15</inkml:trace>
  <inkml:trace contextRef="#ctx0" brushRef="#br1" timeOffset="79989.009">21207 8513 1266 0,'20'-19'546'15,"2"0"-3"-15,6-9-268 16,1 0-210-16,4 0 4 15,-6 2-33-15,-2 1 13 16,-7 9-8-16,-5 3-9 16,-11 5-15-16,-12 7 9 15,-12 8-1-15,-14 5 11 16,-5 8 4-16,-10 16 0 16,4 5-7-16,2 10-3 15,11 2 0-15,8 5-10 16,12-11-5-16,9-1-7 15,10-9-6-15,11-8-6 0,6-17 9 16,12-8-3-16,3-11-2 16,9-16 1-16,-3-7-1 15,6-14-1-15,-9-1 4 16,1-8-1-16,-8 9 1 16,-2-1-2-16,-12 15 2 15,-5 6-9-15,-7 16 3 0,-8 9-5 16,-7 14 2-16,-9 13-3 15,-3 8 10-15,-4 9-1 16,2 0 2-16,3 5 2 16,9-9 4-16,8-2-5 15,8-11 0-15,10-5-2 16,3-11 0-16,9-6-4 16,1-8 0-16,7-10 6 15,-3-2-3-15,3-4 2 16,-9 1-2-16,-2 2 3 15,-12 8-6-15,-6 8 7 16,-8 6-3-16,-6 10 3 16,-2 3-8-16,-4 6-39 15,4-2-30-15,5 2-72 16,4-8-65-16,8-4-83 16,3-7-314-16,9-8 54 15</inkml:trace>
  <inkml:trace contextRef="#ctx0" brushRef="#br1" timeOffset="80319.628">21998 8598 1177 0,'1'-2'431'0,"13"1"77"16,3 3-317-16,5 0 7 15,-2 2-46-15,4-7-9 16,-2 1-33-16,3-6-15 15,-4-5-39-15,-2-7-18 16,-8-1-23-16,-4-7-3 16,-8 4-5-16,-9 3-7 15,-9 9 5-15,-9 12-7 16,-3 12 2-16,-8 16 29 16,5 9 10-16,-6 13 7 15,9 1 7-15,2 10-7 16,11-9-27-16,9-1-7 15,15-12-8-15,14-5-4 16,13-19-4-16,15-10-64 16,5-12-44-16,13-21-180 0,-2-13-384 15,2-19 30-15</inkml:trace>
  <inkml:trace contextRef="#ctx0" brushRef="#br1" timeOffset="81186.156">22809 8794 1050 0,'-5'27'360'15,"4"-11"87"-15,9-12-235 0,13-16-34 16,14-26 9-16,6-14-46 15,20-24-19-15,2-6-54 16,11-15-18-16,-7 9-25 16,6-2-12-16,-19 18-14 15,-3 10-2-15,-19 23 0 16,-10 23-5-16,-19 24 3 16,-18 32 4-16,-12 16 6 0,-14 25 2 15,-3 5-2-15,-1 18-1 16,13-12 0-16,7 2-5 15,14-19-29-15,11-6-77 16,7-22-61-16,0-16-269 16,-1-14-134-16,-1-20-77 15</inkml:trace>
  <inkml:trace contextRef="#ctx0" brushRef="#br1" timeOffset="81341.869">23017 8524 1080 0,'-10'10'342'16,"3"0"77"-16,8 1-280 16,7 7-48-16,8 4-19 15,5-2-46-15,10 3-66 16,3-1-67-16,4-6-331 0,-5-7 43 16</inkml:trace>
  <inkml:trace contextRef="#ctx0" brushRef="#br1" timeOffset="81870.876">23657 8107 1224 0,'-9'-5'331'0,"-12"23"105"16,-3 16-343-16,-6 25 18 16,0 7-24-16,-3 17-8 15,6-9-15-15,3 6-17 16,9-16-35-16,7-3-6 15,9-17-2-15,6-10-9 16,8-20 8-16,9-15-4 16,6-16 3-16,9-16-3 0,3-2 7 15,4-2-6-15,-6 8 0 16,-3 8 2-16,-10 15-1 16,-8 9 3-16,-10 13 12 15,-11 11 10-15,-7 6 4 16,-12 8 11-16,-4 1-1 15,-9-2 4-15,1-7-8 16,-4-3-2-16,6-12-10 0,-1-8-9 16,9-9-20-16,2-6-45 15,10-4-43-15,7-2-91 16,6 1-48-16,9-2-322 16,5-2 46-16</inkml:trace>
  <inkml:trace contextRef="#ctx0" brushRef="#br1" timeOffset="82238.597">24141 8650 665 0,'17'-3'514'0,"-9"-2"-60"16,-14 1-58-16,-8 0-254 15,-4-2-30-15,-9-2-24 16,-2 0-39-16,-5-4-5 15,4 0-13-15,0 1-10 0,10 7-9 16,4 4-6-16,8 3-6 16,6 10 22-16,2 2 0 15,4 6 12-15,2-1 2 16,5 8 3-16,1 1-13 16,2 3-3-16,0 0-12 15,-4 1-4-15,-4-4-1 0,-3-3-4 16,-5-5 14-16,-4-3 11 15,-3-4 3-15,-5-6-2 16,1-6 0-16,0-6-13 16,-1-8-21-16,2-8-53 15,7-1-48-15,-1-7-137 16,5 3-338-16,4-3 28 16</inkml:trace>
  <inkml:trace contextRef="#ctx0" brushRef="#br1" timeOffset="82438.319">24341 8667 919 0,'28'-4'439'15,"-18"-1"10"-15,-11 4-166 16,-8 7-142-16,-12 6-3 16,-8 6-46-16,-9 8-7 15,3 5-32-15,0 6-17 0,10-2-18 16,7 7 0-16,11-5-17 15,8-1-4-15,8-8-8 16,11-5-93-16,6-14-43 16,10-14-388-16,2-7 33 15</inkml:trace>
  <inkml:trace contextRef="#ctx0" brushRef="#br1" timeOffset="82835.715">24694 8054 698 0,'-34'40'570'16,"-6"14"-97"-16,-7 23-26 15,4 0-288-15,-1 17-21 16,8-9-61-16,4 8-17 16,15-16-32-16,8-5-16 15,9-23-6-15,9-7-5 16,9-25 4-16,5-11-1 15,3-14 4-15,5-15-6 16,1-10 3-16,5-10-6 16,-4-4 4-16,3 2-1 15,-6 12-1-15,-2 6-5 0,-12 17 7 16,-6 10 36-16,-10 8 13 16,-7 12 28-16,-5 4 6 15,-7 12 5-15,1-2-39 16,-2 9-17-16,3-6-25 15,4 2-23-15,5-4-41 16,4 2-47-16,5-9-36 16,6-2-100-16,2-10-4 0,6-13 85 15,2-10-374-15,3-12 173 16</inkml:trace>
  <inkml:trace contextRef="#ctx0" brushRef="#br1" timeOffset="83136.384">24869 8650 484 0,'11'-14'583'0,"-7"8"-102"16,-8 9 19-16,-6 7-252 16,-3 6-65-16,-6 8-30 15,3 3-71-15,-3 6-20 16,3 1-32-16,2 3-21 16,5-3-27-16,2 1-52 15,4-6-44-15,3-4-63 16,3-10-4-16,6-7-3 15,0-9 45-15,9-11 46 16,0-5 61-16,8-8 12 16,-2-1 37-16,3-7 44 0,-2 4 24 15,0-1 39-15,-4 5 1 16,-3-2-18-16,-2 11-35 16,1 1-28-16,-4 6-73 15,1 4-105-15,-5 5-351 16,2 6 48-16</inkml:trace>
  <inkml:trace contextRef="#ctx0" brushRef="#br1" timeOffset="83479.929">25029 9055 727 0,'-1'0'373'0,"-4"2"2"16,1 0-152-16,-2 3-64 15,-1 2-43-15,1 0-8 16,1-3-29-16,2 0-5 16,3-3-31-16,5-5-12 15,2-4-7-15,4-1-5 16,1-1-18-16,-2 1-4 0,-2 3 3 15,-3 5-8-15,-5 3 2 16,-4 5 2-16,-3 3 2 16,-3 4 1-16,0-2 1 15,1-1 0-15,2-4-2 16,3-2-85-16,3-6 40 16,4-2-418-16,4 0 66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10:09:06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21772 15966 1315 0,'-45'-15'300'0,"-16"1"114"15,0 8-371-15,-9 3-16 16,5 4 1-16,-10 3-5 16,8 1 4-16,-10 1-12 15,9 2-4-15,-15 3-8 16,4-3 6-16,-15 0-3 16,9-2 3-16,-13-4-4 15,10-3 4-15,-11-3-5 16,8-2 2-16,-9 1-4 15,9-2 1-15,-15 0 10 16,10 1 8-16,-14 3 10 0,7 0 5 16,-20 3-1-16,14 3-5 15,-14 0-9-15,14-1-9 16,-14-3-1-16,16 1-2 16,-11-1-1-16,14-1-4 15,-16-4-2-15,14 5 2 16,-16 0 3-16,15 0-9 15,-15-1 3-15,13 2 1 16,-13-1-5-16,17-1-2 16,-14-3 3-16,11 0 7 0,-13 0-5 15,15-3 5-15,-13 1-2 16,9 0 6-16,-16 1-4 16,16 1 12-16,-14 0 9 15,9-2 0-15,-17 1 3 16,18 0-5-16,-15-3-5 15,10 2-12-15,-13-3 4 16,17 3-6-16,-13-4 6 16,10-1-8-16,-16 0 4 15,16 2-5-15,-15-6-2 16,8 1-5-16,-17 0 8 16,21 2-4-16,-24-1 2 15,11 4 0-15,-14 3 3 16,10 1-5-16,-25 2 2 15,19 3 3-15,-22-1-2 0,11 1-1 16,-12 0-1-16,18-2-1 16,-23-1-3-16,20 2 5 15,-22-2 10-15,13 3 2 16,-20 1 10-16,18 0 1 16,-21 1 0-16,21 1-7 15,-27 0-2-15,19 3-10 16,-22 0 5-16,17 2 3 0,-18 2-12 15,22-3 3-15,-21 0-2 16,24-4-5-16,-20-3 2 16,20-5 3-16,-15-2-1 15,21-2 7-15,-18-2-5 16,21 3-4-16,-23 0 3 16,20 2-2-16,-25 1-4 15,19 2 3-15,-21-2 2 16,20 1-3-16,-20 0 0 15,25 0 1-15,-23 0 2 16,27 1-4-16,-19-1 6 16,15-1-1-16,-16-3-1 15,21-2 0-15,-20-2-2 16,19 0 5-16,-20-1-4 16,21 3 0-16,-23 0 0 0,17 2 1 15,-19 2-7-15,21 0 3 16,-23 3 5-16,26-1-3 15,-23 2 5-15,23 0-2 16,-14 5 1-16,23 2-5 16,-20 11-3-16,30 4 1 15,-21 11-3-15,23 3-2 16,-9 11-1-16,23 4 5 0,-10 13-8 16,28-2 8-1,0 13 2-15,22-6-1 0,10 11-3 16,24-7 3-16,10 9 1 15,20-5-4-15,13 8 4 16,12-9 0-16,19 7-2 16,14-10-5-16,16 5 4 15,10-10 3-15,27 7 1 16,-1-12 1-16,29 3 0 16,-4-10 2-16,29 1-1 15,-10-9-1-15,31 3 1 16,-10-12 4-16,29 4-7 15,-14-9-1-15,27-2 7 16,-17-8-2-16,29 5-3 16,-19-7 10-16,27 4-8 0,-22-1-2 15,30 4 2-15,-31-3 5 16,31 2-11-16,-28-3 12 16,31 0-7-16,-28-6 8 15,29 3-7-15,-23-6 7 16,29 4-2-16,-24-5 4 15,19 3-4-15,-19-1 4 16,21 3-2-16,-26-2 0 16,22 4 6-16,-20-3 1 0,23 1-3 15,-26-4 1-15,31-6-3 16,-28-4-6-16,37-7-6 16,-30-1 4-16,36-4 1 15,-31 4 2-15,33-3-8 16,-40 4 8-16,32-2-4 15,-41 2-4-15,23 0 2 16,-29 3 3-16,20 1-4 16,-25 1 5-16,17-1-2 15,-26 0 2-15,22-1-3 16,-25-2 6-16,19 0-5 16,-21 0 5-16,17 0-10 15,-24 0 12-15,16-2-8 16,-26 0 2-16,21-2-6 15,-23 0 6-15,16-1-8 16,-17-1 4-16,13 0 2 0,-21 2 0 16,16-2 5-16,-24 2 4 15,13-1-4-15,-14 0-4 16,11-3 4-16,-26 2-3 16,19 0-10-16,-18 0 6 15,6 0 0-15,-19 3 2 16,15 0-1-16,-22 3 4 0,5-1 0 15,-14 3-1-15,9-1 0 16,-17 0 2-16,11 0 1 16,-11 0-5-16,9-4 3 15,-14 0-4-15,14 1-1 16,-12 0 3-16,7 1 5 16,-11 2-7-16,9-2 7 15,-13-2-4-15,6-2 1 16,-6-1-4-16,8-3 1 15,-9 0-1-15,12-3 1 16,-9 3-3-16,9-6 4 16,-6 5 4-16,4-2-6 15,-13 2 5-15,7-1 0 16,-16 3 3-16,6-2 0 16,-9 3-3-16,7-2 1 15,-9 2 0-15,6-3-3 16,-10 3-1-16,4-5 6 0,-8 1 2 15,6-4 6-15,-9 3-2 16,7-3-2-16,-8 3-2 16,0-2-4-16,-5 1-4 15,1-3 3-15,-9 1-1 16,1-2 2-16,0 3 0 16,-2-3 4-16,-3 4-4 15,7 0-2-15,-6 3 1 0,8 2 2 16,-3 0-9-16,7 1 6 15,-9 1 4-15,5-3-3 16,-8 2-6-16,3-5 6 16,-5 1-4-16,2 0-2 15,-5-1 2-15,0-3 3 16,-4 0 3-16,2-2-5 16,-4-1 8-16,4-2 2 15,-3 1-4-15,2-2 7 16,-5 0 5-16,1-2-8 15,-5 3 5-15,0-3 2 16,-2 0-2-16,-1-3 2 16,1 1 3-16,1-7-6 15,1 6-3-15,1-2-3 16,-2 5-3-16,-1-2-3 0,-3 6-1 16,-5-4 0-16,-3 1-7 15,0-2-53-15,0 1-33 16,6-7-135-16,4-3-31 15,9-2-383-15,-7 1 35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0939AC07-8741-43C0-B7C8-F92AF6F6771C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6E013DDA-FC9B-4495-90F0-48A41B4AA301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CDB34287-A29E-4447-93BA-0DA7455C2380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7492A247-9F10-41C7-81AA-2762641618FA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866C31C-1D51-4399-88CE-02409A2A92F2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A02DDBB-285E-4DC0-BC31-11E4289518D8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D7718796-510A-4BA2-B2BF-3B7C354BC2B3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274999A-A777-4255-BA20-0741D9CD2C91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E2A56974-9E42-416D-898D-61B3B17CA5A1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9FCA4F9-8EE3-4673-A08B-1B74A240ACD6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9A8EDF0C-3813-44BE-A222-3DF3D1EBA5F6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629BACCF-6D4B-4336-9723-F7BE57B1C663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39FE308-AFD6-4313-BF8E-94940BA5180B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E1B1C611-C107-4F8F-B2A3-9652829BFB7F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F69F44C-35EF-4C9F-A10A-722512485E1E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A35826F-6662-499F-8D8F-CE22DDAEE411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06CA6842-5B62-4051-A9F1-A24D4A2EB535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CA2FA9B5-F76F-4331-AE74-4B1301F81D31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Betriebliches Rechnungswesen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2959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Energiesysteme 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4450"/>
            <a:ext cx="6702425" cy="960438"/>
          </a:xfrm>
        </p:spPr>
        <p:txBody>
          <a:bodyPr/>
          <a:lstStyle/>
          <a:p>
            <a:r>
              <a:rPr lang="de-DE" altLang="en-US" smtClean="0"/>
              <a:t>Aufbau einer Bilanz - konkreter</a:t>
            </a:r>
          </a:p>
        </p:txBody>
      </p:sp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6"/>
          <a:stretch>
            <a:fillRect/>
          </a:stretch>
        </p:blipFill>
        <p:spPr bwMode="auto">
          <a:xfrm>
            <a:off x="1476375" y="1484313"/>
            <a:ext cx="684212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D36D51B-1656-9246-BCA5-793B44A6EB39}"/>
                  </a:ext>
                </a:extLst>
              </p14:cNvPr>
              <p14:cNvContentPartPr/>
              <p14:nvPr/>
            </p14:nvContentPartPr>
            <p14:xfrm>
              <a:off x="857160" y="2624760"/>
              <a:ext cx="7195680" cy="3639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D36D51B-1656-9246-BCA5-793B44A6EB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480" y="2615400"/>
                <a:ext cx="7209000" cy="3658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4450"/>
            <a:ext cx="6702425" cy="960438"/>
          </a:xfrm>
        </p:spPr>
        <p:txBody>
          <a:bodyPr/>
          <a:lstStyle/>
          <a:p>
            <a:r>
              <a:rPr lang="de-DE" altLang="en-US" smtClean="0"/>
              <a:t>Aufbau einer Bilanz - Beispiel</a:t>
            </a:r>
          </a:p>
        </p:txBody>
      </p:sp>
      <p:pic>
        <p:nvPicPr>
          <p:cNvPr id="2" name="Freihan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47675"/>
            <a:ext cx="8424862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mtClean="0"/>
              <a:t>Aktiva vs Passiva</a:t>
            </a:r>
          </a:p>
        </p:txBody>
      </p:sp>
      <p:sp>
        <p:nvSpPr>
          <p:cNvPr id="1536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D255CC-ABAA-F04D-B367-D0D25BDA4D6D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28800"/>
            <a:ext cx="6934200" cy="4408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800" b="1" kern="0" dirty="0">
                <a:latin typeface="Arial" panose="020B0604020202020204" pitchFamily="34" charset="0"/>
              </a:rPr>
              <a:t>Aktiva </a:t>
            </a:r>
          </a:p>
          <a:p>
            <a:pPr marL="0" indent="0">
              <a:buFontTx/>
              <a:buNone/>
              <a:defRPr/>
            </a:pPr>
            <a:r>
              <a:rPr lang="de-DE" sz="1800" kern="0" dirty="0">
                <a:latin typeface="Arial" panose="020B0604020202020204" pitchFamily="34" charset="0"/>
              </a:rPr>
              <a:t>= Auflistung aller </a:t>
            </a:r>
            <a:r>
              <a:rPr lang="de-DE" sz="1800" kern="0" dirty="0" err="1">
                <a:latin typeface="Arial" panose="020B0604020202020204" pitchFamily="34" charset="0"/>
              </a:rPr>
              <a:t>Vermögensgegenstände</a:t>
            </a:r>
            <a:r>
              <a:rPr lang="de-DE" sz="1800" kern="0" dirty="0">
                <a:latin typeface="Arial" panose="020B0604020202020204" pitchFamily="34" charset="0"/>
              </a:rPr>
              <a:t>, die in einem Betrieb vorhanden sind </a:t>
            </a:r>
          </a:p>
          <a:p>
            <a:pPr>
              <a:defRPr/>
            </a:pPr>
            <a:r>
              <a:rPr lang="de-DE" sz="1800" kern="0" dirty="0">
                <a:latin typeface="Arial" panose="020B0604020202020204" pitchFamily="34" charset="0"/>
              </a:rPr>
              <a:t>Aktivseite ist die Verwendungsseite </a:t>
            </a:r>
          </a:p>
          <a:p>
            <a:pPr marL="0" indent="0">
              <a:buFontTx/>
              <a:buNone/>
              <a:defRPr/>
            </a:pPr>
            <a:endParaRPr lang="de-DE" sz="18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de-DE" sz="1800" b="1" kern="0" dirty="0">
                <a:latin typeface="Arial" panose="020B0604020202020204" pitchFamily="34" charset="0"/>
              </a:rPr>
              <a:t>Passiva</a:t>
            </a:r>
          </a:p>
          <a:p>
            <a:pPr marL="0" indent="0">
              <a:buFontTx/>
              <a:buNone/>
              <a:defRPr/>
            </a:pPr>
            <a:r>
              <a:rPr lang="de-DE" sz="1800" kern="0" dirty="0">
                <a:latin typeface="Arial" panose="020B0604020202020204" pitchFamily="34" charset="0"/>
              </a:rPr>
              <a:t>= Liste aller Posten, durch die die </a:t>
            </a:r>
            <a:r>
              <a:rPr lang="de-DE" sz="1800" kern="0" dirty="0" err="1">
                <a:latin typeface="Arial" panose="020B0604020202020204" pitchFamily="34" charset="0"/>
              </a:rPr>
              <a:t>Vermögensgegenstände</a:t>
            </a:r>
            <a:r>
              <a:rPr lang="de-DE" sz="1800" kern="0" dirty="0">
                <a:latin typeface="Arial" panose="020B0604020202020204" pitchFamily="34" charset="0"/>
              </a:rPr>
              <a:t> der Aktivseite finanziert wurden</a:t>
            </a:r>
          </a:p>
          <a:p>
            <a:pPr>
              <a:defRPr/>
            </a:pPr>
            <a:r>
              <a:rPr lang="de-DE" sz="1800" kern="0" dirty="0">
                <a:latin typeface="Arial" panose="020B0604020202020204" pitchFamily="34" charset="0"/>
              </a:rPr>
              <a:t>Passivseite ist die Finanzierungseite, Mittelherkunftsseite </a:t>
            </a:r>
          </a:p>
          <a:p>
            <a:pPr marL="0" indent="0">
              <a:buFontTx/>
              <a:buNone/>
              <a:defRPr/>
            </a:pPr>
            <a:endParaRPr lang="de-DE" sz="1800" kern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-242888"/>
            <a:ext cx="6854825" cy="1176338"/>
          </a:xfrm>
        </p:spPr>
        <p:txBody>
          <a:bodyPr/>
          <a:lstStyle/>
          <a:p>
            <a:r>
              <a:rPr lang="de-DE" altLang="en-US" smtClean="0"/>
              <a:t>Anlagevermögen - Aktiva</a:t>
            </a:r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11188" y="1092200"/>
            <a:ext cx="8367712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I. Immaterielle Vermögensgegenstände: </a:t>
            </a:r>
            <a:r>
              <a:rPr lang="en-US" altLang="en-US" sz="4400">
                <a:latin typeface="Book Antiqua" panose="02040602050305030304" pitchFamily="18" charset="0"/>
              </a:rPr>
              <a:t>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1. Selbst geschaffene gewerbliche Schutzrechte und ähnliche Rechte und Werte; </a:t>
            </a:r>
            <a:endParaRPr lang="en-US" altLang="en-US" sz="120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2. entgeltlich erworbene Konzessionen, gewerbliche Schutzrechte und ähnliche Rechte und Werte sowie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Lizenzen an solchen Rechten und Werten; </a:t>
            </a:r>
            <a:endParaRPr lang="en-US" altLang="en-US" sz="120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3. Geschäfts- oder Firmenwert;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4. geleistete Anzahlungen;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II. Sachanlagen: </a:t>
            </a:r>
            <a:endParaRPr lang="en-US" altLang="en-US" sz="1200" b="1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1. Grundstücke, grundstücksgleiche Rechte und Bauten einschlie</a:t>
            </a:r>
            <a:r>
              <a:rPr lang="en-US" altLang="en-US" sz="1600">
                <a:latin typeface="Book Antiqua" panose="02040602050305030304" pitchFamily="18" charset="0"/>
              </a:rPr>
              <a:t>ß</a:t>
            </a:r>
            <a:r>
              <a:rPr lang="en-US" altLang="en-US" sz="1600">
                <a:latin typeface="Arial Narrow" panose="020B0606020202030204" pitchFamily="34" charset="0"/>
              </a:rPr>
              <a:t>lich der Bauten auf fremden Grundstücken;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2. technische Anlagen und Maschinen;</a:t>
            </a:r>
            <a:br>
              <a:rPr lang="en-US" altLang="en-US" sz="1600">
                <a:latin typeface="Arial Narrow" panose="020B0606020202030204" pitchFamily="34" charset="0"/>
              </a:rPr>
            </a:br>
            <a:r>
              <a:rPr lang="en-US" altLang="en-US" sz="1600">
                <a:latin typeface="Arial Narrow" panose="020B0606020202030204" pitchFamily="34" charset="0"/>
              </a:rPr>
              <a:t>3. andere Anlagen, Betriebs- und Geschäftsausstattung;</a:t>
            </a:r>
            <a:br>
              <a:rPr lang="en-US" altLang="en-US" sz="1600">
                <a:latin typeface="Arial Narrow" panose="020B0606020202030204" pitchFamily="34" charset="0"/>
              </a:rPr>
            </a:br>
            <a:r>
              <a:rPr lang="en-US" altLang="en-US" sz="1600">
                <a:latin typeface="Arial Narrow" panose="020B0606020202030204" pitchFamily="34" charset="0"/>
              </a:rPr>
              <a:t>4. geleistete Anzahlungen und Anlagen im Bau;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III. Finanzanlagen: </a:t>
            </a:r>
            <a:endParaRPr lang="en-US" altLang="en-US" sz="1200" b="1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1. Anteile an verbundenen Unternehmen;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2. Ausleihungen an verbundene Unternehmen;</a:t>
            </a:r>
            <a:br>
              <a:rPr lang="en-US" altLang="en-US" sz="1600">
                <a:latin typeface="Arial Narrow" panose="020B0606020202030204" pitchFamily="34" charset="0"/>
              </a:rPr>
            </a:br>
            <a:r>
              <a:rPr lang="en-US" altLang="en-US" sz="1600">
                <a:latin typeface="Arial Narrow" panose="020B0606020202030204" pitchFamily="34" charset="0"/>
              </a:rPr>
              <a:t>3. Beteiligungen;</a:t>
            </a:r>
            <a:br>
              <a:rPr lang="en-US" altLang="en-US" sz="1600">
                <a:latin typeface="Arial Narrow" panose="020B0606020202030204" pitchFamily="34" charset="0"/>
              </a:rPr>
            </a:br>
            <a:r>
              <a:rPr lang="en-US" altLang="en-US" sz="1600">
                <a:latin typeface="Arial Narrow" panose="020B0606020202030204" pitchFamily="34" charset="0"/>
              </a:rPr>
              <a:t>4. Ausleihungen an Unternehmen, mit denen ein Beteiligungsverhältnis besteht;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5. Wertpapiere des Anlagevermögens;</a:t>
            </a:r>
            <a:br>
              <a:rPr lang="en-US" altLang="en-US" sz="1600">
                <a:latin typeface="Arial Narrow" panose="020B0606020202030204" pitchFamily="34" charset="0"/>
              </a:rPr>
            </a:br>
            <a:r>
              <a:rPr lang="en-US" altLang="en-US" sz="1600">
                <a:latin typeface="Arial Narrow" panose="020B0606020202030204" pitchFamily="34" charset="0"/>
              </a:rPr>
              <a:t>6. sonstige Ausleihungen. </a:t>
            </a:r>
            <a:endParaRPr lang="en-US" altLang="en-US" sz="4400">
              <a:latin typeface="Book Antiqua" panose="02040602050305030304" pitchFamily="18" charset="0"/>
            </a:endParaRPr>
          </a:p>
        </p:txBody>
      </p:sp>
      <p:pic>
        <p:nvPicPr>
          <p:cNvPr id="16387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-242888"/>
            <a:ext cx="6854825" cy="1176338"/>
          </a:xfrm>
        </p:spPr>
        <p:txBody>
          <a:bodyPr/>
          <a:lstStyle/>
          <a:p>
            <a:r>
              <a:rPr lang="de-DE" altLang="en-US" smtClean="0"/>
              <a:t>Umlagevermögen - Aktiva</a:t>
            </a:r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516063" y="1557338"/>
            <a:ext cx="6656387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I. Vorräte: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1. Roh-, Hilfs- und Betriebsstoffe;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2. unfertige Erzeugnisse, unfertige Leistungen;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3. fertige Erzeugnisse und Waren;</a:t>
            </a:r>
            <a:br>
              <a:rPr lang="en-US" altLang="en-US" sz="1600">
                <a:latin typeface="Arial Narrow,Bold"/>
              </a:rPr>
            </a:br>
            <a:r>
              <a:rPr lang="en-US" altLang="en-US" sz="1600">
                <a:latin typeface="Arial Narrow,Bold"/>
              </a:rPr>
              <a:t>4. geleistete Anzahlungen;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Arial Narrow,Bold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II. Forderungen und sonstige Vermögensgegenstände: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1. Forderungen aus Lieferungen und Leistungen;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2. Forderungen gegen verbundene Unternehmen;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3. Forderungen gegen Unternehmen, mit denen ein Beteiligungsverhältnis besteht;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4. sonstige Vermögensgegenstände;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Arial Narrow,Bold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III. Wertpapiere: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1. Anteile an verbundenen Unternehmen;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2. sonstige Wertpapiere;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/>
            </a:r>
            <a:br>
              <a:rPr lang="en-US" altLang="en-US" sz="1600" b="1">
                <a:latin typeface="Arial Narrow,Bold"/>
              </a:rPr>
            </a:br>
            <a:r>
              <a:rPr lang="en-US" altLang="en-US" sz="1600">
                <a:latin typeface="Arial Narrow,Bold"/>
              </a:rPr>
              <a:t>IV. Kassenbestand, Bundesbankguthaben, Guthaben bei Kreditinstituten und Schecks. </a:t>
            </a:r>
          </a:p>
        </p:txBody>
      </p:sp>
      <p:pic>
        <p:nvPicPr>
          <p:cNvPr id="18435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854825" cy="1176338"/>
          </a:xfrm>
        </p:spPr>
        <p:txBody>
          <a:bodyPr/>
          <a:lstStyle/>
          <a:p>
            <a:r>
              <a:rPr lang="de-DE" altLang="en-US" smtClean="0"/>
              <a:t>Eigenkapital - Passiva</a:t>
            </a:r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116013" y="1916113"/>
            <a:ext cx="69611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I. Gezeichnetes Kapital;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II. Kapitalrücklage;</a:t>
            </a:r>
            <a:br>
              <a:rPr lang="en-US" altLang="en-US" sz="1600" b="1">
                <a:latin typeface="Arial Narrow,Bold"/>
              </a:rPr>
            </a:br>
            <a:r>
              <a:rPr lang="en-US" altLang="en-US" sz="1600" b="1">
                <a:latin typeface="Arial Narrow,Bold"/>
              </a:rPr>
              <a:t>III. Gewinnrücklagen: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1. gesetzliche Rücklage;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2. Rücklage für Anteile an einem herrschenden oder mehrheitlich beteiligten Unternehmen;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3. satzungsmäßige Rücklagen;</a:t>
            </a:r>
            <a:br>
              <a:rPr lang="en-US" altLang="en-US" sz="1600">
                <a:latin typeface="Arial Narrow,Bold"/>
              </a:rPr>
            </a:br>
            <a:r>
              <a:rPr lang="en-US" altLang="en-US" sz="1600">
                <a:latin typeface="Arial Narrow,Bold"/>
              </a:rPr>
              <a:t>4. andere Gewinnrücklagen;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Arial Narrow,Bold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IV. Gewinnvortrag/Verlustvortrag;</a:t>
            </a:r>
            <a:r>
              <a:rPr lang="en-US" altLang="en-US" sz="1600">
                <a:latin typeface="Arial Narrow,Bold"/>
              </a:rPr>
              <a:t/>
            </a:r>
            <a:br>
              <a:rPr lang="en-US" altLang="en-US" sz="1600">
                <a:latin typeface="Arial Narrow,Bold"/>
              </a:rPr>
            </a:br>
            <a:endParaRPr lang="en-US" altLang="en-US" sz="1600">
              <a:latin typeface="Arial Narrow,Bold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V. Jahresüberschuß/Jahresfehlbetrag.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Arial Narrow,Bold"/>
            </a:endParaRPr>
          </a:p>
        </p:txBody>
      </p:sp>
      <p:pic>
        <p:nvPicPr>
          <p:cNvPr id="20483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854825" cy="1176338"/>
          </a:xfrm>
        </p:spPr>
        <p:txBody>
          <a:bodyPr/>
          <a:lstStyle/>
          <a:p>
            <a:r>
              <a:rPr lang="de-DE" altLang="en-US" smtClean="0"/>
              <a:t>Fremdkapital - Passiva</a:t>
            </a:r>
          </a:p>
        </p:txBody>
      </p:sp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042988" y="1773238"/>
            <a:ext cx="74453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Rückstellungen: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1. Rückstellungen für Pensionen und ähnliche Verpflichtungen;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2. Steuerrückstellungen;</a:t>
            </a:r>
            <a:br>
              <a:rPr lang="en-US" altLang="en-US" sz="1600">
                <a:latin typeface="Arial Narrow,Bold"/>
              </a:rPr>
            </a:br>
            <a:r>
              <a:rPr lang="en-US" altLang="en-US" sz="1600">
                <a:latin typeface="Arial Narrow,Bold"/>
              </a:rPr>
              <a:t>3. sonstige Rückstellungen.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Arial Narrow,Bold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 Narrow,Bold"/>
              </a:rPr>
              <a:t>Verbindlichkeiten: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1. Anleihen,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2. Verbindlichkeiten gegenüber Kreditinstituten;</a:t>
            </a:r>
            <a:br>
              <a:rPr lang="en-US" altLang="en-US" sz="1600">
                <a:latin typeface="Arial Narrow,Bold"/>
              </a:rPr>
            </a:br>
            <a:r>
              <a:rPr lang="en-US" altLang="en-US" sz="1600">
                <a:latin typeface="Arial Narrow,Bold"/>
              </a:rPr>
              <a:t>3. erhaltene Anzahlungen auf Bestellungen;</a:t>
            </a:r>
            <a:br>
              <a:rPr lang="en-US" altLang="en-US" sz="1600">
                <a:latin typeface="Arial Narrow,Bold"/>
              </a:rPr>
            </a:br>
            <a:r>
              <a:rPr lang="en-US" altLang="en-US" sz="1600">
                <a:latin typeface="Arial Narrow,Bold"/>
              </a:rPr>
              <a:t>4. Verbindlichkeiten aus Lieferungen und Leistungen;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5. Verbindlichkeiten aus der Annahme gezogener Wechsel und der Ausstellung eigener Wechsel;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6. Verbindlichkeiten gegenüber verbundenen Unternehmen;</a:t>
            </a:r>
            <a:br>
              <a:rPr lang="en-US" altLang="en-US" sz="1600">
                <a:latin typeface="Arial Narrow,Bold"/>
              </a:rPr>
            </a:br>
            <a:r>
              <a:rPr lang="en-US" altLang="en-US" sz="1600">
                <a:latin typeface="Arial Narrow,Bold"/>
              </a:rPr>
              <a:t>7. Verbindlichkeiten gegenüber Unternehmen, mit denen ein Beteiligungsverhältnis besteht;</a:t>
            </a:r>
            <a:br>
              <a:rPr lang="en-US" altLang="en-US" sz="1600">
                <a:latin typeface="Arial Narrow,Bold"/>
              </a:rPr>
            </a:br>
            <a:r>
              <a:rPr lang="en-US" altLang="en-US" sz="1600">
                <a:latin typeface="Arial Narrow,Bold"/>
              </a:rPr>
              <a:t>8. sonstige Verbindlichkeiten,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Arial Narrow,Bold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Narrow,Bold"/>
              </a:rPr>
              <a:t>-&gt; Beispielaufgabe &lt;-</a:t>
            </a:r>
          </a:p>
        </p:txBody>
      </p:sp>
      <p:pic>
        <p:nvPicPr>
          <p:cNvPr id="22531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-242888"/>
            <a:ext cx="6854825" cy="1176338"/>
          </a:xfrm>
        </p:spPr>
        <p:txBody>
          <a:bodyPr/>
          <a:lstStyle/>
          <a:p>
            <a:r>
              <a:rPr lang="de-DE" altLang="en-US" smtClean="0"/>
              <a:t>Übersicht - Aktiva</a:t>
            </a:r>
          </a:p>
        </p:txBody>
      </p:sp>
      <p:pic>
        <p:nvPicPr>
          <p:cNvPr id="24578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174F30-CC11-554E-B648-6287D90E2CB9}"/>
              </a:ext>
            </a:extLst>
          </p:cNvPr>
          <p:cNvSpPr/>
          <p:nvPr/>
        </p:nvSpPr>
        <p:spPr>
          <a:xfrm>
            <a:off x="968375" y="1374775"/>
            <a:ext cx="74199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 err="1">
                <a:latin typeface="Calibri" panose="020F0502020204030204" pitchFamily="34" charset="0"/>
              </a:rPr>
              <a:t>Linke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Seite</a:t>
            </a:r>
            <a:r>
              <a:rPr lang="en-US" sz="1800" dirty="0">
                <a:latin typeface="Calibri" panose="020F0502020204030204" pitchFamily="34" charset="0"/>
              </a:rPr>
              <a:t> der </a:t>
            </a:r>
            <a:r>
              <a:rPr lang="en-US" sz="1800" dirty="0" err="1">
                <a:latin typeface="Calibri" panose="020F0502020204030204" pitchFamily="34" charset="0"/>
              </a:rPr>
              <a:t>Bilanz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gibt</a:t>
            </a:r>
            <a:r>
              <a:rPr lang="en-US" sz="1800" dirty="0">
                <a:latin typeface="Calibri" panose="020F0502020204030204" pitchFamily="34" charset="0"/>
              </a:rPr>
              <a:t> an </a:t>
            </a:r>
            <a:r>
              <a:rPr lang="en-US" sz="1800" b="1" dirty="0" err="1">
                <a:latin typeface="Calibri" panose="020F0502020204030204" pitchFamily="34" charset="0"/>
              </a:rPr>
              <a:t>worin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Mittel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angelegt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sind</a:t>
            </a:r>
            <a:r>
              <a:rPr lang="en-US" sz="1800" dirty="0">
                <a:latin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</a:rPr>
              <a:t>Vermögen</a:t>
            </a:r>
            <a:r>
              <a:rPr lang="en-US" sz="1800" dirty="0">
                <a:latin typeface="Calibri" panose="020F0502020204030204" pitchFamily="34" charset="0"/>
              </a:rPr>
              <a:t>). Man </a:t>
            </a:r>
            <a:r>
              <a:rPr lang="en-US" sz="1800" dirty="0" err="1">
                <a:latin typeface="Calibri" panose="020F0502020204030204" pitchFamily="34" charset="0"/>
              </a:rPr>
              <a:t>unterscheidet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zwischen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Anlagevermögen</a:t>
            </a:r>
            <a:r>
              <a:rPr lang="en-US" sz="1800" dirty="0">
                <a:latin typeface="Calibri" panose="020F0502020204030204" pitchFamily="34" charset="0"/>
              </a:rPr>
              <a:t> und </a:t>
            </a:r>
            <a:r>
              <a:rPr lang="en-US" sz="1800" dirty="0" err="1">
                <a:latin typeface="Calibri" panose="020F0502020204030204" pitchFamily="34" charset="0"/>
              </a:rPr>
              <a:t>Umlaufvermögen</a:t>
            </a:r>
            <a:r>
              <a:rPr lang="en-US" sz="1800" dirty="0">
                <a:latin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 err="1">
                <a:latin typeface="Calibri" panose="020F0502020204030204" pitchFamily="34" charset="0"/>
              </a:rPr>
              <a:t>Anlagevermögen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schließt</a:t>
            </a:r>
            <a:r>
              <a:rPr lang="en-US" sz="1800" dirty="0">
                <a:latin typeface="Calibri" panose="020F0502020204030204" pitchFamily="34" charset="0"/>
              </a:rPr>
              <a:t> Dinge </a:t>
            </a:r>
            <a:r>
              <a:rPr lang="en-US" sz="1800" dirty="0" err="1">
                <a:latin typeface="Calibri" panose="020F0502020204030204" pitchFamily="34" charset="0"/>
              </a:rPr>
              <a:t>ein</a:t>
            </a:r>
            <a:r>
              <a:rPr lang="en-US" sz="1800" dirty="0">
                <a:latin typeface="Calibri" panose="020F0502020204030204" pitchFamily="34" charset="0"/>
              </a:rPr>
              <a:t>, die </a:t>
            </a:r>
            <a:r>
              <a:rPr lang="en-US" sz="1800" dirty="0" err="1">
                <a:latin typeface="Calibri" panose="020F0502020204030204" pitchFamily="34" charset="0"/>
              </a:rPr>
              <a:t>längerfristig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im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Unternehmen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bleiben</a:t>
            </a:r>
            <a:r>
              <a:rPr lang="en-US" sz="1800" dirty="0">
                <a:latin typeface="Calibri" panose="020F0502020204030204" pitchFamily="34" charset="0"/>
              </a:rPr>
              <a:t> und </a:t>
            </a:r>
            <a:r>
              <a:rPr lang="en-US" sz="1800" dirty="0" err="1">
                <a:latin typeface="Calibri" panose="020F0502020204030204" pitchFamily="34" charset="0"/>
              </a:rPr>
              <a:t>nicht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im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täglichen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Betrieb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gehandelt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werden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</a:rPr>
              <a:t>beispielsweise</a:t>
            </a:r>
            <a:r>
              <a:rPr lang="en-US" sz="1800" dirty="0">
                <a:latin typeface="Calibri" panose="020F0502020204030204" pitchFamily="34" charset="0"/>
              </a:rPr>
              <a:t>: 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Grundstücke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Gebäude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Maschinen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Fuhrpark</a:t>
            </a:r>
            <a:r>
              <a:rPr lang="en-US" sz="1800" dirty="0">
                <a:latin typeface="Calibri" panose="020F0502020204030204" pitchFamily="34" charset="0"/>
              </a:rPr>
              <a:t> (=PKW, LKW) </a:t>
            </a:r>
            <a:endParaRPr lang="en-US" sz="1800" dirty="0">
              <a:latin typeface="SymbolMT"/>
            </a:endParaRPr>
          </a:p>
          <a:p>
            <a:pPr>
              <a:defRPr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 err="1">
                <a:latin typeface="Calibri" panose="020F0502020204030204" pitchFamily="34" charset="0"/>
              </a:rPr>
              <a:t>Umlaufvermögen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bezeichnet</a:t>
            </a:r>
            <a:r>
              <a:rPr lang="en-US" sz="1800" dirty="0">
                <a:latin typeface="Calibri" panose="020F0502020204030204" pitchFamily="34" charset="0"/>
              </a:rPr>
              <a:t> Dinge, die </a:t>
            </a:r>
            <a:r>
              <a:rPr lang="en-US" sz="1800" dirty="0" err="1">
                <a:latin typeface="Calibri" panose="020F0502020204030204" pitchFamily="34" charset="0"/>
              </a:rPr>
              <a:t>im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täglichen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Betrieb</a:t>
            </a:r>
            <a:r>
              <a:rPr lang="en-US" sz="1800" dirty="0">
                <a:latin typeface="Calibri" panose="020F0502020204030204" pitchFamily="34" charset="0"/>
              </a:rPr>
              <a:t> in </a:t>
            </a:r>
            <a:r>
              <a:rPr lang="en-US" sz="1800" dirty="0" err="1">
                <a:latin typeface="Calibri" panose="020F0502020204030204" pitchFamily="34" charset="0"/>
              </a:rPr>
              <a:t>Bewegung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sind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</a:rPr>
              <a:t>beispielsweise</a:t>
            </a:r>
            <a:r>
              <a:rPr lang="en-US" sz="1800" dirty="0">
                <a:latin typeface="Calibri" panose="020F0502020204030204" pitchFamily="34" charset="0"/>
              </a:rPr>
              <a:t>: </a:t>
            </a:r>
            <a:endParaRPr lang="en-US" sz="1800" dirty="0">
              <a:latin typeface="SymbolM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Lagerbestand</a:t>
            </a:r>
            <a:r>
              <a:rPr lang="en-US" sz="1800" dirty="0">
                <a:latin typeface="Calibri" panose="020F0502020204030204" pitchFamily="34" charset="0"/>
              </a:rPr>
              <a:t> an </a:t>
            </a:r>
            <a:r>
              <a:rPr lang="en-US" sz="1800" dirty="0" err="1">
                <a:latin typeface="Calibri" panose="020F0502020204030204" pitchFamily="34" charset="0"/>
              </a:rPr>
              <a:t>Vorräten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</a:rPr>
              <a:t>Rohstoffen</a:t>
            </a:r>
            <a:r>
              <a:rPr lang="en-US" sz="1800" dirty="0">
                <a:latin typeface="Calibri" panose="020F0502020204030204" pitchFamily="34" charset="0"/>
              </a:rPr>
              <a:t> etc. </a:t>
            </a:r>
            <a:endParaRPr lang="en-US" sz="1800" dirty="0">
              <a:latin typeface="SymbolM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Unbezahlte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Rechnungen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unserer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Kunden</a:t>
            </a:r>
            <a:r>
              <a:rPr lang="en-US" sz="1800" dirty="0">
                <a:latin typeface="Calibri" panose="020F0502020204030204" pitchFamily="34" charset="0"/>
              </a:rPr>
              <a:t> (=</a:t>
            </a:r>
            <a:r>
              <a:rPr lang="en-US" sz="1800" dirty="0" err="1">
                <a:latin typeface="Calibri" panose="020F0502020204030204" pitchFamily="34" charset="0"/>
              </a:rPr>
              <a:t>Forderungen</a:t>
            </a:r>
            <a:r>
              <a:rPr lang="en-US" sz="1800" dirty="0">
                <a:latin typeface="Calibri" panose="020F0502020204030204" pitchFamily="34" charset="0"/>
              </a:rPr>
              <a:t>) </a:t>
            </a:r>
            <a:endParaRPr lang="en-US" sz="1800" dirty="0">
              <a:latin typeface="SymbolM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Guthaben</a:t>
            </a:r>
            <a:r>
              <a:rPr lang="en-US" sz="1800" dirty="0">
                <a:latin typeface="Calibri" panose="020F0502020204030204" pitchFamily="34" charset="0"/>
              </a:rPr>
              <a:t> auf </a:t>
            </a:r>
            <a:r>
              <a:rPr lang="en-US" sz="1800" dirty="0" err="1">
                <a:latin typeface="Calibri" panose="020F0502020204030204" pitchFamily="34" charset="0"/>
              </a:rPr>
              <a:t>unserem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Bankgirokonto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SymbolM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Bargeld</a:t>
            </a:r>
            <a:r>
              <a:rPr lang="en-US" sz="1800" dirty="0">
                <a:latin typeface="Calibri" panose="020F0502020204030204" pitchFamily="34" charset="0"/>
              </a:rPr>
              <a:t> in der </a:t>
            </a:r>
            <a:r>
              <a:rPr lang="en-US" sz="1800" dirty="0" err="1">
                <a:latin typeface="Calibri" panose="020F0502020204030204" pitchFamily="34" charset="0"/>
              </a:rPr>
              <a:t>Kasse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Symbol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-242888"/>
            <a:ext cx="6854825" cy="1176338"/>
          </a:xfrm>
        </p:spPr>
        <p:txBody>
          <a:bodyPr/>
          <a:lstStyle/>
          <a:p>
            <a:r>
              <a:rPr lang="de-DE" altLang="en-US" smtClean="0"/>
              <a:t>Übersicht - Passiva</a:t>
            </a:r>
          </a:p>
        </p:txBody>
      </p:sp>
      <p:pic>
        <p:nvPicPr>
          <p:cNvPr id="26626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D4A8F-BF68-1245-A558-F21C58D7894B}"/>
              </a:ext>
            </a:extLst>
          </p:cNvPr>
          <p:cNvSpPr/>
          <p:nvPr/>
        </p:nvSpPr>
        <p:spPr>
          <a:xfrm>
            <a:off x="755650" y="1484313"/>
            <a:ext cx="7704138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 err="1">
                <a:latin typeface="Calibri" panose="020F0502020204030204" pitchFamily="34" charset="0"/>
              </a:rPr>
              <a:t>Rechte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Seite</a:t>
            </a:r>
            <a:r>
              <a:rPr lang="en-US" sz="1800" dirty="0">
                <a:latin typeface="Calibri" panose="020F0502020204030204" pitchFamily="34" charset="0"/>
              </a:rPr>
              <a:t> der </a:t>
            </a:r>
            <a:r>
              <a:rPr lang="en-US" sz="1800" dirty="0" err="1">
                <a:latin typeface="Calibri" panose="020F0502020204030204" pitchFamily="34" charset="0"/>
              </a:rPr>
              <a:t>Bilanz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gibt</a:t>
            </a:r>
            <a:r>
              <a:rPr lang="en-US" sz="1800" dirty="0">
                <a:latin typeface="Calibri" panose="020F0502020204030204" pitchFamily="34" charset="0"/>
              </a:rPr>
              <a:t> an </a:t>
            </a:r>
            <a:r>
              <a:rPr lang="en-US" sz="1800" b="1" dirty="0" err="1">
                <a:latin typeface="Calibri" panose="020F0502020204030204" pitchFamily="34" charset="0"/>
              </a:rPr>
              <a:t>woher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die </a:t>
            </a:r>
            <a:r>
              <a:rPr lang="en-US" sz="1800" dirty="0" err="1">
                <a:latin typeface="Calibri" panose="020F0502020204030204" pitchFamily="34" charset="0"/>
              </a:rPr>
              <a:t>Mittel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</a:rPr>
              <a:t>stamen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</a:rPr>
              <a:t>Mittel</a:t>
            </a:r>
            <a:r>
              <a:rPr lang="en-US" sz="1800" dirty="0">
                <a:latin typeface="Calibri" panose="020F0502020204030204" pitchFamily="34" charset="0"/>
              </a:rPr>
              <a:t> in Form von Geld </a:t>
            </a:r>
            <a:r>
              <a:rPr lang="en-US" sz="1800" dirty="0" err="1">
                <a:latin typeface="Calibri" panose="020F0502020204030204" pitchFamily="34" charset="0"/>
              </a:rPr>
              <a:t>oder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Gegenständen</a:t>
            </a:r>
            <a:r>
              <a:rPr lang="en-US" sz="1800" dirty="0">
                <a:latin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</a:rPr>
              <a:t>z.B</a:t>
            </a:r>
            <a:r>
              <a:rPr lang="en-US" sz="1800" dirty="0">
                <a:latin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</a:rPr>
              <a:t>Maschinen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oder</a:t>
            </a:r>
            <a:r>
              <a:rPr lang="en-US" sz="1800" dirty="0">
                <a:latin typeface="Calibri" panose="020F0502020204030204" pitchFamily="34" charset="0"/>
              </a:rPr>
              <a:t> Autos) </a:t>
            </a:r>
            <a:r>
              <a:rPr lang="en-US" sz="1800" dirty="0" err="1">
                <a:latin typeface="Calibri" panose="020F0502020204030204" pitchFamily="34" charset="0"/>
              </a:rPr>
              <a:t>oder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andere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Werte</a:t>
            </a:r>
            <a:r>
              <a:rPr lang="en-US" sz="1800" dirty="0">
                <a:latin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</a:rPr>
              <a:t>z.B</a:t>
            </a:r>
            <a:r>
              <a:rPr lang="en-US" sz="1800" dirty="0">
                <a:latin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</a:rPr>
              <a:t>Rechte</a:t>
            </a:r>
            <a:r>
              <a:rPr lang="en-US" sz="1800" dirty="0">
                <a:latin typeface="Calibri" panose="020F0502020204030204" pitchFamily="34" charset="0"/>
              </a:rPr>
              <a:t> an </a:t>
            </a:r>
            <a:r>
              <a:rPr lang="en-US" sz="1800" dirty="0" err="1">
                <a:latin typeface="Calibri" panose="020F0502020204030204" pitchFamily="34" charset="0"/>
              </a:rPr>
              <a:t>Patenten</a:t>
            </a:r>
            <a:r>
              <a:rPr lang="en-US" sz="1800" dirty="0">
                <a:latin typeface="Calibri" panose="020F0502020204030204" pitchFamily="34" charset="0"/>
              </a:rPr>
              <a:t>). </a:t>
            </a:r>
            <a:r>
              <a:rPr lang="en-US" sz="1800" dirty="0" err="1">
                <a:latin typeface="Calibri" panose="020F0502020204030204" pitchFamily="34" charset="0"/>
              </a:rPr>
              <a:t>Unterscheidung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nach</a:t>
            </a:r>
            <a:r>
              <a:rPr lang="en-US" sz="1800" dirty="0">
                <a:latin typeface="Calibri" panose="020F0502020204030204" pitchFamily="34" charset="0"/>
              </a:rPr>
              <a:t> der </a:t>
            </a:r>
            <a:r>
              <a:rPr lang="en-US" sz="1800" b="1" dirty="0">
                <a:latin typeface="Calibri" panose="020F0502020204030204" pitchFamily="34" charset="0"/>
              </a:rPr>
              <a:t>Quelle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</a:rPr>
              <a:t>aus</a:t>
            </a:r>
            <a:r>
              <a:rPr lang="en-US" sz="1800" dirty="0">
                <a:latin typeface="Calibri" panose="020F0502020204030204" pitchFamily="34" charset="0"/>
              </a:rPr>
              <a:t> der die </a:t>
            </a:r>
            <a:r>
              <a:rPr lang="en-US" sz="1800" dirty="0" err="1">
                <a:latin typeface="Calibri" panose="020F0502020204030204" pitchFamily="34" charset="0"/>
              </a:rPr>
              <a:t>Mittel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stammen</a:t>
            </a:r>
            <a:r>
              <a:rPr lang="en-US" sz="1800" dirty="0">
                <a:latin typeface="Calibri" panose="020F0502020204030204" pitchFamily="34" charset="0"/>
              </a:rPr>
              <a:t>. </a:t>
            </a:r>
            <a:endParaRPr lang="en-US" sz="4000" dirty="0"/>
          </a:p>
          <a:p>
            <a:pPr>
              <a:defRPr/>
            </a:pPr>
            <a:endParaRPr lang="en-US" sz="18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 err="1">
                <a:latin typeface="Calibri" panose="020F0502020204030204" pitchFamily="34" charset="0"/>
              </a:rPr>
              <a:t>Eigenkapital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bezeichnet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alle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Mittel</a:t>
            </a:r>
            <a:r>
              <a:rPr lang="en-US" sz="1800" dirty="0">
                <a:latin typeface="Calibri" panose="020F0502020204030204" pitchFamily="34" charset="0"/>
              </a:rPr>
              <a:t>, die von den </a:t>
            </a:r>
            <a:r>
              <a:rPr lang="en-US" sz="1800" dirty="0" err="1">
                <a:latin typeface="Calibri" panose="020F0502020204030204" pitchFamily="34" charset="0"/>
              </a:rPr>
              <a:t>Eigentümern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eingebracht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wurden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oder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Ihnen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zuzuschreiben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sind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</a:rPr>
              <a:t>beispielsweise</a:t>
            </a:r>
            <a:r>
              <a:rPr lang="en-US" sz="1800" dirty="0">
                <a:latin typeface="Calibri" panose="020F0502020204030204" pitchFamily="34" charset="0"/>
              </a:rPr>
              <a:t>: </a:t>
            </a:r>
            <a:endParaRPr lang="en-US" sz="40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Einlagen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bei</a:t>
            </a:r>
            <a:r>
              <a:rPr lang="en-US" sz="1800" dirty="0">
                <a:latin typeface="Calibri" panose="020F0502020204030204" pitchFamily="34" charset="0"/>
              </a:rPr>
              <a:t> der </a:t>
            </a:r>
            <a:r>
              <a:rPr lang="en-US" sz="1800" dirty="0" err="1">
                <a:latin typeface="Calibri" panose="020F0502020204030204" pitchFamily="34" charset="0"/>
              </a:rPr>
              <a:t>Gründung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SymbolM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Gewinne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aus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vorigen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Geschäftsjahren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SymbolMT"/>
            </a:endParaRPr>
          </a:p>
          <a:p>
            <a:pPr lvl="1">
              <a:defRPr/>
            </a:pPr>
            <a:endParaRPr lang="en-US" sz="1800" b="1" dirty="0">
              <a:latin typeface="SymbolMT"/>
            </a:endParaRPr>
          </a:p>
          <a:p>
            <a:pPr marL="9525" lvl="1">
              <a:defRPr/>
            </a:pPr>
            <a:r>
              <a:rPr lang="en-US" sz="1800" dirty="0" err="1">
                <a:latin typeface="Calibri" panose="020F0502020204030204" pitchFamily="34" charset="0"/>
              </a:rPr>
              <a:t>Fremdkapital</a:t>
            </a:r>
            <a:r>
              <a:rPr lang="en-US" sz="1800" dirty="0">
                <a:latin typeface="Calibri" panose="020F0502020204030204" pitchFamily="34" charset="0"/>
              </a:rPr>
              <a:t> (=</a:t>
            </a:r>
            <a:r>
              <a:rPr lang="en-US" sz="1800" dirty="0" err="1">
                <a:latin typeface="Calibri" panose="020F0502020204030204" pitchFamily="34" charset="0"/>
              </a:rPr>
              <a:t>Verbindlichkeiten</a:t>
            </a:r>
            <a:r>
              <a:rPr lang="en-US" sz="1800" dirty="0">
                <a:latin typeface="Calibri" panose="020F0502020204030204" pitchFamily="34" charset="0"/>
              </a:rPr>
              <a:t>) </a:t>
            </a:r>
            <a:r>
              <a:rPr lang="en-US" sz="1800" dirty="0" err="1">
                <a:latin typeface="Calibri" panose="020F0502020204030204" pitchFamily="34" charset="0"/>
              </a:rPr>
              <a:t>bezeichet</a:t>
            </a:r>
            <a:r>
              <a:rPr lang="en-US" sz="1800" dirty="0">
                <a:latin typeface="Calibri" panose="020F0502020204030204" pitchFamily="34" charset="0"/>
              </a:rPr>
              <a:t> die </a:t>
            </a:r>
            <a:r>
              <a:rPr lang="en-US" sz="1800" dirty="0" err="1">
                <a:latin typeface="Calibri" panose="020F0502020204030204" pitchFamily="34" charset="0"/>
              </a:rPr>
              <a:t>Mittel</a:t>
            </a:r>
            <a:r>
              <a:rPr lang="en-US" sz="1800" dirty="0">
                <a:latin typeface="Calibri" panose="020F0502020204030204" pitchFamily="34" charset="0"/>
              </a:rPr>
              <a:t>, die </a:t>
            </a:r>
            <a:r>
              <a:rPr lang="en-US" sz="1800" dirty="0" err="1">
                <a:latin typeface="Calibri" panose="020F0502020204030204" pitchFamily="34" charset="0"/>
              </a:rPr>
              <a:t>nicht</a:t>
            </a:r>
            <a:r>
              <a:rPr lang="en-US" sz="1800" dirty="0">
                <a:latin typeface="Calibri" panose="020F0502020204030204" pitchFamily="34" charset="0"/>
              </a:rPr>
              <a:t> von den </a:t>
            </a:r>
            <a:r>
              <a:rPr lang="en-US" sz="1800" dirty="0" err="1">
                <a:latin typeface="Calibri" panose="020F0502020204030204" pitchFamily="34" charset="0"/>
              </a:rPr>
              <a:t>Eigentümern</a:t>
            </a:r>
            <a:r>
              <a:rPr lang="en-US" sz="1800" dirty="0">
                <a:latin typeface="Calibri" panose="020F0502020204030204" pitchFamily="34" charset="0"/>
              </a:rPr>
              <a:t> stamen. </a:t>
            </a:r>
            <a:r>
              <a:rPr lang="en-US" sz="1800" dirty="0" err="1">
                <a:latin typeface="Calibri" panose="020F0502020204030204" pitchFamily="34" charset="0"/>
              </a:rPr>
              <a:t>Mittel</a:t>
            </a:r>
            <a:r>
              <a:rPr lang="en-US" sz="1800" dirty="0">
                <a:latin typeface="Calibri" panose="020F0502020204030204" pitchFamily="34" charset="0"/>
              </a:rPr>
              <a:t> von </a:t>
            </a:r>
            <a:r>
              <a:rPr lang="en-US" sz="1800" dirty="0" err="1">
                <a:latin typeface="Calibri" panose="020F0502020204030204" pitchFamily="34" charset="0"/>
              </a:rPr>
              <a:t>Dritten</a:t>
            </a:r>
            <a:r>
              <a:rPr lang="en-US" sz="1800" dirty="0">
                <a:latin typeface="Calibri" panose="020F0502020204030204" pitchFamily="34" charset="0"/>
              </a:rPr>
              <a:t>, die </a:t>
            </a:r>
            <a:r>
              <a:rPr lang="en-US" sz="1800" dirty="0" err="1">
                <a:latin typeface="Calibri" panose="020F0502020204030204" pitchFamily="34" charset="0"/>
              </a:rPr>
              <a:t>über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eine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gewisse</a:t>
            </a:r>
            <a:r>
              <a:rPr lang="en-US" sz="1800" dirty="0">
                <a:latin typeface="Calibri" panose="020F0502020204030204" pitchFamily="34" charset="0"/>
              </a:rPr>
              <a:t> Zeit </a:t>
            </a:r>
            <a:r>
              <a:rPr lang="en-US" sz="1800" dirty="0" err="1">
                <a:latin typeface="Calibri" panose="020F0502020204030204" pitchFamily="34" charset="0"/>
              </a:rPr>
              <a:t>geliehen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sind</a:t>
            </a:r>
            <a:r>
              <a:rPr lang="en-US" sz="1800" dirty="0">
                <a:latin typeface="Calibri" panose="020F0502020204030204" pitchFamily="34" charset="0"/>
              </a:rPr>
              <a:t> und </a:t>
            </a:r>
            <a:r>
              <a:rPr lang="en-US" sz="1800" dirty="0" err="1">
                <a:latin typeface="Calibri" panose="020F0502020204030204" pitchFamily="34" charset="0"/>
              </a:rPr>
              <a:t>zurückbezahlt</a:t>
            </a:r>
            <a:r>
              <a:rPr lang="en-US" sz="1800" dirty="0">
                <a:latin typeface="Calibri" panose="020F0502020204030204" pitchFamily="34" charset="0"/>
              </a:rPr>
              <a:t> warden, </a:t>
            </a:r>
            <a:r>
              <a:rPr lang="en-US" sz="1800" dirty="0" err="1">
                <a:latin typeface="Calibri" panose="020F0502020204030204" pitchFamily="34" charset="0"/>
              </a:rPr>
              <a:t>beispielsweise</a:t>
            </a:r>
            <a:r>
              <a:rPr lang="en-US" sz="1800" dirty="0">
                <a:latin typeface="Calibri" panose="020F0502020204030204" pitchFamily="34" charset="0"/>
              </a:rPr>
              <a:t>: </a:t>
            </a:r>
            <a:endParaRPr lang="en-US" sz="1800" dirty="0">
              <a:latin typeface="SymbolMT"/>
            </a:endParaRPr>
          </a:p>
          <a:p>
            <a:pPr marL="1143000" lvl="2" indent="-22860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Darlehen</a:t>
            </a:r>
            <a:r>
              <a:rPr lang="en-US" sz="1800" dirty="0">
                <a:latin typeface="Calibri" panose="020F0502020204030204" pitchFamily="34" charset="0"/>
              </a:rPr>
              <a:t> von der Bank (=</a:t>
            </a:r>
            <a:r>
              <a:rPr lang="en-US" sz="1800" dirty="0" err="1">
                <a:latin typeface="Calibri" panose="020F0502020204030204" pitchFamily="34" charset="0"/>
              </a:rPr>
              <a:t>langfristiger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Kredit</a:t>
            </a:r>
            <a:r>
              <a:rPr lang="en-US" sz="1800" dirty="0">
                <a:latin typeface="Calibri" panose="020F0502020204030204" pitchFamily="34" charset="0"/>
              </a:rPr>
              <a:t>) </a:t>
            </a:r>
            <a:endParaRPr lang="en-US" sz="1800" dirty="0">
              <a:latin typeface="SymbolMT"/>
            </a:endParaRPr>
          </a:p>
          <a:p>
            <a:pPr marL="1143000" lvl="2" indent="-22860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latin typeface="Calibri" panose="020F0502020204030204" pitchFamily="34" charset="0"/>
              </a:rPr>
              <a:t>Schulden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aus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unbezahlten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Rechnungen</a:t>
            </a:r>
            <a:r>
              <a:rPr lang="en-US" sz="1800" dirty="0">
                <a:latin typeface="Calibri" panose="020F0502020204030204" pitchFamily="34" charset="0"/>
              </a:rPr>
              <a:t> an </a:t>
            </a:r>
            <a:r>
              <a:rPr lang="en-US" sz="1800" dirty="0" err="1">
                <a:latin typeface="Calibri" panose="020F0502020204030204" pitchFamily="34" charset="0"/>
              </a:rPr>
              <a:t>Lieferanten</a:t>
            </a:r>
            <a:r>
              <a:rPr lang="en-US" sz="1800" dirty="0">
                <a:latin typeface="Calibri" panose="020F0502020204030204" pitchFamily="34" charset="0"/>
              </a:rPr>
              <a:t> (=</a:t>
            </a:r>
            <a:r>
              <a:rPr lang="en-US" sz="1800" dirty="0" err="1">
                <a:latin typeface="Calibri" panose="020F0502020204030204" pitchFamily="34" charset="0"/>
              </a:rPr>
              <a:t>Verbindlichkeiten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aus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Lieferungen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SymbolMT"/>
            </a:endParaRPr>
          </a:p>
          <a:p>
            <a:pPr marL="1143000" lvl="2" indent="-2286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Calibri" panose="020F0502020204030204" pitchFamily="34" charset="0"/>
              </a:rPr>
              <a:t>und </a:t>
            </a:r>
            <a:r>
              <a:rPr lang="en-US" sz="1800" dirty="0" err="1">
                <a:latin typeface="Calibri" panose="020F0502020204030204" pitchFamily="34" charset="0"/>
              </a:rPr>
              <a:t>Leistungen</a:t>
            </a:r>
            <a:r>
              <a:rPr lang="en-US" sz="1800" dirty="0">
                <a:latin typeface="Calibri" panose="020F0502020204030204" pitchFamily="34" charset="0"/>
              </a:rPr>
              <a:t>)</a:t>
            </a:r>
            <a:endParaRPr lang="en-US" sz="1800" dirty="0">
              <a:latin typeface="Symbol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854825" cy="1176338"/>
          </a:xfrm>
        </p:spPr>
        <p:txBody>
          <a:bodyPr/>
          <a:lstStyle/>
          <a:p>
            <a:r>
              <a:rPr lang="de-DE" altLang="en-US" smtClean="0"/>
              <a:t>Wertbewegungen in der Bilanz</a:t>
            </a:r>
            <a:br>
              <a:rPr lang="de-DE" altLang="en-US" smtClean="0"/>
            </a:br>
            <a:r>
              <a:rPr lang="de-DE" altLang="en-US" smtClean="0"/>
              <a:t>Aktivtausch</a:t>
            </a:r>
          </a:p>
        </p:txBody>
      </p:sp>
      <p:pic>
        <p:nvPicPr>
          <p:cNvPr id="28674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539750" y="1436688"/>
            <a:ext cx="80787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1800">
                <a:latin typeface="Calibri" panose="020F0502020204030204" pitchFamily="34" charset="0"/>
              </a:rPr>
              <a:t>Bilanz zeigt den Stand des Vermögens und der Schulden zu einem bestimmten Zeitpunkt an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1800">
                <a:latin typeface="Calibri" panose="020F0502020204030204" pitchFamily="34" charset="0"/>
              </a:rPr>
              <a:t>Im laufenden Betrieb fallen jedoch ständig Geschäftsfälle an, durch die sich die in der Bilanz aufgeführten Positionen verändern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1800">
                <a:latin typeface="Calibri" panose="020F0502020204030204" pitchFamily="34" charset="0"/>
              </a:rPr>
              <a:t>Diese werden in der Buchführung erfasst. Dabei gibt es vier grundsätzliche Arten von Geschäftsfällen: Aktivtausch, Passivtausch, Bilanzverlängerung, -verkürzung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90875"/>
            <a:ext cx="5564188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B02EEAE-A340-D34A-AFCA-7AE4ED007A26}"/>
                  </a:ext>
                </a:extLst>
              </p14:cNvPr>
              <p14:cNvContentPartPr/>
              <p14:nvPr/>
            </p14:nvContentPartPr>
            <p14:xfrm>
              <a:off x="1547280" y="5489280"/>
              <a:ext cx="5703480" cy="1060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B02EEAE-A340-D34A-AFCA-7AE4ED007A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240" y="5480280"/>
                <a:ext cx="5714640" cy="107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smtClean="0"/>
              <a:t>Überblick zum Rechnungswesens - extern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800" b="1" kern="0" dirty="0">
                <a:latin typeface="Arial" panose="020B0604020202020204" pitchFamily="34" charset="0"/>
              </a:rPr>
              <a:t>Finanzbuchhaltung</a:t>
            </a:r>
            <a:endParaRPr lang="en-US" sz="1800" b="1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Rechnet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alle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Einzahlungen</a:t>
            </a:r>
            <a:r>
              <a:rPr lang="en-US" sz="1800" kern="0" dirty="0">
                <a:latin typeface="Arial" panose="020B0604020202020204" pitchFamily="34" charset="0"/>
              </a:rPr>
              <a:t>/</a:t>
            </a:r>
            <a:r>
              <a:rPr lang="en-US" sz="1800" kern="0" dirty="0" err="1">
                <a:latin typeface="Arial" panose="020B0604020202020204" pitchFamily="34" charset="0"/>
              </a:rPr>
              <a:t>Auszahlungen</a:t>
            </a:r>
            <a:r>
              <a:rPr lang="en-US" sz="1800" kern="0" dirty="0">
                <a:latin typeface="Arial" panose="020B0604020202020204" pitchFamily="34" charset="0"/>
              </a:rPr>
              <a:t>, </a:t>
            </a:r>
            <a:r>
              <a:rPr lang="en-US" sz="1800" kern="0" dirty="0" err="1">
                <a:latin typeface="Arial" panose="020B0604020202020204" pitchFamily="34" charset="0"/>
              </a:rPr>
              <a:t>Einnahmen</a:t>
            </a:r>
            <a:r>
              <a:rPr lang="en-US" sz="1800" kern="0" dirty="0">
                <a:latin typeface="Arial" panose="020B0604020202020204" pitchFamily="34" charset="0"/>
              </a:rPr>
              <a:t>/</a:t>
            </a:r>
            <a:r>
              <a:rPr lang="en-US" sz="1800" kern="0" dirty="0" err="1">
                <a:latin typeface="Arial" panose="020B0604020202020204" pitchFamily="34" charset="0"/>
              </a:rPr>
              <a:t>Ausgaben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bzw</a:t>
            </a:r>
            <a:r>
              <a:rPr lang="en-US" sz="1800" kern="0" dirty="0">
                <a:latin typeface="Arial" panose="020B0604020202020204" pitchFamily="34" charset="0"/>
              </a:rPr>
              <a:t>. </a:t>
            </a:r>
            <a:r>
              <a:rPr lang="en-US" sz="1800" kern="0" dirty="0" err="1">
                <a:latin typeface="Arial" panose="020B0604020202020204" pitchFamily="34" charset="0"/>
              </a:rPr>
              <a:t>Aufwände</a:t>
            </a:r>
            <a:r>
              <a:rPr lang="en-US" sz="1800" kern="0" dirty="0">
                <a:latin typeface="Arial" panose="020B0604020202020204" pitchFamily="34" charset="0"/>
              </a:rPr>
              <a:t>/</a:t>
            </a:r>
            <a:r>
              <a:rPr lang="en-US" sz="1800" kern="0" dirty="0" err="1">
                <a:latin typeface="Arial" panose="020B0604020202020204" pitchFamily="34" charset="0"/>
              </a:rPr>
              <a:t>Erträge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einer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vergangenen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Abrechnungsperiode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zusammen</a:t>
            </a:r>
            <a:r>
              <a:rPr lang="en-US" sz="1800" kern="0" dirty="0">
                <a:latin typeface="Arial" panose="020B0604020202020204" pitchFamily="34" charset="0"/>
              </a:rPr>
              <a:t> und </a:t>
            </a:r>
            <a:r>
              <a:rPr lang="en-US" sz="1800" kern="0" dirty="0" err="1">
                <a:latin typeface="Arial" panose="020B0604020202020204" pitchFamily="34" charset="0"/>
              </a:rPr>
              <a:t>gibt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Auskunft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über</a:t>
            </a: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b="1" kern="0" dirty="0" err="1">
                <a:latin typeface="Arial" panose="020B0604020202020204" pitchFamily="34" charset="0"/>
              </a:rPr>
              <a:t>Gesamtvermögen</a:t>
            </a:r>
            <a:r>
              <a:rPr lang="en-US" sz="1800" b="1" kern="0" dirty="0">
                <a:latin typeface="Arial" panose="020B0604020202020204" pitchFamily="34" charset="0"/>
              </a:rPr>
              <a:t>/</a:t>
            </a:r>
            <a:r>
              <a:rPr lang="en-US" sz="1800" b="1" kern="0" dirty="0" err="1">
                <a:latin typeface="Arial" panose="020B0604020202020204" pitchFamily="34" charset="0"/>
              </a:rPr>
              <a:t>Schulden</a:t>
            </a:r>
            <a:r>
              <a:rPr lang="en-US" sz="1800" b="1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einer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Unternehmung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zu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einem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bestimmten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Zeitpunkt</a:t>
            </a: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b="1" kern="0" dirty="0" err="1">
                <a:latin typeface="Arial" panose="020B0604020202020204" pitchFamily="34" charset="0"/>
              </a:rPr>
              <a:t>Gewinn</a:t>
            </a:r>
            <a:r>
              <a:rPr lang="en-US" sz="1800" b="1" kern="0" dirty="0">
                <a:latin typeface="Arial" panose="020B0604020202020204" pitchFamily="34" charset="0"/>
              </a:rPr>
              <a:t>-/</a:t>
            </a:r>
            <a:r>
              <a:rPr lang="en-US" sz="1800" b="1" kern="0" dirty="0" err="1">
                <a:latin typeface="Arial" panose="020B0604020202020204" pitchFamily="34" charset="0"/>
              </a:rPr>
              <a:t>Verlust</a:t>
            </a:r>
            <a:r>
              <a:rPr lang="en-US" sz="1800" b="1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einer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Unternehmung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zu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einem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bestimmten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Zeitpunkt</a:t>
            </a: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Finanzbuchhaltung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ist</a:t>
            </a:r>
            <a:r>
              <a:rPr lang="en-US" sz="1800" kern="0" dirty="0">
                <a:latin typeface="Arial" panose="020B0604020202020204" pitchFamily="34" charset="0"/>
              </a:rPr>
              <a:t> rein </a:t>
            </a:r>
            <a:r>
              <a:rPr lang="en-US" sz="1800" b="1" kern="0" dirty="0" err="1">
                <a:latin typeface="Arial" panose="020B0604020202020204" pitchFamily="34" charset="0"/>
              </a:rPr>
              <a:t>vergangenheitsbezogen</a:t>
            </a:r>
            <a:r>
              <a:rPr lang="en-US" sz="1800" b="1" kern="0" dirty="0">
                <a:latin typeface="Arial" panose="020B0604020202020204" pitchFamily="34" charset="0"/>
              </a:rPr>
              <a:t> </a:t>
            </a:r>
            <a:r>
              <a:rPr lang="en-US" sz="1800" kern="0" dirty="0">
                <a:latin typeface="Arial" panose="020B0604020202020204" pitchFamily="34" charset="0"/>
              </a:rPr>
              <a:t>und </a:t>
            </a:r>
            <a:r>
              <a:rPr lang="en-US" sz="1800" kern="0" dirty="0" err="1">
                <a:latin typeface="Arial" panose="020B0604020202020204" pitchFamily="34" charset="0"/>
              </a:rPr>
              <a:t>pagatorisch</a:t>
            </a: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Finanzbuchhaltung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ist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b="1" kern="0" dirty="0" err="1">
                <a:latin typeface="Arial" panose="020B0604020202020204" pitchFamily="34" charset="0"/>
              </a:rPr>
              <a:t>externes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Rechnungswesen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800" kern="0" dirty="0">
                <a:latin typeface="Arial" panose="020B0604020202020204" pitchFamily="34" charset="0"/>
              </a:rPr>
              <a:t>Sie </a:t>
            </a:r>
            <a:r>
              <a:rPr lang="en-US" sz="1800" kern="0" dirty="0" err="1">
                <a:latin typeface="Arial" panose="020B0604020202020204" pitchFamily="34" charset="0"/>
              </a:rPr>
              <a:t>richtet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sich</a:t>
            </a:r>
            <a:r>
              <a:rPr lang="en-US" sz="1800" kern="0" dirty="0">
                <a:latin typeface="Arial" panose="020B0604020202020204" pitchFamily="34" charset="0"/>
              </a:rPr>
              <a:t> an: </a:t>
            </a:r>
            <a:r>
              <a:rPr lang="en-US" sz="1800" kern="0" dirty="0" err="1">
                <a:latin typeface="Arial" panose="020B0604020202020204" pitchFamily="34" charset="0"/>
              </a:rPr>
              <a:t>Finanzamt</a:t>
            </a:r>
            <a:r>
              <a:rPr lang="en-US" sz="1800" kern="0" dirty="0">
                <a:latin typeface="Arial" panose="020B0604020202020204" pitchFamily="34" charset="0"/>
              </a:rPr>
              <a:t>, </a:t>
            </a:r>
            <a:r>
              <a:rPr lang="en-US" sz="1800" kern="0" dirty="0" err="1">
                <a:latin typeface="Arial" panose="020B0604020202020204" pitchFamily="34" charset="0"/>
              </a:rPr>
              <a:t>Aktionäre</a:t>
            </a:r>
            <a:r>
              <a:rPr lang="en-US" sz="1800" kern="0" dirty="0">
                <a:latin typeface="Arial" panose="020B0604020202020204" pitchFamily="34" charset="0"/>
              </a:rPr>
              <a:t>, </a:t>
            </a:r>
            <a:r>
              <a:rPr lang="en-US" sz="1800" kern="0" dirty="0" err="1">
                <a:latin typeface="Arial" panose="020B0604020202020204" pitchFamily="34" charset="0"/>
              </a:rPr>
              <a:t>Gläubiger</a:t>
            </a:r>
            <a:r>
              <a:rPr lang="en-US" sz="1800" kern="0" dirty="0">
                <a:latin typeface="Arial" panose="020B0604020202020204" pitchFamily="34" charset="0"/>
              </a:rPr>
              <a:t>, </a:t>
            </a:r>
            <a:r>
              <a:rPr lang="en-US" sz="1800" kern="0" dirty="0" err="1">
                <a:latin typeface="Arial" panose="020B0604020202020204" pitchFamily="34" charset="0"/>
              </a:rPr>
              <a:t>Interessierte</a:t>
            </a:r>
            <a:r>
              <a:rPr lang="en-US" sz="1800" kern="0" dirty="0">
                <a:latin typeface="Arial" panose="020B0604020202020204" pitchFamily="34" charset="0"/>
              </a:rPr>
              <a:t>, </a:t>
            </a:r>
            <a:r>
              <a:rPr lang="en-US" sz="1800" kern="0" dirty="0" err="1">
                <a:latin typeface="Arial" panose="020B0604020202020204" pitchFamily="34" charset="0"/>
              </a:rPr>
              <a:t>Öffentlichkeit</a:t>
            </a:r>
            <a:r>
              <a:rPr lang="en-US" sz="1800" kern="0" dirty="0">
                <a:latin typeface="Arial" panose="020B0604020202020204" pitchFamily="34" charset="0"/>
              </a:rPr>
              <a:t> (</a:t>
            </a:r>
            <a:r>
              <a:rPr lang="en-US" sz="1800" kern="0" dirty="0" err="1">
                <a:latin typeface="Arial" panose="020B0604020202020204" pitchFamily="34" charset="0"/>
              </a:rPr>
              <a:t>AirBerlin</a:t>
            </a:r>
            <a:r>
              <a:rPr lang="en-US" sz="1800" kern="0" dirty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854825" cy="1176338"/>
          </a:xfrm>
        </p:spPr>
        <p:txBody>
          <a:bodyPr/>
          <a:lstStyle/>
          <a:p>
            <a:r>
              <a:rPr lang="de-DE" altLang="en-US" smtClean="0"/>
              <a:t>Wertbewegungen in der Bilanz</a:t>
            </a:r>
            <a:br>
              <a:rPr lang="de-DE" altLang="en-US" smtClean="0"/>
            </a:br>
            <a:r>
              <a:rPr lang="de-DE" altLang="en-US" smtClean="0"/>
              <a:t>Passivtausch</a:t>
            </a:r>
          </a:p>
        </p:txBody>
      </p:sp>
      <p:pic>
        <p:nvPicPr>
          <p:cNvPr id="30722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773238"/>
            <a:ext cx="7504113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286625" cy="1176338"/>
          </a:xfrm>
        </p:spPr>
        <p:txBody>
          <a:bodyPr/>
          <a:lstStyle/>
          <a:p>
            <a:r>
              <a:rPr lang="de-DE" altLang="en-US" smtClean="0"/>
              <a:t>Wertbewegungen in der Bilanz</a:t>
            </a:r>
            <a:br>
              <a:rPr lang="de-DE" altLang="en-US" smtClean="0"/>
            </a:br>
            <a:r>
              <a:rPr lang="de-DE" altLang="en-US" smtClean="0"/>
              <a:t>Bilanzverlängerung (Aktiv-Passiv-Mehrung)</a:t>
            </a:r>
          </a:p>
        </p:txBody>
      </p:sp>
      <p:pic>
        <p:nvPicPr>
          <p:cNvPr id="32770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416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72421E7-4395-5648-951A-2EAC7B45ABD8}"/>
                  </a:ext>
                </a:extLst>
              </p14:cNvPr>
              <p14:cNvContentPartPr/>
              <p14:nvPr/>
            </p14:nvContentPartPr>
            <p14:xfrm>
              <a:off x="1047240" y="2610000"/>
              <a:ext cx="4611960" cy="390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72421E7-4395-5648-951A-2EAC7B45AB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7160" y="2599560"/>
                <a:ext cx="4632840" cy="40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15188" cy="1176338"/>
          </a:xfrm>
        </p:spPr>
        <p:txBody>
          <a:bodyPr/>
          <a:lstStyle/>
          <a:p>
            <a:r>
              <a:rPr lang="de-DE" altLang="en-US" smtClean="0"/>
              <a:t>Wertbewegungen in der Bilanz</a:t>
            </a:r>
            <a:br>
              <a:rPr lang="de-DE" altLang="en-US" smtClean="0"/>
            </a:br>
            <a:r>
              <a:rPr lang="de-DE" altLang="en-US" smtClean="0"/>
              <a:t>Bilanzverkürzung (Aktiv-Passiv-Minderung)</a:t>
            </a:r>
          </a:p>
        </p:txBody>
      </p:sp>
      <p:pic>
        <p:nvPicPr>
          <p:cNvPr id="34818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773238"/>
            <a:ext cx="79565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403350" y="6092825"/>
            <a:ext cx="7862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In welchem Vermögen steckt der PKW: Anlagev. vs Umlagev.?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08E8B87-316E-9543-A3FA-A97D3CE1F3AE}"/>
                  </a:ext>
                </a:extLst>
              </p14:cNvPr>
              <p14:cNvContentPartPr/>
              <p14:nvPr/>
            </p14:nvContentPartPr>
            <p14:xfrm>
              <a:off x="1073520" y="2705760"/>
              <a:ext cx="4427280" cy="413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08E8B87-316E-9543-A3FA-A97D3CE1F3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7040" y="2697120"/>
                <a:ext cx="4444200" cy="43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854825" cy="1176338"/>
          </a:xfrm>
        </p:spPr>
        <p:txBody>
          <a:bodyPr/>
          <a:lstStyle/>
          <a:p>
            <a:r>
              <a:rPr lang="de-DE" altLang="en-US" smtClean="0"/>
              <a:t>Abschreibungen</a:t>
            </a:r>
          </a:p>
        </p:txBody>
      </p:sp>
      <p:pic>
        <p:nvPicPr>
          <p:cNvPr id="36866" name="Picture 2" descr="page6image10918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33400"/>
            <a:ext cx="8763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755650" y="1557338"/>
            <a:ext cx="78628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Verfahren zur Erfassung der Wertminderungen und richtigen Verteilung der Anschaffungs- oder Herstellungskosten von betrieblichen Vermögensgegenständen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–  Lineare oder degressive Abschreibung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–  Planmäßige Abschreibung: Absetzung für Abnutzung (AfA)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–  Außerplanmäßige Abschreibung: aufgrund veränderter Marktbedingungen, Unfälle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Erfassung der Wertminderung von Anlagegütern aufgrund von Überholung und Verschleiß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	Wertminderung: Laptop vs PKW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EF327D8-80DF-1349-ADE7-B0F115B9FC5F}"/>
                  </a:ext>
                </a:extLst>
              </p14:cNvPr>
              <p14:cNvContentPartPr/>
              <p14:nvPr/>
            </p14:nvContentPartPr>
            <p14:xfrm>
              <a:off x="167040" y="2661480"/>
              <a:ext cx="8853840" cy="2160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EF327D8-80DF-1349-ADE7-B0F115B9FC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40" y="2650320"/>
                <a:ext cx="8874360" cy="218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854825" cy="1176338"/>
          </a:xfrm>
        </p:spPr>
        <p:txBody>
          <a:bodyPr/>
          <a:lstStyle/>
          <a:p>
            <a:r>
              <a:rPr lang="de-DE" altLang="en-US" smtClean="0"/>
              <a:t>Ursachen für Wertverfall - Abschreibungen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BB5076-7304-0649-901A-B4CEB261D564}"/>
              </a:ext>
            </a:extLst>
          </p:cNvPr>
          <p:cNvSpPr/>
          <p:nvPr/>
        </p:nvSpPr>
        <p:spPr>
          <a:xfrm>
            <a:off x="755650" y="1557338"/>
            <a:ext cx="7862888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Calibri" panose="020F0502020204030204" pitchFamily="34" charset="0"/>
              </a:rPr>
              <a:t>technischer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Verschleiß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</a:rPr>
              <a:t>durch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Gebrauch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Calibri" panose="020F0502020204030204" pitchFamily="34" charset="0"/>
              </a:rPr>
              <a:t>ruhender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Verschleiß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</a:rPr>
              <a:t>durch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Umwelteinflüsse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Calibri" panose="020F0502020204030204" pitchFamily="34" charset="0"/>
              </a:rPr>
              <a:t>Katastrophenverschleiß</a:t>
            </a:r>
            <a:r>
              <a:rPr lang="en-US" sz="2000" dirty="0">
                <a:latin typeface="Calibri" panose="020F0502020204030204" pitchFamily="34" charset="0"/>
              </a:rPr>
              <a:t>: Feuer </a:t>
            </a:r>
            <a:r>
              <a:rPr lang="en-US" sz="2000" dirty="0" err="1">
                <a:latin typeface="Calibri" panose="020F0502020204030204" pitchFamily="34" charset="0"/>
              </a:rPr>
              <a:t>oder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anderen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Katastrophen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Calibri" panose="020F0502020204030204" pitchFamily="34" charset="0"/>
              </a:rPr>
              <a:t>Technische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Überholung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</a:rPr>
              <a:t>technische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Weiterentwicklung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</a:rPr>
              <a:t>                   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438650"/>
            <a:ext cx="65881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5E5B743-4AE0-2C41-80EB-F913087AFBDC}"/>
                  </a:ext>
                </a:extLst>
              </p14:cNvPr>
              <p14:cNvContentPartPr/>
              <p14:nvPr/>
            </p14:nvContentPartPr>
            <p14:xfrm>
              <a:off x="1211760" y="5572080"/>
              <a:ext cx="6626520" cy="781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5E5B743-4AE0-2C41-80EB-F913087AFB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520" y="5559480"/>
                <a:ext cx="6645600" cy="80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20713"/>
            <a:ext cx="6854825" cy="1176337"/>
          </a:xfrm>
        </p:spPr>
        <p:txBody>
          <a:bodyPr/>
          <a:lstStyle/>
          <a:p>
            <a:r>
              <a:rPr lang="de-DE" altLang="en-US" smtClean="0"/>
              <a:t>Kreislauf </a:t>
            </a:r>
            <a:br>
              <a:rPr lang="de-DE" altLang="en-US" smtClean="0"/>
            </a:br>
            <a:r>
              <a:rPr lang="de-DE" altLang="en-US" smtClean="0"/>
              <a:t>der Abschreibung</a:t>
            </a:r>
          </a:p>
        </p:txBody>
      </p:sp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9052" r="16733" b="1198"/>
          <a:stretch>
            <a:fillRect/>
          </a:stretch>
        </p:blipFill>
        <p:spPr bwMode="auto">
          <a:xfrm>
            <a:off x="2124075" y="404813"/>
            <a:ext cx="3384550" cy="6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6854825" cy="1176338"/>
          </a:xfrm>
        </p:spPr>
        <p:txBody>
          <a:bodyPr/>
          <a:lstStyle/>
          <a:p>
            <a:r>
              <a:rPr lang="de-DE" altLang="en-US" smtClean="0"/>
              <a:t>Methoden der Abschreibung</a:t>
            </a:r>
          </a:p>
        </p:txBody>
      </p:sp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41438"/>
            <a:ext cx="4752975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6854825" cy="1176338"/>
          </a:xfrm>
        </p:spPr>
        <p:txBody>
          <a:bodyPr/>
          <a:lstStyle/>
          <a:p>
            <a:r>
              <a:rPr lang="de-DE" altLang="en-US" smtClean="0"/>
              <a:t>Lineare Abschreibung Bsp.</a:t>
            </a:r>
          </a:p>
        </p:txBody>
      </p:sp>
      <p:pic>
        <p:nvPicPr>
          <p:cNvPr id="2" name="Freihan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228725"/>
            <a:ext cx="8482013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6854825" cy="1176338"/>
          </a:xfrm>
        </p:spPr>
        <p:txBody>
          <a:bodyPr/>
          <a:lstStyle/>
          <a:p>
            <a:r>
              <a:rPr lang="de-DE" altLang="en-US" smtClean="0"/>
              <a:t>Lineare Abschreibung Bsp.</a:t>
            </a:r>
          </a:p>
        </p:txBody>
      </p:sp>
      <p:pic>
        <p:nvPicPr>
          <p:cNvPr id="2" name="Freihan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166813"/>
            <a:ext cx="80946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6854825" cy="1176338"/>
          </a:xfrm>
        </p:spPr>
        <p:txBody>
          <a:bodyPr/>
          <a:lstStyle/>
          <a:p>
            <a:r>
              <a:rPr lang="de-DE" altLang="en-US" smtClean="0"/>
              <a:t>Abschreibung Bsp.</a:t>
            </a:r>
          </a:p>
        </p:txBody>
      </p:sp>
      <p:pic>
        <p:nvPicPr>
          <p:cNvPr id="2" name="Freihan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033463"/>
            <a:ext cx="852646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mtClean="0"/>
              <a:t>Überblick zum Rechnungswesen - intern</a:t>
            </a:r>
          </a:p>
        </p:txBody>
      </p:sp>
      <p:sp>
        <p:nvSpPr>
          <p:cNvPr id="6146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828800"/>
            <a:ext cx="6934200" cy="4408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800" b="1" kern="0" dirty="0">
                <a:latin typeface="Arial" panose="020B0604020202020204" pitchFamily="34" charset="0"/>
              </a:rPr>
              <a:t>Kosten-Leistungsrechnung</a:t>
            </a:r>
            <a:endParaRPr lang="en-US" sz="1800" b="1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Versucht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alle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b="1" kern="0" dirty="0" err="1">
                <a:latin typeface="Arial" panose="020B0604020202020204" pitchFamily="34" charset="0"/>
              </a:rPr>
              <a:t>Kosten</a:t>
            </a:r>
            <a:r>
              <a:rPr lang="en-US" sz="1800" b="1" kern="0" dirty="0">
                <a:latin typeface="Arial" panose="020B0604020202020204" pitchFamily="34" charset="0"/>
              </a:rPr>
              <a:t> und </a:t>
            </a:r>
            <a:r>
              <a:rPr lang="en-US" sz="1800" b="1" kern="0" dirty="0" err="1">
                <a:latin typeface="Arial" panose="020B0604020202020204" pitchFamily="34" charset="0"/>
              </a:rPr>
              <a:t>Leistungen</a:t>
            </a:r>
            <a:r>
              <a:rPr lang="en-US" sz="1800" b="1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einer</a:t>
            </a:r>
            <a:r>
              <a:rPr lang="en-US" sz="1800" kern="0" dirty="0">
                <a:latin typeface="Arial" panose="020B0604020202020204" pitchFamily="34" charset="0"/>
              </a:rPr>
              <a:t> (</a:t>
            </a:r>
            <a:r>
              <a:rPr lang="en-US" sz="1800" kern="0" dirty="0" err="1">
                <a:latin typeface="Arial" panose="020B0604020202020204" pitchFamily="34" charset="0"/>
              </a:rPr>
              <a:t>auch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zukünftigen</a:t>
            </a:r>
            <a:r>
              <a:rPr lang="en-US" sz="1800" kern="0" dirty="0">
                <a:latin typeface="Arial" panose="020B0604020202020204" pitchFamily="34" charset="0"/>
              </a:rPr>
              <a:t>) </a:t>
            </a:r>
            <a:r>
              <a:rPr lang="en-US" sz="1800" kern="0" dirty="0" err="1">
                <a:latin typeface="Arial" panose="020B0604020202020204" pitchFamily="34" charset="0"/>
              </a:rPr>
              <a:t>Abrechnungsperiode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zu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erfassen</a:t>
            </a:r>
            <a:r>
              <a:rPr lang="en-US" sz="1800" kern="0" dirty="0">
                <a:latin typeface="Arial" panose="020B0604020202020204" pitchFamily="34" charset="0"/>
              </a:rPr>
              <a:t> um</a:t>
            </a:r>
          </a:p>
          <a:p>
            <a:pPr>
              <a:defRPr/>
            </a:pPr>
            <a:r>
              <a:rPr lang="en-US" sz="1800" b="1" kern="0" dirty="0" err="1">
                <a:latin typeface="Arial" panose="020B0604020202020204" pitchFamily="34" charset="0"/>
              </a:rPr>
              <a:t>Produktpreise</a:t>
            </a:r>
            <a:r>
              <a:rPr lang="en-US" sz="1800" b="1" kern="0" dirty="0">
                <a:latin typeface="Arial" panose="020B0604020202020204" pitchFamily="34" charset="0"/>
              </a:rPr>
              <a:t>, </a:t>
            </a:r>
            <a:r>
              <a:rPr lang="en-US" sz="1800" b="1" kern="0" dirty="0" err="1">
                <a:latin typeface="Arial" panose="020B0604020202020204" pitchFamily="34" charset="0"/>
              </a:rPr>
              <a:t>Aufträge</a:t>
            </a:r>
            <a:r>
              <a:rPr lang="en-US" sz="1800" b="1" kern="0" dirty="0">
                <a:latin typeface="Arial" panose="020B0604020202020204" pitchFamily="34" charset="0"/>
              </a:rPr>
              <a:t>, </a:t>
            </a:r>
            <a:r>
              <a:rPr lang="en-US" sz="1800" b="1" kern="0" dirty="0" err="1">
                <a:latin typeface="Arial" panose="020B0604020202020204" pitchFamily="34" charset="0"/>
              </a:rPr>
              <a:t>Kostenvoranschläge</a:t>
            </a:r>
            <a:r>
              <a:rPr lang="en-US" sz="1800" b="1" kern="0" dirty="0">
                <a:latin typeface="Arial" panose="020B0604020202020204" pitchFamily="34" charset="0"/>
              </a:rPr>
              <a:t> </a:t>
            </a:r>
            <a:r>
              <a:rPr lang="en-US" sz="1800" kern="0" dirty="0">
                <a:latin typeface="Arial" panose="020B0604020202020204" pitchFamily="34" charset="0"/>
              </a:rPr>
              <a:t>(</a:t>
            </a:r>
            <a:r>
              <a:rPr lang="en-US" sz="1800" kern="0" dirty="0" err="1">
                <a:latin typeface="Arial" panose="020B0604020202020204" pitchFamily="34" charset="0"/>
              </a:rPr>
              <a:t>vor</a:t>
            </a:r>
            <a:r>
              <a:rPr lang="en-US" sz="1800" kern="0" dirty="0">
                <a:latin typeface="Arial" panose="020B0604020202020204" pitchFamily="34" charset="0"/>
              </a:rPr>
              <a:t>)</a:t>
            </a:r>
            <a:r>
              <a:rPr lang="en-US" sz="1800" kern="0" dirty="0" err="1">
                <a:latin typeface="Arial" panose="020B0604020202020204" pitchFamily="34" charset="0"/>
              </a:rPr>
              <a:t>kalkulieren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zu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können</a:t>
            </a: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Kosten-Leistungsrechnung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ist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tendenziell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b="1" kern="0" dirty="0" err="1">
                <a:latin typeface="Arial" panose="020B0604020202020204" pitchFamily="34" charset="0"/>
              </a:rPr>
              <a:t>zukunftsbezogen</a:t>
            </a:r>
            <a:r>
              <a:rPr lang="en-US" sz="1800" kern="0" dirty="0">
                <a:latin typeface="Arial" panose="020B0604020202020204" pitchFamily="34" charset="0"/>
              </a:rPr>
              <a:t/>
            </a:r>
            <a:br>
              <a:rPr lang="en-US" sz="1800" kern="0" dirty="0">
                <a:latin typeface="Arial" panose="020B0604020202020204" pitchFamily="34" charset="0"/>
              </a:rPr>
            </a:br>
            <a:r>
              <a:rPr lang="en-US" sz="1800" kern="0" dirty="0">
                <a:latin typeface="Arial" panose="020B0604020202020204" pitchFamily="34" charset="0"/>
              </a:rPr>
              <a:t>und </a:t>
            </a:r>
            <a:r>
              <a:rPr lang="en-US" sz="1800" kern="0" dirty="0" err="1">
                <a:latin typeface="Arial" panose="020B0604020202020204" pitchFamily="34" charset="0"/>
              </a:rPr>
              <a:t>kalkulatorisch</a:t>
            </a:r>
            <a:endParaRPr lang="en-US" sz="18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Kosten-Leistungsrechnung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ist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b="1" kern="0" dirty="0">
                <a:latin typeface="Arial" panose="020B0604020202020204" pitchFamily="34" charset="0"/>
              </a:rPr>
              <a:t>internes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Rechnungswesen</a:t>
            </a: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kern="0" dirty="0">
                <a:latin typeface="Arial" panose="020B0604020202020204" pitchFamily="34" charset="0"/>
              </a:rPr>
              <a:t>Sie </a:t>
            </a:r>
            <a:r>
              <a:rPr lang="en-US" sz="1800" kern="0" dirty="0" err="1">
                <a:latin typeface="Arial" panose="020B0604020202020204" pitchFamily="34" charset="0"/>
              </a:rPr>
              <a:t>dient</a:t>
            </a:r>
            <a:r>
              <a:rPr lang="en-US" sz="1800" kern="0" dirty="0">
                <a:latin typeface="Arial" panose="020B0604020202020204" pitchFamily="34" charset="0"/>
              </a:rPr>
              <a:t> der </a:t>
            </a:r>
            <a:r>
              <a:rPr lang="en-US" sz="1800" kern="0" dirty="0" err="1">
                <a:latin typeface="Arial" panose="020B0604020202020204" pitchFamily="34" charset="0"/>
              </a:rPr>
              <a:t>Steuerung</a:t>
            </a:r>
            <a:r>
              <a:rPr lang="en-US" sz="1800" kern="0" dirty="0">
                <a:latin typeface="Arial" panose="020B0604020202020204" pitchFamily="34" charset="0"/>
              </a:rPr>
              <a:t> und </a:t>
            </a:r>
            <a:r>
              <a:rPr lang="en-US" sz="1800" kern="0" dirty="0" err="1">
                <a:latin typeface="Arial" panose="020B0604020202020204" pitchFamily="34" charset="0"/>
              </a:rPr>
              <a:t>Kontrolle</a:t>
            </a:r>
            <a:r>
              <a:rPr lang="en-US" sz="1800" kern="0" dirty="0">
                <a:latin typeface="Arial" panose="020B0604020202020204" pitchFamily="34" charset="0"/>
              </a:rPr>
              <a:t> der </a:t>
            </a:r>
            <a:r>
              <a:rPr lang="en-US" sz="1800" kern="0" dirty="0" err="1">
                <a:latin typeface="Arial" panose="020B0604020202020204" pitchFamily="34" charset="0"/>
              </a:rPr>
              <a:t>betrieblichen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Prozesse</a:t>
            </a:r>
            <a:endParaRPr lang="en-US" sz="1800" kern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7200900" cy="1103313"/>
          </a:xfrm>
        </p:spPr>
        <p:txBody>
          <a:bodyPr/>
          <a:lstStyle/>
          <a:p>
            <a:r>
              <a:rPr lang="de-DE" altLang="en-US" smtClean="0"/>
              <a:t>Gewinn und Verlustrechnung (Erfolgsrechnung)</a:t>
            </a:r>
            <a:br>
              <a:rPr lang="de-DE" altLang="en-US" smtClean="0"/>
            </a:br>
            <a:r>
              <a:rPr lang="de-DE" altLang="en-US" sz="1800" smtClean="0"/>
              <a:t>Gesamtkostenverfahren gemäß § 275 Abs. 2 und 3 HGB</a:t>
            </a:r>
            <a:endParaRPr lang="de-DE" altLang="en-US" smtClean="0"/>
          </a:p>
        </p:txBody>
      </p:sp>
      <p:sp>
        <p:nvSpPr>
          <p:cNvPr id="51202" name="Rectangle 44"/>
          <p:cNvSpPr>
            <a:spLocks noChangeArrowheads="1"/>
          </p:cNvSpPr>
          <p:nvPr/>
        </p:nvSpPr>
        <p:spPr bwMode="auto">
          <a:xfrm>
            <a:off x="2727325" y="3529013"/>
            <a:ext cx="3006725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1203" name="Group 97"/>
          <p:cNvGrpSpPr>
            <a:grpSpLocks/>
          </p:cNvGrpSpPr>
          <p:nvPr/>
        </p:nvGrpSpPr>
        <p:grpSpPr bwMode="auto">
          <a:xfrm>
            <a:off x="2411413" y="1628775"/>
            <a:ext cx="6732587" cy="4652963"/>
            <a:chOff x="1519" y="1026"/>
            <a:chExt cx="4241" cy="2931"/>
          </a:xfrm>
        </p:grpSpPr>
        <p:sp>
          <p:nvSpPr>
            <p:cNvPr id="5120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19" y="1026"/>
              <a:ext cx="4241" cy="2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06" name="Rectangle 7"/>
            <p:cNvSpPr>
              <a:spLocks noChangeArrowheads="1"/>
            </p:cNvSpPr>
            <p:nvPr/>
          </p:nvSpPr>
          <p:spPr bwMode="auto">
            <a:xfrm>
              <a:off x="1604" y="1036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07" name="Rectangle 8"/>
            <p:cNvSpPr>
              <a:spLocks noChangeArrowheads="1"/>
            </p:cNvSpPr>
            <p:nvPr/>
          </p:nvSpPr>
          <p:spPr bwMode="auto">
            <a:xfrm>
              <a:off x="1737" y="1036"/>
              <a:ext cx="7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Umsatzerlöse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604" y="1171"/>
              <a:ext cx="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1737" y="1171"/>
              <a:ext cx="17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Veränderung der Lagerbestände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10" name="Rectangle 11"/>
            <p:cNvSpPr>
              <a:spLocks noChangeArrowheads="1"/>
            </p:cNvSpPr>
            <p:nvPr/>
          </p:nvSpPr>
          <p:spPr bwMode="auto">
            <a:xfrm>
              <a:off x="1604" y="1305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11" name="Rectangle 12"/>
            <p:cNvSpPr>
              <a:spLocks noChangeArrowheads="1"/>
            </p:cNvSpPr>
            <p:nvPr/>
          </p:nvSpPr>
          <p:spPr bwMode="auto">
            <a:xfrm>
              <a:off x="1737" y="1305"/>
              <a:ext cx="153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sonstige betriebliche Erträge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12" name="Rectangle 13"/>
            <p:cNvSpPr>
              <a:spLocks noChangeArrowheads="1"/>
            </p:cNvSpPr>
            <p:nvPr/>
          </p:nvSpPr>
          <p:spPr bwMode="auto">
            <a:xfrm>
              <a:off x="1901" y="1495"/>
              <a:ext cx="76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Betriebsertrag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13" name="Rectangle 14"/>
            <p:cNvSpPr>
              <a:spLocks noChangeArrowheads="1"/>
            </p:cNvSpPr>
            <p:nvPr/>
          </p:nvSpPr>
          <p:spPr bwMode="auto">
            <a:xfrm>
              <a:off x="1631" y="1691"/>
              <a:ext cx="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14" name="Rectangle 15"/>
            <p:cNvSpPr>
              <a:spLocks noChangeArrowheads="1"/>
            </p:cNvSpPr>
            <p:nvPr/>
          </p:nvSpPr>
          <p:spPr bwMode="auto">
            <a:xfrm>
              <a:off x="1737" y="1691"/>
              <a:ext cx="339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Materialaufwand (Betriebsertrag - Materialaufwand = Rohertrag)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15" name="Rectangle 16"/>
            <p:cNvSpPr>
              <a:spLocks noChangeArrowheads="1"/>
            </p:cNvSpPr>
            <p:nvPr/>
          </p:nvSpPr>
          <p:spPr bwMode="auto">
            <a:xfrm>
              <a:off x="1631" y="1825"/>
              <a:ext cx="6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16" name="Rectangle 17"/>
            <p:cNvSpPr>
              <a:spLocks noChangeArrowheads="1"/>
            </p:cNvSpPr>
            <p:nvPr/>
          </p:nvSpPr>
          <p:spPr bwMode="auto">
            <a:xfrm>
              <a:off x="1737" y="1825"/>
              <a:ext cx="9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Personalaufwand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17" name="Rectangle 18"/>
            <p:cNvSpPr>
              <a:spLocks noChangeArrowheads="1"/>
            </p:cNvSpPr>
            <p:nvPr/>
          </p:nvSpPr>
          <p:spPr bwMode="auto">
            <a:xfrm>
              <a:off x="1631" y="1960"/>
              <a:ext cx="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18" name="Rectangle 19"/>
            <p:cNvSpPr>
              <a:spLocks noChangeArrowheads="1"/>
            </p:cNvSpPr>
            <p:nvPr/>
          </p:nvSpPr>
          <p:spPr bwMode="auto">
            <a:xfrm>
              <a:off x="1737" y="1960"/>
              <a:ext cx="8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Abschreibungen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19" name="Rectangle 20"/>
            <p:cNvSpPr>
              <a:spLocks noChangeArrowheads="1"/>
            </p:cNvSpPr>
            <p:nvPr/>
          </p:nvSpPr>
          <p:spPr bwMode="auto">
            <a:xfrm>
              <a:off x="1631" y="2094"/>
              <a:ext cx="6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20" name="Rectangle 21"/>
            <p:cNvSpPr>
              <a:spLocks noChangeArrowheads="1"/>
            </p:cNvSpPr>
            <p:nvPr/>
          </p:nvSpPr>
          <p:spPr bwMode="auto">
            <a:xfrm>
              <a:off x="1737" y="2094"/>
              <a:ext cx="195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sonstige betriebliche Aufwendungen</a:t>
              </a:r>
            </a:p>
          </p:txBody>
        </p:sp>
        <p:sp>
          <p:nvSpPr>
            <p:cNvPr id="51221" name="Rectangle 22"/>
            <p:cNvSpPr>
              <a:spLocks noChangeArrowheads="1"/>
            </p:cNvSpPr>
            <p:nvPr/>
          </p:nvSpPr>
          <p:spPr bwMode="auto">
            <a:xfrm>
              <a:off x="1901" y="2289"/>
              <a:ext cx="12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 u="sng">
                  <a:solidFill>
                    <a:srgbClr val="000000"/>
                  </a:solidFill>
                  <a:latin typeface="Arial" panose="020B0604020202020204" pitchFamily="34" charset="0"/>
                </a:rPr>
                <a:t>Betriebsergebnis (EBIT)</a:t>
              </a:r>
              <a:endParaRPr lang="de-DE" altLang="en-US" u="sng">
                <a:latin typeface="Book Antiqua" panose="02040602050305030304" pitchFamily="18" charset="0"/>
              </a:endParaRPr>
            </a:p>
          </p:txBody>
        </p:sp>
        <p:sp>
          <p:nvSpPr>
            <p:cNvPr id="51222" name="Rectangle 23"/>
            <p:cNvSpPr>
              <a:spLocks noChangeArrowheads="1"/>
            </p:cNvSpPr>
            <p:nvPr/>
          </p:nvSpPr>
          <p:spPr bwMode="auto">
            <a:xfrm>
              <a:off x="1537" y="2491"/>
              <a:ext cx="9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23" name="Rectangle 24"/>
            <p:cNvSpPr>
              <a:spLocks noChangeArrowheads="1"/>
            </p:cNvSpPr>
            <p:nvPr/>
          </p:nvSpPr>
          <p:spPr bwMode="auto">
            <a:xfrm>
              <a:off x="1631" y="2491"/>
              <a:ext cx="3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24" name="Rectangle 25"/>
            <p:cNvSpPr>
              <a:spLocks noChangeArrowheads="1"/>
            </p:cNvSpPr>
            <p:nvPr/>
          </p:nvSpPr>
          <p:spPr bwMode="auto">
            <a:xfrm>
              <a:off x="1662" y="2491"/>
              <a:ext cx="3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25" name="Rectangle 26"/>
            <p:cNvSpPr>
              <a:spLocks noChangeArrowheads="1"/>
            </p:cNvSpPr>
            <p:nvPr/>
          </p:nvSpPr>
          <p:spPr bwMode="auto">
            <a:xfrm>
              <a:off x="1737" y="249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26" name="Rectangle 27"/>
            <p:cNvSpPr>
              <a:spLocks noChangeArrowheads="1"/>
            </p:cNvSpPr>
            <p:nvPr/>
          </p:nvSpPr>
          <p:spPr bwMode="auto">
            <a:xfrm>
              <a:off x="1901" y="2686"/>
              <a:ext cx="278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der gewöhnlichen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27" name="Rectangle 28"/>
            <p:cNvSpPr>
              <a:spLocks noChangeArrowheads="1"/>
            </p:cNvSpPr>
            <p:nvPr/>
          </p:nvSpPr>
          <p:spPr bwMode="auto">
            <a:xfrm>
              <a:off x="1537" y="2960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28" name="Rectangle 29"/>
            <p:cNvSpPr>
              <a:spLocks noChangeArrowheads="1"/>
            </p:cNvSpPr>
            <p:nvPr/>
          </p:nvSpPr>
          <p:spPr bwMode="auto">
            <a:xfrm>
              <a:off x="1631" y="2960"/>
              <a:ext cx="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29" name="Rectangle 30"/>
            <p:cNvSpPr>
              <a:spLocks noChangeArrowheads="1"/>
            </p:cNvSpPr>
            <p:nvPr/>
          </p:nvSpPr>
          <p:spPr bwMode="auto">
            <a:xfrm>
              <a:off x="1662" y="2960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30" name="Rectangle 31"/>
            <p:cNvSpPr>
              <a:spLocks noChangeArrowheads="1"/>
            </p:cNvSpPr>
            <p:nvPr/>
          </p:nvSpPr>
          <p:spPr bwMode="auto">
            <a:xfrm>
              <a:off x="1737" y="2960"/>
              <a:ext cx="14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außerordentliches 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31" name="Rectangle 32"/>
            <p:cNvSpPr>
              <a:spLocks noChangeArrowheads="1"/>
            </p:cNvSpPr>
            <p:nvPr/>
          </p:nvSpPr>
          <p:spPr bwMode="auto">
            <a:xfrm>
              <a:off x="1631" y="3094"/>
              <a:ext cx="6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32" name="Rectangle 33"/>
            <p:cNvSpPr>
              <a:spLocks noChangeArrowheads="1"/>
            </p:cNvSpPr>
            <p:nvPr/>
          </p:nvSpPr>
          <p:spPr bwMode="auto">
            <a:xfrm>
              <a:off x="1737" y="3094"/>
              <a:ext cx="8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Steueraufwand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33" name="Rectangle 34"/>
            <p:cNvSpPr>
              <a:spLocks noChangeArrowheads="1"/>
            </p:cNvSpPr>
            <p:nvPr/>
          </p:nvSpPr>
          <p:spPr bwMode="auto">
            <a:xfrm>
              <a:off x="1901" y="3282"/>
              <a:ext cx="20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Jahresüberschuss / Jahresfehlbetrag  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34" name="Rectangle 35"/>
            <p:cNvSpPr>
              <a:spLocks noChangeArrowheads="1"/>
            </p:cNvSpPr>
            <p:nvPr/>
          </p:nvSpPr>
          <p:spPr bwMode="auto">
            <a:xfrm>
              <a:off x="3923" y="3282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35" name="Rectangle 36"/>
            <p:cNvSpPr>
              <a:spLocks noChangeArrowheads="1"/>
            </p:cNvSpPr>
            <p:nvPr/>
          </p:nvSpPr>
          <p:spPr bwMode="auto">
            <a:xfrm>
              <a:off x="1604" y="3490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36" name="Rectangle 37"/>
            <p:cNvSpPr>
              <a:spLocks noChangeArrowheads="1"/>
            </p:cNvSpPr>
            <p:nvPr/>
          </p:nvSpPr>
          <p:spPr bwMode="auto">
            <a:xfrm>
              <a:off x="1737" y="3490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37" name="Rectangle 38"/>
            <p:cNvSpPr>
              <a:spLocks noChangeArrowheads="1"/>
            </p:cNvSpPr>
            <p:nvPr/>
          </p:nvSpPr>
          <p:spPr bwMode="auto">
            <a:xfrm>
              <a:off x="1631" y="3625"/>
              <a:ext cx="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38" name="Rectangle 39"/>
            <p:cNvSpPr>
              <a:spLocks noChangeArrowheads="1"/>
            </p:cNvSpPr>
            <p:nvPr/>
          </p:nvSpPr>
          <p:spPr bwMode="auto">
            <a:xfrm>
              <a:off x="1737" y="3625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39" name="Rectangle 40"/>
            <p:cNvSpPr>
              <a:spLocks noChangeArrowheads="1"/>
            </p:cNvSpPr>
            <p:nvPr/>
          </p:nvSpPr>
          <p:spPr bwMode="auto">
            <a:xfrm>
              <a:off x="1901" y="3819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40" name="Line 41"/>
            <p:cNvSpPr>
              <a:spLocks noChangeShapeType="1"/>
            </p:cNvSpPr>
            <p:nvPr/>
          </p:nvSpPr>
          <p:spPr bwMode="auto">
            <a:xfrm>
              <a:off x="1718" y="1434"/>
              <a:ext cx="18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1" name="Rectangle 42"/>
            <p:cNvSpPr>
              <a:spLocks noChangeArrowheads="1"/>
            </p:cNvSpPr>
            <p:nvPr/>
          </p:nvSpPr>
          <p:spPr bwMode="auto">
            <a:xfrm>
              <a:off x="1718" y="1434"/>
              <a:ext cx="1894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42" name="Line 43"/>
            <p:cNvSpPr>
              <a:spLocks noChangeShapeType="1"/>
            </p:cNvSpPr>
            <p:nvPr/>
          </p:nvSpPr>
          <p:spPr bwMode="auto">
            <a:xfrm>
              <a:off x="1718" y="2223"/>
              <a:ext cx="18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3" name="Line 45"/>
            <p:cNvSpPr>
              <a:spLocks noChangeShapeType="1"/>
            </p:cNvSpPr>
            <p:nvPr/>
          </p:nvSpPr>
          <p:spPr bwMode="auto">
            <a:xfrm>
              <a:off x="1718" y="2615"/>
              <a:ext cx="18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4" name="Rectangle 46"/>
            <p:cNvSpPr>
              <a:spLocks noChangeArrowheads="1"/>
            </p:cNvSpPr>
            <p:nvPr/>
          </p:nvSpPr>
          <p:spPr bwMode="auto">
            <a:xfrm>
              <a:off x="1718" y="2615"/>
              <a:ext cx="189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45" name="Line 47"/>
            <p:cNvSpPr>
              <a:spLocks noChangeShapeType="1"/>
            </p:cNvSpPr>
            <p:nvPr/>
          </p:nvSpPr>
          <p:spPr bwMode="auto">
            <a:xfrm>
              <a:off x="1718" y="3219"/>
              <a:ext cx="18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6" name="Rectangle 48"/>
            <p:cNvSpPr>
              <a:spLocks noChangeArrowheads="1"/>
            </p:cNvSpPr>
            <p:nvPr/>
          </p:nvSpPr>
          <p:spPr bwMode="auto">
            <a:xfrm>
              <a:off x="1718" y="3219"/>
              <a:ext cx="189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247" name="Line 49"/>
            <p:cNvSpPr>
              <a:spLocks noChangeShapeType="1"/>
            </p:cNvSpPr>
            <p:nvPr/>
          </p:nvSpPr>
          <p:spPr bwMode="auto">
            <a:xfrm>
              <a:off x="1718" y="3749"/>
              <a:ext cx="18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8" name="Rectangle 50"/>
            <p:cNvSpPr>
              <a:spLocks noChangeArrowheads="1"/>
            </p:cNvSpPr>
            <p:nvPr/>
          </p:nvSpPr>
          <p:spPr bwMode="auto">
            <a:xfrm>
              <a:off x="1718" y="3749"/>
              <a:ext cx="189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-30163" y="1484313"/>
            <a:ext cx="253047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>
                <a:solidFill>
                  <a:srgbClr val="222222"/>
                </a:solidFill>
                <a:latin typeface="Arial" panose="020B0604020202020204" pitchFamily="34" charset="0"/>
              </a:rPr>
              <a:t>Die </a:t>
            </a:r>
            <a:r>
              <a:rPr lang="en-US" altLang="de-DE" sz="1800" b="1">
                <a:solidFill>
                  <a:srgbClr val="222222"/>
                </a:solidFill>
                <a:latin typeface="Arial" panose="020B0604020202020204" pitchFamily="34" charset="0"/>
              </a:rPr>
              <a:t>GuV</a:t>
            </a:r>
            <a:r>
              <a:rPr lang="en-US" altLang="de-DE" sz="1800">
                <a:solidFill>
                  <a:srgbClr val="222222"/>
                </a:solidFill>
                <a:latin typeface="Arial" panose="020B0604020202020204" pitchFamily="34" charset="0"/>
              </a:rPr>
              <a:t> ist Bestandteil der </a:t>
            </a:r>
            <a:r>
              <a:rPr lang="en-US" altLang="de-DE" sz="1800" b="1">
                <a:solidFill>
                  <a:srgbClr val="222222"/>
                </a:solidFill>
                <a:latin typeface="Arial" panose="020B0604020202020204" pitchFamily="34" charset="0"/>
              </a:rPr>
              <a:t>Bilanz</a:t>
            </a:r>
            <a:r>
              <a:rPr lang="en-US" altLang="de-DE" sz="1800">
                <a:solidFill>
                  <a:srgbClr val="222222"/>
                </a:solidFill>
                <a:latin typeface="Arial" panose="020B0604020202020204" pitchFamily="34" charset="0"/>
              </a:rPr>
              <a:t> und zeigt eine Gegenüberstellung der Erträge und Aufwendungen. ... Das </a:t>
            </a:r>
            <a:r>
              <a:rPr lang="en-US" altLang="de-DE" sz="1800" b="1">
                <a:solidFill>
                  <a:srgbClr val="222222"/>
                </a:solidFill>
                <a:latin typeface="Arial" panose="020B0604020202020204" pitchFamily="34" charset="0"/>
              </a:rPr>
              <a:t>GuV</a:t>
            </a:r>
            <a:r>
              <a:rPr lang="en-US" altLang="de-DE" sz="1800">
                <a:solidFill>
                  <a:srgbClr val="222222"/>
                </a:solidFill>
                <a:latin typeface="Arial" panose="020B0604020202020204" pitchFamily="34" charset="0"/>
              </a:rPr>
              <a:t>-Konto findet sich auf der Passivseite der </a:t>
            </a:r>
            <a:r>
              <a:rPr lang="en-US" altLang="de-DE" sz="1800" b="1">
                <a:solidFill>
                  <a:srgbClr val="222222"/>
                </a:solidFill>
                <a:latin typeface="Arial" panose="020B0604020202020204" pitchFamily="34" charset="0"/>
              </a:rPr>
              <a:t>Bilanz</a:t>
            </a:r>
            <a:r>
              <a:rPr lang="en-US" altLang="de-DE" sz="1800">
                <a:solidFill>
                  <a:srgbClr val="222222"/>
                </a:solidFill>
                <a:latin typeface="Arial" panose="020B0604020202020204" pitchFamily="34" charset="0"/>
              </a:rPr>
              <a:t> und ist ein Unterkonto des Eigenkapitals – somit also ein wichtiger Bestandteil für die Unternehmensplanung.</a:t>
            </a:r>
            <a:endParaRPr lang="en-GB" altLang="de-DE" sz="18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6854825" cy="1176338"/>
          </a:xfrm>
        </p:spPr>
        <p:txBody>
          <a:bodyPr/>
          <a:lstStyle/>
          <a:p>
            <a:r>
              <a:rPr lang="de-DE" altLang="en-US" smtClean="0"/>
              <a:t>GuV &amp; Bilanz </a:t>
            </a:r>
          </a:p>
        </p:txBody>
      </p:sp>
      <p:pic>
        <p:nvPicPr>
          <p:cNvPr id="2" name="Freihan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776288"/>
            <a:ext cx="832961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Bilanzanalyse: Finanzielle Lage</a:t>
            </a:r>
            <a:endParaRPr lang="de-DE" altLang="en-US" noProof="1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484313"/>
            <a:ext cx="6911975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altLang="en-US" sz="1400" noProof="1" smtClean="0">
                <a:latin typeface="Arial" panose="020B0604020202020204" pitchFamily="34" charset="0"/>
              </a:rPr>
              <a:t>a)</a:t>
            </a:r>
            <a:r>
              <a:rPr lang="de-DE" altLang="en-US" sz="1600" noProof="1" smtClean="0">
                <a:latin typeface="Arial" panose="020B0604020202020204" pitchFamily="34" charset="0"/>
              </a:rPr>
              <a:t> </a:t>
            </a:r>
            <a:r>
              <a:rPr lang="de-DE" altLang="en-US" sz="1600" b="1" u="sng" noProof="1" smtClean="0">
                <a:latin typeface="Arial" panose="020B0604020202020204" pitchFamily="34" charset="0"/>
              </a:rPr>
              <a:t>Liquidität</a:t>
            </a:r>
            <a:endParaRPr lang="de-DE" altLang="en-US" sz="1600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smtClean="0">
                <a:latin typeface="Arial" panose="020B0604020202020204" pitchFamily="34" charset="0"/>
              </a:rPr>
              <a:t>S</a:t>
            </a:r>
            <a:r>
              <a:rPr lang="de-DE" altLang="en-US" sz="1600" noProof="1" smtClean="0">
                <a:latin typeface="Arial" panose="020B0604020202020204" pitchFamily="34" charset="0"/>
              </a:rPr>
              <a:t>ind die kurzfristigen Verbindlichkeiten durch die flüssigen Mittel gedeckt?</a:t>
            </a:r>
          </a:p>
          <a:p>
            <a:pPr>
              <a:lnSpc>
                <a:spcPct val="80000"/>
              </a:lnSpc>
            </a:pPr>
            <a:r>
              <a:rPr lang="de-DE" altLang="en-US" sz="1600" smtClean="0">
                <a:latin typeface="Arial" panose="020B0604020202020204" pitchFamily="34" charset="0"/>
              </a:rPr>
              <a:t>Reicht das </a:t>
            </a:r>
            <a:r>
              <a:rPr lang="de-DE" altLang="en-US" sz="1600" noProof="1" smtClean="0">
                <a:latin typeface="Arial" panose="020B0604020202020204" pitchFamily="34" charset="0"/>
              </a:rPr>
              <a:t>Umlaufvermögen zur Rückzahlung der kurzfristigen Verbindlichkeiten </a:t>
            </a:r>
            <a:r>
              <a:rPr lang="de-DE" altLang="en-US" sz="1600" smtClean="0">
                <a:latin typeface="Arial" panose="020B0604020202020204" pitchFamily="34" charset="0"/>
              </a:rPr>
              <a:t>aus?</a:t>
            </a:r>
            <a:endParaRPr lang="de-DE" altLang="en-US" sz="1600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Wie ist die Kapitalgebundenheit beim Produktionsprozeß und beim Lagerbestand zu beurteilen? </a:t>
            </a: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Wie wird das Zahlungsziel der Kunden eingehalten? (Debitorenziel)</a:t>
            </a: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Wie schnell ist der Debitorenbestand verflüssigbar?</a:t>
            </a: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Inwieweit wurden durch den Umsatzprozeß liquide Mittel zur weiteren Verwendung generiert? (Umsatzrendite)</a:t>
            </a:r>
            <a:endParaRPr lang="de-DE" altLang="en-US" sz="160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noProof="1" smtClean="0">
                <a:latin typeface="Arial" panose="020B0604020202020204" pitchFamily="34" charset="0"/>
              </a:rPr>
              <a:t>b) </a:t>
            </a:r>
            <a:r>
              <a:rPr lang="de-DE" altLang="en-US" sz="1600" b="1" u="sng" noProof="1" smtClean="0">
                <a:latin typeface="Arial" panose="020B0604020202020204" pitchFamily="34" charset="0"/>
              </a:rPr>
              <a:t>Stabilität und Solidität</a:t>
            </a:r>
            <a:endParaRPr lang="de-DE" altLang="en-US" sz="1600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Wie </a:t>
            </a:r>
            <a:r>
              <a:rPr lang="de-DE" altLang="en-US" sz="1600" smtClean="0">
                <a:latin typeface="Arial" panose="020B0604020202020204" pitchFamily="34" charset="0"/>
              </a:rPr>
              <a:t>hoch sind der </a:t>
            </a:r>
            <a:r>
              <a:rPr lang="de-DE" altLang="en-US" sz="1600" noProof="1" smtClean="0">
                <a:latin typeface="Arial" panose="020B0604020202020204" pitchFamily="34" charset="0"/>
              </a:rPr>
              <a:t>Verschuldungsgrad</a:t>
            </a:r>
            <a:r>
              <a:rPr lang="de-DE" altLang="en-US" sz="1600" smtClean="0">
                <a:latin typeface="Arial" panose="020B0604020202020204" pitchFamily="34" charset="0"/>
              </a:rPr>
              <a:t> und der </a:t>
            </a:r>
            <a:r>
              <a:rPr lang="de-DE" altLang="en-US" sz="1600" noProof="1" smtClean="0">
                <a:latin typeface="Arial" panose="020B0604020202020204" pitchFamily="34" charset="0"/>
              </a:rPr>
              <a:t>Eigenfinanzierungsgrad</a:t>
            </a:r>
            <a:r>
              <a:rPr lang="de-DE" altLang="en-US" sz="1600" smtClean="0">
                <a:latin typeface="Arial" panose="020B0604020202020204" pitchFamily="34" charset="0"/>
              </a:rPr>
              <a:t>? </a:t>
            </a:r>
            <a:r>
              <a:rPr lang="de-DE" altLang="en-US" sz="1600" noProof="1" smtClean="0">
                <a:latin typeface="Arial" panose="020B0604020202020204" pitchFamily="34" charset="0"/>
              </a:rPr>
              <a:t>Wie hoch ist die Risiko</a:t>
            </a:r>
            <a:r>
              <a:rPr lang="de-DE" altLang="en-US" sz="1600" smtClean="0">
                <a:latin typeface="Arial" panose="020B0604020202020204" pitchFamily="34" charset="0"/>
              </a:rPr>
              <a:t>-Exposition</a:t>
            </a:r>
            <a:r>
              <a:rPr lang="de-DE" altLang="en-US" sz="1600" noProof="1" smtClean="0">
                <a:latin typeface="Arial" panose="020B0604020202020204" pitchFamily="34" charset="0"/>
              </a:rPr>
              <a:t> der Unternehmung?</a:t>
            </a:r>
          </a:p>
          <a:p>
            <a:pPr>
              <a:lnSpc>
                <a:spcPct val="80000"/>
              </a:lnSpc>
            </a:pPr>
            <a:r>
              <a:rPr lang="de-DE" altLang="en-US" sz="1600" smtClean="0">
                <a:latin typeface="Arial" panose="020B0604020202020204" pitchFamily="34" charset="0"/>
              </a:rPr>
              <a:t>Wird die</a:t>
            </a:r>
            <a:r>
              <a:rPr lang="de-DE" altLang="en-US" sz="1600" noProof="1" smtClean="0">
                <a:latin typeface="Arial" panose="020B0604020202020204" pitchFamily="34" charset="0"/>
              </a:rPr>
              <a:t> goldene Bilanzregel</a:t>
            </a:r>
            <a:r>
              <a:rPr lang="de-DE" altLang="en-US" sz="1600" smtClean="0">
                <a:latin typeface="Arial" panose="020B0604020202020204" pitchFamily="34" charset="0"/>
              </a:rPr>
              <a:t> eingehalten?</a:t>
            </a:r>
          </a:p>
          <a:p>
            <a:pPr>
              <a:lnSpc>
                <a:spcPct val="80000"/>
              </a:lnSpc>
            </a:pPr>
            <a:endParaRPr lang="de-DE" altLang="en-US" sz="160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noProof="1" smtClean="0">
                <a:latin typeface="Arial" panose="020B0604020202020204" pitchFamily="34" charset="0"/>
              </a:rPr>
              <a:t>c) </a:t>
            </a:r>
            <a:r>
              <a:rPr lang="de-DE" altLang="en-US" sz="1600" b="1" u="sng" noProof="1" smtClean="0">
                <a:latin typeface="Arial" panose="020B0604020202020204" pitchFamily="34" charset="0"/>
              </a:rPr>
              <a:t>Investition und Finanzierung</a:t>
            </a:r>
            <a:endParaRPr lang="de-DE" altLang="en-US" sz="1600" b="1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Wie wurden die Investitionen </a:t>
            </a:r>
            <a:r>
              <a:rPr lang="de-DE" altLang="en-US" sz="1600" smtClean="0">
                <a:latin typeface="Arial" panose="020B0604020202020204" pitchFamily="34" charset="0"/>
              </a:rPr>
              <a:t>finanziert</a:t>
            </a:r>
            <a:r>
              <a:rPr lang="de-DE" altLang="en-US" sz="1600" noProof="1" smtClean="0">
                <a:latin typeface="Arial" panose="020B0604020202020204" pitchFamily="34" charset="0"/>
              </a:rPr>
              <a:t>? (Selbstfinanzierungskraft)</a:t>
            </a:r>
          </a:p>
          <a:p>
            <a:pPr>
              <a:lnSpc>
                <a:spcPct val="80000"/>
              </a:lnSpc>
            </a:pPr>
            <a:endParaRPr lang="de-DE" altLang="en-US" sz="1600" noProof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Bilanzanalyse: Erfolgsanalyse</a:t>
            </a:r>
            <a:endParaRPr lang="de-DE" altLang="en-US" sz="1800" noProof="1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484313"/>
            <a:ext cx="6911975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noProof="1" smtClean="0">
                <a:latin typeface="Arial" panose="020B0604020202020204" pitchFamily="34" charset="0"/>
              </a:rPr>
              <a:t>a) </a:t>
            </a:r>
            <a:r>
              <a:rPr lang="de-DE" altLang="en-US" sz="1600" b="1" u="sng" noProof="1" smtClean="0">
                <a:latin typeface="Arial" panose="020B0604020202020204" pitchFamily="34" charset="0"/>
              </a:rPr>
              <a:t>Erfolg und Rentabilität</a:t>
            </a:r>
            <a:endParaRPr lang="de-DE" altLang="en-US" sz="1600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Ist überhaupt ein Erfolg entstanden? </a:t>
            </a:r>
            <a:r>
              <a:rPr lang="de-DE" altLang="en-US" sz="1600" smtClean="0">
                <a:latin typeface="Arial" panose="020B0604020202020204" pitchFamily="34" charset="0"/>
              </a:rPr>
              <a:t>(Vergleich </a:t>
            </a:r>
            <a:r>
              <a:rPr lang="de-DE" altLang="en-US" sz="1600" noProof="1" smtClean="0">
                <a:latin typeface="Arial" panose="020B0604020202020204" pitchFamily="34" charset="0"/>
              </a:rPr>
              <a:t>gegenüber früheren Jahren </a:t>
            </a:r>
            <a:r>
              <a:rPr lang="de-DE" altLang="en-US" sz="1600" smtClean="0">
                <a:latin typeface="Arial" panose="020B0604020202020204" pitchFamily="34" charset="0"/>
              </a:rPr>
              <a:t>und </a:t>
            </a:r>
            <a:r>
              <a:rPr lang="de-DE" altLang="en-US" sz="1600" noProof="1" smtClean="0">
                <a:latin typeface="Arial" panose="020B0604020202020204" pitchFamily="34" charset="0"/>
              </a:rPr>
              <a:t>anderen Unternehmen derselben Branche</a:t>
            </a:r>
            <a:r>
              <a:rPr lang="de-DE" altLang="en-US" sz="1600" smtClean="0">
                <a:latin typeface="Arial" panose="020B0604020202020204" pitchFamily="34" charset="0"/>
              </a:rPr>
              <a:t>)</a:t>
            </a:r>
            <a:endParaRPr lang="de-DE" altLang="en-US" sz="1600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Wie </a:t>
            </a:r>
            <a:r>
              <a:rPr lang="de-DE" altLang="en-US" sz="1600" smtClean="0">
                <a:latin typeface="Arial" panose="020B0604020202020204" pitchFamily="34" charset="0"/>
              </a:rPr>
              <a:t>hoch </a:t>
            </a:r>
            <a:r>
              <a:rPr lang="de-DE" altLang="en-US" sz="1600" noProof="1" smtClean="0">
                <a:latin typeface="Arial" panose="020B0604020202020204" pitchFamily="34" charset="0"/>
              </a:rPr>
              <a:t>ist die Eigenkapitalrentabilität?</a:t>
            </a:r>
            <a:r>
              <a:rPr lang="de-DE" altLang="en-US" sz="1600" smtClean="0">
                <a:latin typeface="Arial" panose="020B0604020202020204" pitchFamily="34" charset="0"/>
              </a:rPr>
              <a:t> </a:t>
            </a:r>
            <a:r>
              <a:rPr lang="de-DE" altLang="en-US" sz="1600" noProof="1" smtClean="0">
                <a:latin typeface="Arial" panose="020B0604020202020204" pitchFamily="34" charset="0"/>
              </a:rPr>
              <a:t>Ist die Gesamtkapitalrentabilität im Vergleich zu anderen Anlagemöglichkeiten genug hoch?</a:t>
            </a:r>
            <a:endParaRPr lang="de-DE" altLang="en-US" sz="160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noProof="1" smtClean="0">
                <a:latin typeface="Arial" panose="020B0604020202020204" pitchFamily="34" charset="0"/>
              </a:rPr>
              <a:t>b) </a:t>
            </a:r>
            <a:r>
              <a:rPr lang="de-DE" altLang="en-US" sz="1600" b="1" u="sng" noProof="1" smtClean="0">
                <a:latin typeface="Arial" panose="020B0604020202020204" pitchFamily="34" charset="0"/>
              </a:rPr>
              <a:t>Erfolgsquellen</a:t>
            </a:r>
            <a:endParaRPr lang="de-DE" altLang="en-US" sz="1600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In welchen Verhältnis stehen die Erfolgsquellen zueinander (Betriebserfolg, sonstige oder außerordentliche Erträge) ?</a:t>
            </a: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Wie hat sich der Betriebserfolg entwickelt?</a:t>
            </a: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Welcher Teil der Leistung geht auf den Umsatz zurück?</a:t>
            </a: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Wie hat sich der Umsatz entwickelt?</a:t>
            </a: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Wie haben sich Materialaufwand und Personalaufwand im Verhältnis zur Umsatzentwicklung verändert?</a:t>
            </a: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Wie haben sich die Abschreibungen verändert?</a:t>
            </a:r>
            <a:endParaRPr lang="de-DE" altLang="en-US" sz="160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noProof="1" smtClean="0">
                <a:latin typeface="Arial" panose="020B0604020202020204" pitchFamily="34" charset="0"/>
              </a:rPr>
              <a:t>c) </a:t>
            </a:r>
            <a:r>
              <a:rPr lang="de-DE" altLang="en-US" sz="1600" b="1" u="sng" noProof="1" smtClean="0">
                <a:latin typeface="Arial" panose="020B0604020202020204" pitchFamily="34" charset="0"/>
              </a:rPr>
              <a:t>Erfolgsverwendung</a:t>
            </a:r>
            <a:endParaRPr lang="de-DE" altLang="en-US" sz="1600" noProof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Welche Teil</a:t>
            </a:r>
            <a:r>
              <a:rPr lang="de-DE" altLang="en-US" sz="1600" smtClean="0">
                <a:latin typeface="Arial" panose="020B0604020202020204" pitchFamily="34" charset="0"/>
              </a:rPr>
              <a:t>e</a:t>
            </a:r>
            <a:r>
              <a:rPr lang="de-DE" altLang="en-US" sz="1600" noProof="1" smtClean="0">
                <a:latin typeface="Arial" panose="020B0604020202020204" pitchFamily="34" charset="0"/>
              </a:rPr>
              <a:t> des Erfolgs wurde</a:t>
            </a:r>
            <a:r>
              <a:rPr lang="de-DE" altLang="en-US" sz="1600" smtClean="0">
                <a:latin typeface="Arial" panose="020B0604020202020204" pitchFamily="34" charset="0"/>
              </a:rPr>
              <a:t>n</a:t>
            </a:r>
            <a:r>
              <a:rPr lang="de-DE" altLang="en-US" sz="1600" noProof="1" smtClean="0">
                <a:latin typeface="Arial" panose="020B0604020202020204" pitchFamily="34" charset="0"/>
              </a:rPr>
              <a:t> ausgeschüttet</a:t>
            </a:r>
            <a:r>
              <a:rPr lang="de-DE" altLang="en-US" sz="1600" smtClean="0">
                <a:latin typeface="Arial" panose="020B0604020202020204" pitchFamily="34" charset="0"/>
              </a:rPr>
              <a:t> bzw. zurückbehalten</a:t>
            </a:r>
            <a:r>
              <a:rPr lang="de-DE" altLang="en-US" sz="1600" noProof="1" smtClean="0">
                <a:latin typeface="Arial" panose="020B0604020202020204" pitchFamily="34" charset="0"/>
              </a:rPr>
              <a:t>?</a:t>
            </a:r>
          </a:p>
          <a:p>
            <a:pPr>
              <a:lnSpc>
                <a:spcPct val="80000"/>
              </a:lnSpc>
            </a:pPr>
            <a:r>
              <a:rPr lang="de-DE" altLang="en-US" sz="1600" noProof="1" smtClean="0">
                <a:latin typeface="Arial" panose="020B0604020202020204" pitchFamily="34" charset="0"/>
              </a:rPr>
              <a:t>Werden die Ausschüttungen konstant gehalten?</a:t>
            </a:r>
            <a:endParaRPr lang="de-DE" altLang="en-US" sz="16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17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840538" cy="960438"/>
          </a:xfrm>
        </p:spPr>
        <p:txBody>
          <a:bodyPr/>
          <a:lstStyle/>
          <a:p>
            <a:r>
              <a:rPr lang="de-DE" altLang="en-US" smtClean="0"/>
              <a:t>Bilanzanalyse - Liquidität, Selbstfinanzierung</a:t>
            </a:r>
          </a:p>
        </p:txBody>
      </p:sp>
      <p:sp>
        <p:nvSpPr>
          <p:cNvPr id="56322" name="AutoShape 7173"/>
          <p:cNvSpPr>
            <a:spLocks noChangeAspect="1" noChangeArrowheads="1" noTextEdit="1"/>
          </p:cNvSpPr>
          <p:nvPr/>
        </p:nvSpPr>
        <p:spPr bwMode="auto">
          <a:xfrm>
            <a:off x="1476375" y="1844675"/>
            <a:ext cx="75374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3" name="Rectangle 7175"/>
          <p:cNvSpPr>
            <a:spLocks noChangeArrowheads="1"/>
          </p:cNvSpPr>
          <p:nvPr/>
        </p:nvSpPr>
        <p:spPr bwMode="auto">
          <a:xfrm>
            <a:off x="1933575" y="1497013"/>
            <a:ext cx="6429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b="1" noProof="1">
                <a:solidFill>
                  <a:srgbClr val="000000"/>
                </a:solidFill>
                <a:latin typeface="Arial" panose="020B0604020202020204" pitchFamily="34" charset="0"/>
              </a:rPr>
              <a:t>Liquiditätskennzahlen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(Liquidität bezeichnet die Verfügbarkeit über genügend Zahlungsmittel)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24" name="Rectangle 7176"/>
          <p:cNvSpPr>
            <a:spLocks noChangeArrowheads="1"/>
          </p:cNvSpPr>
          <p:nvPr/>
        </p:nvSpPr>
        <p:spPr bwMode="auto">
          <a:xfrm>
            <a:off x="5624513" y="2317750"/>
            <a:ext cx="1319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Zahlungsmittel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25" name="Rectangle 7177"/>
          <p:cNvSpPr>
            <a:spLocks noChangeArrowheads="1"/>
          </p:cNvSpPr>
          <p:nvPr/>
        </p:nvSpPr>
        <p:spPr bwMode="auto">
          <a:xfrm>
            <a:off x="2484438" y="2563813"/>
            <a:ext cx="1952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Liquidität 1. Grades =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26" name="Rectangle 7178"/>
          <p:cNvSpPr>
            <a:spLocks noChangeArrowheads="1"/>
          </p:cNvSpPr>
          <p:nvPr/>
        </p:nvSpPr>
        <p:spPr bwMode="auto">
          <a:xfrm>
            <a:off x="4643438" y="2563813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27" name="Rectangle 7179"/>
          <p:cNvSpPr>
            <a:spLocks noChangeArrowheads="1"/>
          </p:cNvSpPr>
          <p:nvPr/>
        </p:nvSpPr>
        <p:spPr bwMode="auto">
          <a:xfrm>
            <a:off x="2484438" y="2811463"/>
            <a:ext cx="839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(&gt; 20%)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28" name="Rectangle 7180"/>
          <p:cNvSpPr>
            <a:spLocks noChangeArrowheads="1"/>
          </p:cNvSpPr>
          <p:nvPr/>
        </p:nvSpPr>
        <p:spPr bwMode="auto">
          <a:xfrm>
            <a:off x="5197475" y="2679700"/>
            <a:ext cx="2166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kurzfr. Verbindlichkeiten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29" name="Rectangle 7181"/>
          <p:cNvSpPr>
            <a:spLocks noChangeArrowheads="1"/>
          </p:cNvSpPr>
          <p:nvPr/>
        </p:nvSpPr>
        <p:spPr bwMode="auto">
          <a:xfrm>
            <a:off x="4608513" y="3471863"/>
            <a:ext cx="3338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Zahlungsmittel + kurzfr. Forderungen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30" name="Rectangle 7182"/>
          <p:cNvSpPr>
            <a:spLocks noChangeArrowheads="1"/>
          </p:cNvSpPr>
          <p:nvPr/>
        </p:nvSpPr>
        <p:spPr bwMode="auto">
          <a:xfrm>
            <a:off x="2484438" y="3687763"/>
            <a:ext cx="1952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Liquidität 2. Grades =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31" name="Rectangle 7184"/>
          <p:cNvSpPr>
            <a:spLocks noChangeArrowheads="1"/>
          </p:cNvSpPr>
          <p:nvPr/>
        </p:nvSpPr>
        <p:spPr bwMode="auto">
          <a:xfrm>
            <a:off x="2484438" y="3935413"/>
            <a:ext cx="151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(&gt; 100%)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32" name="Rectangle 7185"/>
          <p:cNvSpPr>
            <a:spLocks noChangeArrowheads="1"/>
          </p:cNvSpPr>
          <p:nvPr/>
        </p:nvSpPr>
        <p:spPr bwMode="auto">
          <a:xfrm>
            <a:off x="5197475" y="3860800"/>
            <a:ext cx="2166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kurzfr. Verbindlichkeiten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33" name="Rectangle 7186"/>
          <p:cNvSpPr>
            <a:spLocks noChangeArrowheads="1"/>
          </p:cNvSpPr>
          <p:nvPr/>
        </p:nvSpPr>
        <p:spPr bwMode="auto">
          <a:xfrm>
            <a:off x="5510213" y="4564063"/>
            <a:ext cx="154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Umlaufvermögen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34" name="Rectangle 7187"/>
          <p:cNvSpPr>
            <a:spLocks noChangeArrowheads="1"/>
          </p:cNvSpPr>
          <p:nvPr/>
        </p:nvSpPr>
        <p:spPr bwMode="auto">
          <a:xfrm>
            <a:off x="2498725" y="4811713"/>
            <a:ext cx="1938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Liquidität 3. Grades =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35" name="Rectangle 7189"/>
          <p:cNvSpPr>
            <a:spLocks noChangeArrowheads="1"/>
          </p:cNvSpPr>
          <p:nvPr/>
        </p:nvSpPr>
        <p:spPr bwMode="auto">
          <a:xfrm>
            <a:off x="2484438" y="5059363"/>
            <a:ext cx="1439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(&gt; 200%)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36" name="Rectangle 7190"/>
          <p:cNvSpPr>
            <a:spLocks noChangeArrowheads="1"/>
          </p:cNvSpPr>
          <p:nvPr/>
        </p:nvSpPr>
        <p:spPr bwMode="auto">
          <a:xfrm>
            <a:off x="5197475" y="5059363"/>
            <a:ext cx="2166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kurzfr. Verbindlichkeiten</a:t>
            </a: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56337" name="Rectangle 7191"/>
          <p:cNvSpPr>
            <a:spLocks noChangeArrowheads="1"/>
          </p:cNvSpPr>
          <p:nvPr/>
        </p:nvSpPr>
        <p:spPr bwMode="auto">
          <a:xfrm>
            <a:off x="1908175" y="5949950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Working Capital = kurzfr. Umlaufvermögen - kurzfr. Verbindlichkeiten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Line 7193"/>
          <p:cNvSpPr>
            <a:spLocks noChangeShapeType="1"/>
          </p:cNvSpPr>
          <p:nvPr/>
        </p:nvSpPr>
        <p:spPr bwMode="auto">
          <a:xfrm>
            <a:off x="5003800" y="2636838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9" name="Line 7194"/>
          <p:cNvSpPr>
            <a:spLocks noChangeShapeType="1"/>
          </p:cNvSpPr>
          <p:nvPr/>
        </p:nvSpPr>
        <p:spPr bwMode="auto">
          <a:xfrm>
            <a:off x="4500563" y="3789363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0" name="AutoShape 7195"/>
          <p:cNvSpPr>
            <a:spLocks noChangeAspect="1" noChangeArrowheads="1" noTextEdit="1"/>
          </p:cNvSpPr>
          <p:nvPr/>
        </p:nvSpPr>
        <p:spPr bwMode="auto">
          <a:xfrm>
            <a:off x="1403350" y="2997200"/>
            <a:ext cx="75374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1" name="Line 7196"/>
          <p:cNvSpPr>
            <a:spLocks noChangeShapeType="1"/>
          </p:cNvSpPr>
          <p:nvPr/>
        </p:nvSpPr>
        <p:spPr bwMode="auto">
          <a:xfrm>
            <a:off x="5148263" y="4941888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-26988"/>
            <a:ext cx="6767513" cy="960438"/>
          </a:xfrm>
        </p:spPr>
        <p:txBody>
          <a:bodyPr/>
          <a:lstStyle/>
          <a:p>
            <a:r>
              <a:rPr lang="de-DE" altLang="en-US" smtClean="0"/>
              <a:t>Bilanzanalyse - Rentabilität, Kapitalstruktur</a:t>
            </a:r>
          </a:p>
        </p:txBody>
      </p:sp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2486025" y="3213100"/>
            <a:ext cx="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5942013" y="3284538"/>
            <a:ext cx="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3505200" y="4976813"/>
            <a:ext cx="136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Jahresüberschuß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7286625" y="3944938"/>
            <a:ext cx="10239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Fremdkapital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50" name="Rectangle 9"/>
          <p:cNvSpPr>
            <a:spLocks noChangeArrowheads="1"/>
          </p:cNvSpPr>
          <p:nvPr/>
        </p:nvSpPr>
        <p:spPr bwMode="auto">
          <a:xfrm>
            <a:off x="1404938" y="5086350"/>
            <a:ext cx="3395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Eigenkapitalrentabilität = ------------------------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51" name="Rectangle 11"/>
          <p:cNvSpPr>
            <a:spLocks noChangeArrowheads="1"/>
          </p:cNvSpPr>
          <p:nvPr/>
        </p:nvSpPr>
        <p:spPr bwMode="auto">
          <a:xfrm>
            <a:off x="5365750" y="4149725"/>
            <a:ext cx="29035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Verschuldungsgrad = --------------------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52" name="Rectangle 13"/>
          <p:cNvSpPr>
            <a:spLocks noChangeArrowheads="1"/>
          </p:cNvSpPr>
          <p:nvPr/>
        </p:nvSpPr>
        <p:spPr bwMode="auto">
          <a:xfrm>
            <a:off x="3690938" y="5238750"/>
            <a:ext cx="966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Eigenkapital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53" name="Rectangle 14"/>
          <p:cNvSpPr>
            <a:spLocks noChangeArrowheads="1"/>
          </p:cNvSpPr>
          <p:nvPr/>
        </p:nvSpPr>
        <p:spPr bwMode="auto">
          <a:xfrm>
            <a:off x="7286625" y="4325938"/>
            <a:ext cx="966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Eigenkapital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54" name="Rectangle 15"/>
          <p:cNvSpPr>
            <a:spLocks noChangeArrowheads="1"/>
          </p:cNvSpPr>
          <p:nvPr/>
        </p:nvSpPr>
        <p:spPr bwMode="auto">
          <a:xfrm>
            <a:off x="3200400" y="5884863"/>
            <a:ext cx="136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Jahresüberschuß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55" name="Rectangle 16"/>
          <p:cNvSpPr>
            <a:spLocks noChangeArrowheads="1"/>
          </p:cNvSpPr>
          <p:nvPr/>
        </p:nvSpPr>
        <p:spPr bwMode="auto">
          <a:xfrm>
            <a:off x="7042150" y="4776788"/>
            <a:ext cx="156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Eigenkapital +</a:t>
            </a:r>
            <a:b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langfr. Fremdkapital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56" name="Rectangle 17"/>
          <p:cNvSpPr>
            <a:spLocks noChangeArrowheads="1"/>
          </p:cNvSpPr>
          <p:nvPr/>
        </p:nvSpPr>
        <p:spPr bwMode="auto">
          <a:xfrm>
            <a:off x="1404938" y="6021388"/>
            <a:ext cx="3187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Umsatzrentabilität =   -------------------------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57" name="Rectangle 19"/>
          <p:cNvSpPr>
            <a:spLocks noChangeArrowheads="1"/>
          </p:cNvSpPr>
          <p:nvPr/>
        </p:nvSpPr>
        <p:spPr bwMode="auto">
          <a:xfrm>
            <a:off x="5365750" y="5157788"/>
            <a:ext cx="3225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Anlagendeckung = -----------------------------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3538538" y="6249988"/>
            <a:ext cx="601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Umsatz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7118350" y="5310188"/>
            <a:ext cx="1339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Anlagevermögen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60" name="Rectangle 24"/>
          <p:cNvSpPr>
            <a:spLocks noChangeArrowheads="1"/>
          </p:cNvSpPr>
          <p:nvPr/>
        </p:nvSpPr>
        <p:spPr bwMode="auto">
          <a:xfrm>
            <a:off x="7194550" y="5797550"/>
            <a:ext cx="1339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Anlagevermögen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61" name="Rectangle 27"/>
          <p:cNvSpPr>
            <a:spLocks noChangeArrowheads="1"/>
          </p:cNvSpPr>
          <p:nvPr/>
        </p:nvSpPr>
        <p:spPr bwMode="auto">
          <a:xfrm>
            <a:off x="5365750" y="5949950"/>
            <a:ext cx="32845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Vermögensaufbau =  ---------------------------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62" name="Rectangle 31"/>
          <p:cNvSpPr>
            <a:spLocks noChangeArrowheads="1"/>
          </p:cNvSpPr>
          <p:nvPr/>
        </p:nvSpPr>
        <p:spPr bwMode="auto">
          <a:xfrm>
            <a:off x="7194550" y="6102350"/>
            <a:ext cx="1349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Umlaufvermögen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graphicFrame>
        <p:nvGraphicFramePr>
          <p:cNvPr id="251969" name="Group 65">
            <a:extLst>
              <a:ext uri="{FF2B5EF4-FFF2-40B4-BE49-F238E27FC236}">
                <a16:creationId xmlns:a16="http://schemas.microsoft.com/office/drawing/2014/main" id="{B622C7C9-A2AC-5844-8B6B-E4E3BEA0AC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4575" y="2997200"/>
          <a:ext cx="7920038" cy="3671888"/>
        </p:xfrm>
        <a:graphic>
          <a:graphicData uri="http://schemas.openxmlformats.org/drawingml/2006/table">
            <a:tbl>
              <a:tblPr/>
              <a:tblGrid>
                <a:gridCol w="396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Rentabilitätskennzahlen</a:t>
                      </a:r>
                      <a:endParaRPr kumimoji="0" 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Kapitalstruktur</a:t>
                      </a:r>
                      <a:endParaRPr kumimoji="0" 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380" name="Rectangle 66"/>
          <p:cNvSpPr>
            <a:spLocks noChangeArrowheads="1"/>
          </p:cNvSpPr>
          <p:nvPr/>
        </p:nvSpPr>
        <p:spPr bwMode="auto">
          <a:xfrm>
            <a:off x="3843338" y="3925888"/>
            <a:ext cx="601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Umsatz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81" name="Rectangle 67"/>
          <p:cNvSpPr>
            <a:spLocks noChangeArrowheads="1"/>
          </p:cNvSpPr>
          <p:nvPr/>
        </p:nvSpPr>
        <p:spPr bwMode="auto">
          <a:xfrm>
            <a:off x="1404938" y="4078288"/>
            <a:ext cx="33369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Umschlagshäufigkeit  =   -----------------------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82" name="Rectangle 68"/>
          <p:cNvSpPr>
            <a:spLocks noChangeArrowheads="1"/>
          </p:cNvSpPr>
          <p:nvPr/>
        </p:nvSpPr>
        <p:spPr bwMode="auto">
          <a:xfrm>
            <a:off x="1404938" y="4306888"/>
            <a:ext cx="1803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des Gesamtkapitals     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57383" name="Rectangle 69"/>
          <p:cNvSpPr>
            <a:spLocks noChangeArrowheads="1"/>
          </p:cNvSpPr>
          <p:nvPr/>
        </p:nvSpPr>
        <p:spPr bwMode="auto">
          <a:xfrm>
            <a:off x="3614738" y="4230688"/>
            <a:ext cx="1133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Gesamtkapital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A65F43-FD70-1A4B-BA5B-3967C967FE7C}"/>
              </a:ext>
            </a:extLst>
          </p:cNvPr>
          <p:cNvSpPr/>
          <p:nvPr/>
        </p:nvSpPr>
        <p:spPr>
          <a:xfrm>
            <a:off x="1547813" y="836613"/>
            <a:ext cx="8208962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gut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nutzt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Unternehmensführung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das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gesamte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eingesetzte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Vermögen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zur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Ergebniserzielung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welcher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Höhe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verzinst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das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Eigenkapital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groß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ist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Vorteilhaftigkeit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einer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einzelnen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Investition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? </a:t>
            </a:r>
          </a:p>
          <a:p>
            <a:pPr>
              <a:defRPr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Rentabilitätskennzahlen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geben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passende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Antwort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en-US" sz="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Kapitalstruktur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ist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die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Zusammensetzung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Gesamtkapitals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eines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Unternehmens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aus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EK und FK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911975" cy="960438"/>
          </a:xfrm>
        </p:spPr>
        <p:txBody>
          <a:bodyPr/>
          <a:lstStyle/>
          <a:p>
            <a:r>
              <a:rPr lang="de-DE" altLang="en-US" smtClean="0"/>
              <a:t>Eigenkapital – Fremdkapital</a:t>
            </a:r>
          </a:p>
        </p:txBody>
      </p:sp>
      <p:graphicFrame>
        <p:nvGraphicFramePr>
          <p:cNvPr id="270453" name="Group 117">
            <a:extLst>
              <a:ext uri="{FF2B5EF4-FFF2-40B4-BE49-F238E27FC236}">
                <a16:creationId xmlns:a16="http://schemas.microsoft.com/office/drawing/2014/main" id="{2A8E3B35-CB65-AF44-9A77-333F2F2521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8888" y="1557338"/>
          <a:ext cx="7559675" cy="4616450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Eigenkapital</a:t>
                      </a:r>
                      <a:endParaRPr kumimoji="0" 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Fremdkapital</a:t>
                      </a:r>
                      <a:endParaRPr kumimoji="0" 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Rechtsstellung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Risikokapital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Gläubigerkapital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Fristigkeit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 Prinzip unbefristet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grundsätzlich befristet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Mitsprache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gegeben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ausgeschlossen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Haftung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Un- / beschränkt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Keine Haftung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Ertragsanteil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volle Teilhabe am Gewinn und Verlust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vom Gewinn unabhängige Zinszahlung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Vermögensanteil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Anteil am Liquidationserlös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fester Rückzahlungsan-spruch in Höhe der Forderung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Liquiditätswirkung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Liquiditätsstärkung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Liquiditätsschwächung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0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Kapitalstruktur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Basis für Verschuldungskapazität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reduziert Bonität</a:t>
                      </a:r>
                      <a:b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0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Gewinnsteuern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Ausschüttungen nicht abzugsberechtigt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Kreditkosten mindern Steuerbasis</a:t>
                      </a:r>
                      <a:endParaRPr kumimoji="0" lang="de-DE" sz="16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81000"/>
            <a:ext cx="7138987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mtClean="0"/>
              <a:t>Rechtliche Grundlagen der Finanzbuchhaltung </a:t>
            </a:r>
          </a:p>
        </p:txBody>
      </p:sp>
      <p:sp>
        <p:nvSpPr>
          <p:cNvPr id="7170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4684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800" kern="0" dirty="0">
                <a:latin typeface="Arial" panose="020B0604020202020204" pitchFamily="34" charset="0"/>
              </a:rPr>
              <a:t>Rechtliche Grundlagen sind verankert in:</a:t>
            </a: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Handelsgesetzbuch</a:t>
            </a: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Steuerrecht</a:t>
            </a: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Grundsätze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ordnungsgemäßer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Buchführung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Internationale</a:t>
            </a:r>
            <a:endParaRPr lang="en-US" sz="1800" kern="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Rechnungslegungsstandards</a:t>
            </a:r>
            <a:r>
              <a:rPr lang="en-US" sz="1800" kern="0" dirty="0">
                <a:latin typeface="Arial" panose="020B0604020202020204" pitchFamily="34" charset="0"/>
              </a:rPr>
              <a:t> (international </a:t>
            </a:r>
            <a:r>
              <a:rPr lang="en-US" sz="1800" kern="0" dirty="0" err="1">
                <a:latin typeface="Arial" panose="020B0604020202020204" pitchFamily="34" charset="0"/>
              </a:rPr>
              <a:t>gültig</a:t>
            </a:r>
            <a:r>
              <a:rPr lang="en-US" sz="1800" kern="0" dirty="0">
                <a:latin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sz="1800" kern="0" dirty="0">
                <a:latin typeface="Arial" panose="020B0604020202020204" pitchFamily="34" charset="0"/>
              </a:rPr>
              <a:t>Die </a:t>
            </a:r>
            <a:r>
              <a:rPr lang="en-US" sz="1800" kern="0" dirty="0" err="1">
                <a:latin typeface="Arial" panose="020B0604020202020204" pitchFamily="34" charset="0"/>
              </a:rPr>
              <a:t>allgemeine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Buchführungspflicht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als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wichtigste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Vorschrift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unter</a:t>
            </a:r>
            <a:r>
              <a:rPr lang="en-US" sz="1800" kern="0" dirty="0">
                <a:latin typeface="Arial" panose="020B0604020202020204" pitchFamily="34" charset="0"/>
              </a:rPr>
              <a:t> § 238 HGB </a:t>
            </a:r>
            <a:r>
              <a:rPr lang="en-US" sz="1800" kern="0" dirty="0" err="1">
                <a:latin typeface="Arial" panose="020B0604020202020204" pitchFamily="34" charset="0"/>
              </a:rPr>
              <a:t>lautet</a:t>
            </a:r>
            <a:r>
              <a:rPr lang="en-US" sz="1800" kern="0" dirty="0">
                <a:latin typeface="Arial" panose="020B0604020202020204" pitchFamily="34" charset="0"/>
              </a:rPr>
              <a:t>: </a:t>
            </a:r>
          </a:p>
          <a:p>
            <a:pPr marL="0" indent="0">
              <a:buFontTx/>
              <a:buNone/>
              <a:defRPr/>
            </a:pPr>
            <a:r>
              <a:rPr lang="en-US" sz="1800" kern="0" dirty="0">
                <a:latin typeface="Arial" panose="020B0604020202020204" pitchFamily="34" charset="0"/>
              </a:rPr>
              <a:t>(1) </a:t>
            </a:r>
            <a:r>
              <a:rPr lang="en-US" sz="1800" kern="0" dirty="0" err="1">
                <a:latin typeface="Arial" panose="020B0604020202020204" pitchFamily="34" charset="0"/>
              </a:rPr>
              <a:t>Jeder</a:t>
            </a:r>
            <a:r>
              <a:rPr lang="en-US" sz="1800" kern="0" dirty="0">
                <a:latin typeface="Arial" panose="020B0604020202020204" pitchFamily="34" charset="0"/>
              </a:rPr>
              <a:t> Kaufmann </a:t>
            </a:r>
            <a:r>
              <a:rPr lang="en-US" sz="1800" kern="0" dirty="0" err="1">
                <a:latin typeface="Arial" panose="020B0604020202020204" pitchFamily="34" charset="0"/>
              </a:rPr>
              <a:t>ist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verpflichtet</a:t>
            </a:r>
            <a:r>
              <a:rPr lang="en-US" sz="1800" kern="0" dirty="0">
                <a:latin typeface="Arial" panose="020B0604020202020204" pitchFamily="34" charset="0"/>
              </a:rPr>
              <a:t>, </a:t>
            </a:r>
            <a:r>
              <a:rPr lang="en-US" sz="1800" kern="0" dirty="0" err="1">
                <a:latin typeface="Arial" panose="020B0604020202020204" pitchFamily="34" charset="0"/>
              </a:rPr>
              <a:t>Bücher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zu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führen</a:t>
            </a:r>
            <a:r>
              <a:rPr lang="en-US" sz="1800" kern="0" dirty="0">
                <a:latin typeface="Arial" panose="020B0604020202020204" pitchFamily="34" charset="0"/>
              </a:rPr>
              <a:t> und in </a:t>
            </a:r>
            <a:r>
              <a:rPr lang="en-US" sz="1800" kern="0" dirty="0" err="1">
                <a:latin typeface="Arial" panose="020B0604020202020204" pitchFamily="34" charset="0"/>
              </a:rPr>
              <a:t>diesen</a:t>
            </a:r>
            <a:r>
              <a:rPr lang="en-US" sz="1800" kern="0" dirty="0">
                <a:latin typeface="Arial" panose="020B0604020202020204" pitchFamily="34" charset="0"/>
              </a:rPr>
              <a:t> seine </a:t>
            </a:r>
            <a:r>
              <a:rPr lang="en-US" sz="1800" kern="0" dirty="0" err="1">
                <a:latin typeface="Arial" panose="020B0604020202020204" pitchFamily="34" charset="0"/>
              </a:rPr>
              <a:t>Handelsgeschäfte</a:t>
            </a:r>
            <a:r>
              <a:rPr lang="en-US" sz="1800" kern="0" dirty="0">
                <a:latin typeface="Arial" panose="020B0604020202020204" pitchFamily="34" charset="0"/>
              </a:rPr>
              <a:t> und die </a:t>
            </a:r>
            <a:r>
              <a:rPr lang="en-US" sz="1800" kern="0" dirty="0" err="1">
                <a:latin typeface="Arial" panose="020B0604020202020204" pitchFamily="34" charset="0"/>
              </a:rPr>
              <a:t>Lage</a:t>
            </a:r>
            <a:r>
              <a:rPr lang="en-US" sz="1800" kern="0" dirty="0">
                <a:latin typeface="Arial" panose="020B0604020202020204" pitchFamily="34" charset="0"/>
              </a:rPr>
              <a:t> seines </a:t>
            </a:r>
            <a:r>
              <a:rPr lang="en-US" sz="1800" kern="0" dirty="0" err="1">
                <a:latin typeface="Arial" panose="020B0604020202020204" pitchFamily="34" charset="0"/>
              </a:rPr>
              <a:t>Vermögens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nach</a:t>
            </a:r>
            <a:r>
              <a:rPr lang="en-US" sz="1800" kern="0" dirty="0">
                <a:latin typeface="Arial" panose="020B0604020202020204" pitchFamily="34" charset="0"/>
              </a:rPr>
              <a:t> den </a:t>
            </a:r>
            <a:r>
              <a:rPr lang="en-US" sz="1800" kern="0" dirty="0" err="1">
                <a:latin typeface="Arial" panose="020B0604020202020204" pitchFamily="34" charset="0"/>
              </a:rPr>
              <a:t>Grundsätzen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ordnungsmäßiger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Buchführung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ersichtlich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zu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machen</a:t>
            </a:r>
            <a:r>
              <a:rPr lang="en-US" sz="1800" kern="0" dirty="0">
                <a:latin typeface="Arial" panose="020B0604020202020204" pitchFamily="34" charset="0"/>
              </a:rPr>
              <a:t>. Die </a:t>
            </a:r>
            <a:r>
              <a:rPr lang="en-US" sz="1800" kern="0" dirty="0" err="1">
                <a:latin typeface="Arial" panose="020B0604020202020204" pitchFamily="34" charset="0"/>
              </a:rPr>
              <a:t>Buchführung</a:t>
            </a:r>
            <a:r>
              <a:rPr lang="en-US" sz="1800" kern="0" dirty="0">
                <a:latin typeface="Arial" panose="020B0604020202020204" pitchFamily="34" charset="0"/>
              </a:rPr>
              <a:t> muss so </a:t>
            </a:r>
            <a:r>
              <a:rPr lang="en-US" sz="1800" kern="0" dirty="0" err="1">
                <a:latin typeface="Arial" panose="020B0604020202020204" pitchFamily="34" charset="0"/>
              </a:rPr>
              <a:t>beschaffen</a:t>
            </a:r>
            <a:r>
              <a:rPr lang="en-US" sz="1800" kern="0" dirty="0">
                <a:latin typeface="Arial" panose="020B0604020202020204" pitchFamily="34" charset="0"/>
              </a:rPr>
              <a:t> sein, </a:t>
            </a:r>
            <a:r>
              <a:rPr lang="en-US" sz="1800" kern="0" dirty="0" err="1">
                <a:latin typeface="Arial" panose="020B0604020202020204" pitchFamily="34" charset="0"/>
              </a:rPr>
              <a:t>dass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sie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einem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sachverständigen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Dritten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innerhalb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angemessener</a:t>
            </a:r>
            <a:r>
              <a:rPr lang="en-US" sz="1800" kern="0" dirty="0">
                <a:latin typeface="Arial" panose="020B0604020202020204" pitchFamily="34" charset="0"/>
              </a:rPr>
              <a:t> Zeit </a:t>
            </a:r>
            <a:r>
              <a:rPr lang="en-US" sz="1800" kern="0" dirty="0" err="1">
                <a:latin typeface="Arial" panose="020B0604020202020204" pitchFamily="34" charset="0"/>
              </a:rPr>
              <a:t>einen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Überblick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über</a:t>
            </a:r>
            <a:r>
              <a:rPr lang="en-US" sz="1800" kern="0" dirty="0">
                <a:latin typeface="Arial" panose="020B0604020202020204" pitchFamily="34" charset="0"/>
              </a:rPr>
              <a:t> die </a:t>
            </a:r>
            <a:r>
              <a:rPr lang="en-US" sz="1800" kern="0" dirty="0" err="1">
                <a:latin typeface="Arial" panose="020B0604020202020204" pitchFamily="34" charset="0"/>
              </a:rPr>
              <a:t>Geschäftsvorfälle</a:t>
            </a:r>
            <a:r>
              <a:rPr lang="en-US" sz="1800" kern="0" dirty="0">
                <a:latin typeface="Arial" panose="020B0604020202020204" pitchFamily="34" charset="0"/>
              </a:rPr>
              <a:t> und </a:t>
            </a:r>
            <a:r>
              <a:rPr lang="en-US" sz="1800" kern="0" dirty="0" err="1">
                <a:latin typeface="Arial" panose="020B0604020202020204" pitchFamily="34" charset="0"/>
              </a:rPr>
              <a:t>über</a:t>
            </a:r>
            <a:r>
              <a:rPr lang="en-US" sz="1800" kern="0" dirty="0">
                <a:latin typeface="Arial" panose="020B0604020202020204" pitchFamily="34" charset="0"/>
              </a:rPr>
              <a:t> die </a:t>
            </a:r>
            <a:r>
              <a:rPr lang="en-US" sz="1800" kern="0" dirty="0" err="1">
                <a:latin typeface="Arial" panose="020B0604020202020204" pitchFamily="34" charset="0"/>
              </a:rPr>
              <a:t>Lage</a:t>
            </a:r>
            <a:r>
              <a:rPr lang="en-US" sz="1800" kern="0" dirty="0">
                <a:latin typeface="Arial" panose="020B0604020202020204" pitchFamily="34" charset="0"/>
              </a:rPr>
              <a:t> des </a:t>
            </a:r>
            <a:r>
              <a:rPr lang="en-US" sz="1800" kern="0" dirty="0" err="1">
                <a:latin typeface="Arial" panose="020B0604020202020204" pitchFamily="34" charset="0"/>
              </a:rPr>
              <a:t>Unternehmens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vermitteln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kann</a:t>
            </a:r>
            <a:r>
              <a:rPr lang="en-US" sz="1800" kern="0" dirty="0">
                <a:latin typeface="Arial" panose="020B0604020202020204" pitchFamily="34" charset="0"/>
              </a:rPr>
              <a:t>. Die </a:t>
            </a:r>
            <a:r>
              <a:rPr lang="en-US" sz="1800" kern="0" dirty="0" err="1">
                <a:latin typeface="Arial" panose="020B0604020202020204" pitchFamily="34" charset="0"/>
              </a:rPr>
              <a:t>Geschäftsvorfälle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müssen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sich</a:t>
            </a:r>
            <a:r>
              <a:rPr lang="en-US" sz="1800" kern="0" dirty="0">
                <a:latin typeface="Arial" panose="020B0604020202020204" pitchFamily="34" charset="0"/>
              </a:rPr>
              <a:t> in </a:t>
            </a:r>
            <a:r>
              <a:rPr lang="en-US" sz="1800" kern="0" dirty="0" err="1">
                <a:latin typeface="Arial" panose="020B0604020202020204" pitchFamily="34" charset="0"/>
              </a:rPr>
              <a:t>ihrer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Entstehung</a:t>
            </a:r>
            <a:r>
              <a:rPr lang="en-US" sz="1800" kern="0" dirty="0">
                <a:latin typeface="Arial" panose="020B0604020202020204" pitchFamily="34" charset="0"/>
              </a:rPr>
              <a:t> und </a:t>
            </a:r>
            <a:r>
              <a:rPr lang="en-US" sz="1800" kern="0" dirty="0" err="1">
                <a:latin typeface="Arial" panose="020B0604020202020204" pitchFamily="34" charset="0"/>
              </a:rPr>
              <a:t>Abwicklung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verfolgen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lassen</a:t>
            </a:r>
            <a:r>
              <a:rPr lang="en-US" sz="1800" kern="0" dirty="0">
                <a:latin typeface="Arial" panose="020B0604020202020204" pitchFamily="34" charset="0"/>
              </a:rPr>
              <a:t>. </a:t>
            </a:r>
          </a:p>
          <a:p>
            <a:pPr marL="0" indent="0">
              <a:buFontTx/>
              <a:buNone/>
              <a:defRPr/>
            </a:pPr>
            <a:r>
              <a:rPr lang="en-US" sz="1800" kern="0" dirty="0">
                <a:latin typeface="Arial" panose="020B0604020202020204" pitchFamily="34" charset="0"/>
              </a:rPr>
              <a:t>(2) ...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81000"/>
            <a:ext cx="7138987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mtClean="0"/>
              <a:t>Jahresabschluss</a:t>
            </a:r>
          </a:p>
        </p:txBody>
      </p:sp>
      <p:sp>
        <p:nvSpPr>
          <p:cNvPr id="8194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4684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Besteht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aus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b="1" kern="0" dirty="0" err="1">
                <a:latin typeface="Arial" panose="020B0604020202020204" pitchFamily="34" charset="0"/>
              </a:rPr>
              <a:t>Bilanz</a:t>
            </a:r>
            <a:r>
              <a:rPr lang="en-US" sz="1800" kern="0" dirty="0">
                <a:latin typeface="Arial" panose="020B0604020202020204" pitchFamily="34" charset="0"/>
              </a:rPr>
              <a:t>, </a:t>
            </a:r>
            <a:r>
              <a:rPr lang="en-US" sz="1800" kern="0" dirty="0" err="1">
                <a:latin typeface="Arial" panose="020B0604020202020204" pitchFamily="34" charset="0"/>
              </a:rPr>
              <a:t>Gewinn</a:t>
            </a:r>
            <a:r>
              <a:rPr lang="en-US" sz="1800" kern="0" dirty="0">
                <a:latin typeface="Arial" panose="020B0604020202020204" pitchFamily="34" charset="0"/>
              </a:rPr>
              <a:t>- und </a:t>
            </a:r>
            <a:r>
              <a:rPr lang="en-US" sz="1800" kern="0" dirty="0" err="1">
                <a:latin typeface="Arial" panose="020B0604020202020204" pitchFamily="34" charset="0"/>
              </a:rPr>
              <a:t>Verlustrechnung</a:t>
            </a:r>
            <a:r>
              <a:rPr lang="en-US" sz="1800" kern="0" dirty="0">
                <a:latin typeface="Arial" panose="020B0604020202020204" pitchFamily="34" charset="0"/>
              </a:rPr>
              <a:t> (</a:t>
            </a:r>
            <a:r>
              <a:rPr lang="en-US" sz="1800" b="1" kern="0" dirty="0" err="1">
                <a:latin typeface="Arial" panose="020B0604020202020204" pitchFamily="34" charset="0"/>
              </a:rPr>
              <a:t>GuV</a:t>
            </a:r>
            <a:r>
              <a:rPr lang="en-US" sz="1800" kern="0" dirty="0">
                <a:latin typeface="Arial" panose="020B0604020202020204" pitchFamily="34" charset="0"/>
              </a:rPr>
              <a:t>), </a:t>
            </a:r>
            <a:r>
              <a:rPr lang="en-US" sz="1800" kern="0" dirty="0" err="1">
                <a:latin typeface="Arial" panose="020B0604020202020204" pitchFamily="34" charset="0"/>
              </a:rPr>
              <a:t>Anhang</a:t>
            </a:r>
            <a:r>
              <a:rPr lang="en-US" sz="1800" kern="0" dirty="0">
                <a:latin typeface="Arial" panose="020B0604020202020204" pitchFamily="34" charset="0"/>
              </a:rPr>
              <a:t> und </a:t>
            </a:r>
            <a:r>
              <a:rPr lang="en-US" sz="1800" kern="0" dirty="0" err="1">
                <a:latin typeface="Arial" panose="020B0604020202020204" pitchFamily="34" charset="0"/>
              </a:rPr>
              <a:t>Jahresbericht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Wichtiger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Bestandteil</a:t>
            </a:r>
            <a:r>
              <a:rPr lang="en-US" sz="1800" kern="0" dirty="0">
                <a:latin typeface="Arial" panose="020B0604020202020204" pitchFamily="34" charset="0"/>
              </a:rPr>
              <a:t> des </a:t>
            </a:r>
            <a:r>
              <a:rPr lang="en-US" sz="1800" kern="0" dirty="0" err="1">
                <a:latin typeface="Arial" panose="020B0604020202020204" pitchFamily="34" charset="0"/>
              </a:rPr>
              <a:t>Informationssystems</a:t>
            </a:r>
            <a:r>
              <a:rPr lang="en-US" sz="1800" kern="0" dirty="0">
                <a:latin typeface="Arial" panose="020B0604020202020204" pitchFamily="34" charset="0"/>
              </a:rPr>
              <a:t> des </a:t>
            </a:r>
            <a:r>
              <a:rPr lang="en-US" sz="1800" kern="0" dirty="0" err="1">
                <a:latin typeface="Arial" panose="020B0604020202020204" pitchFamily="34" charset="0"/>
              </a:rPr>
              <a:t>Unternehmens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Wertmäßige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Erfassung</a:t>
            </a:r>
            <a:r>
              <a:rPr lang="en-US" sz="1800" kern="0" dirty="0">
                <a:latin typeface="Arial" panose="020B0604020202020204" pitchFamily="34" charset="0"/>
              </a:rPr>
              <a:t>, </a:t>
            </a:r>
            <a:r>
              <a:rPr lang="en-US" sz="1800" kern="0" dirty="0" err="1">
                <a:latin typeface="Arial" panose="020B0604020202020204" pitchFamily="34" charset="0"/>
              </a:rPr>
              <a:t>Aufbereitung</a:t>
            </a:r>
            <a:r>
              <a:rPr lang="en-US" sz="1800" kern="0" dirty="0">
                <a:latin typeface="Arial" panose="020B0604020202020204" pitchFamily="34" charset="0"/>
              </a:rPr>
              <a:t>, </a:t>
            </a:r>
            <a:r>
              <a:rPr lang="en-US" sz="1800" kern="0" dirty="0" err="1">
                <a:latin typeface="Arial" panose="020B0604020202020204" pitchFamily="34" charset="0"/>
              </a:rPr>
              <a:t>Auswertung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ökonomisch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relevanter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Vorgänge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800" kern="0" dirty="0">
                <a:latin typeface="Arial" panose="020B0604020202020204" pitchFamily="34" charset="0"/>
              </a:rPr>
              <a:t>Information in </a:t>
            </a:r>
            <a:r>
              <a:rPr lang="en-US" sz="1800" kern="0" dirty="0" err="1">
                <a:latin typeface="Arial" panose="020B0604020202020204" pitchFamily="34" charset="0"/>
              </a:rPr>
              <a:t>zweckdienlicher</a:t>
            </a:r>
            <a:r>
              <a:rPr lang="en-US" sz="1800" kern="0" dirty="0">
                <a:latin typeface="Arial" panose="020B0604020202020204" pitchFamily="34" charset="0"/>
              </a:rPr>
              <a:t> Form </a:t>
            </a:r>
            <a:r>
              <a:rPr lang="en-US" sz="1800" kern="0" dirty="0" err="1">
                <a:latin typeface="Arial" panose="020B0604020202020204" pitchFamily="34" charset="0"/>
              </a:rPr>
              <a:t>für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Entscheidungsträger</a:t>
            </a:r>
            <a:r>
              <a:rPr lang="en-US" sz="1800" kern="0" dirty="0">
                <a:latin typeface="Arial" panose="020B0604020202020204" pitchFamily="34" charset="0"/>
              </a:rPr>
              <a:t> und </a:t>
            </a:r>
            <a:r>
              <a:rPr lang="en-US" sz="1800" kern="0" dirty="0" err="1">
                <a:latin typeface="Arial" panose="020B0604020202020204" pitchFamily="34" charset="0"/>
              </a:rPr>
              <a:t>Gläubiger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800" b="1" kern="0" dirty="0" err="1">
                <a:latin typeface="Arial" panose="020B0604020202020204" pitchFamily="34" charset="0"/>
              </a:rPr>
              <a:t>Bestandsgröße</a:t>
            </a:r>
            <a:r>
              <a:rPr lang="en-US" sz="1800" kern="0" dirty="0">
                <a:latin typeface="Arial" panose="020B0604020202020204" pitchFamily="34" charset="0"/>
              </a:rPr>
              <a:t>: in </a:t>
            </a:r>
            <a:r>
              <a:rPr lang="en-US" sz="1800" kern="0" dirty="0" err="1">
                <a:latin typeface="Arial" panose="020B0604020202020204" pitchFamily="34" charset="0"/>
              </a:rPr>
              <a:t>Geldeinheiten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gemessene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zeitpunktbezogene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Größe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800" b="1" kern="0" dirty="0" err="1">
                <a:latin typeface="Arial" panose="020B0604020202020204" pitchFamily="34" charset="0"/>
              </a:rPr>
              <a:t>Stromgröße</a:t>
            </a:r>
            <a:r>
              <a:rPr lang="en-US" sz="1800" kern="0" dirty="0">
                <a:latin typeface="Arial" panose="020B0604020202020204" pitchFamily="34" charset="0"/>
              </a:rPr>
              <a:t>: in </a:t>
            </a:r>
            <a:r>
              <a:rPr lang="en-US" sz="1800" kern="0" dirty="0" err="1">
                <a:latin typeface="Arial" panose="020B0604020202020204" pitchFamily="34" charset="0"/>
              </a:rPr>
              <a:t>Geldeinheiten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gemessene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zeitraumbezogene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Größe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800" b="1" kern="0" dirty="0" err="1">
                <a:latin typeface="Arial" panose="020B0604020202020204" pitchFamily="34" charset="0"/>
              </a:rPr>
              <a:t>Bilanz</a:t>
            </a:r>
            <a:r>
              <a:rPr lang="en-US" sz="1800" kern="0" dirty="0">
                <a:latin typeface="Arial" panose="020B0604020202020204" pitchFamily="34" charset="0"/>
              </a:rPr>
              <a:t>: </a:t>
            </a:r>
            <a:r>
              <a:rPr lang="en-US" sz="1800" kern="0" dirty="0" err="1">
                <a:latin typeface="Arial" panose="020B0604020202020204" pitchFamily="34" charset="0"/>
              </a:rPr>
              <a:t>Gegenüberstellung</a:t>
            </a:r>
            <a:r>
              <a:rPr lang="en-US" sz="1800" kern="0" dirty="0">
                <a:latin typeface="Arial" panose="020B0604020202020204" pitchFamily="34" charset="0"/>
              </a:rPr>
              <a:t> der </a:t>
            </a:r>
            <a:r>
              <a:rPr lang="en-US" sz="1800" kern="0" dirty="0" err="1">
                <a:latin typeface="Arial" panose="020B0604020202020204" pitchFamily="34" charset="0"/>
              </a:rPr>
              <a:t>Reinvermögensbestände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800" b="1" kern="0" dirty="0" err="1">
                <a:latin typeface="Arial" panose="020B0604020202020204" pitchFamily="34" charset="0"/>
              </a:rPr>
              <a:t>Gewinn</a:t>
            </a:r>
            <a:r>
              <a:rPr lang="en-US" sz="1800" b="1" kern="0" dirty="0">
                <a:latin typeface="Arial" panose="020B0604020202020204" pitchFamily="34" charset="0"/>
              </a:rPr>
              <a:t>- und </a:t>
            </a:r>
            <a:r>
              <a:rPr lang="en-US" sz="1800" b="1" kern="0" dirty="0" err="1">
                <a:latin typeface="Arial" panose="020B0604020202020204" pitchFamily="34" charset="0"/>
              </a:rPr>
              <a:t>Verlustrechnung</a:t>
            </a:r>
            <a:r>
              <a:rPr lang="en-US" sz="1800" kern="0" dirty="0">
                <a:latin typeface="Arial" panose="020B0604020202020204" pitchFamily="34" charset="0"/>
              </a:rPr>
              <a:t>: </a:t>
            </a:r>
            <a:r>
              <a:rPr lang="en-US" sz="1800" kern="0" dirty="0" err="1">
                <a:latin typeface="Arial" panose="020B0604020202020204" pitchFamily="34" charset="0"/>
              </a:rPr>
              <a:t>Saldierung</a:t>
            </a:r>
            <a:r>
              <a:rPr lang="en-US" sz="1800" kern="0" dirty="0">
                <a:latin typeface="Arial" panose="020B0604020202020204" pitchFamily="34" charset="0"/>
              </a:rPr>
              <a:t> von </a:t>
            </a:r>
            <a:r>
              <a:rPr lang="en-US" sz="1800" kern="0" dirty="0" err="1">
                <a:latin typeface="Arial" panose="020B0604020202020204" pitchFamily="34" charset="0"/>
              </a:rPr>
              <a:t>Aufwendungen</a:t>
            </a:r>
            <a:r>
              <a:rPr lang="en-US" sz="1800" kern="0" dirty="0">
                <a:latin typeface="Arial" panose="020B0604020202020204" pitchFamily="34" charset="0"/>
              </a:rPr>
              <a:t> und </a:t>
            </a:r>
            <a:r>
              <a:rPr lang="en-US" sz="1800" kern="0" dirty="0" err="1">
                <a:latin typeface="Arial" panose="020B0604020202020204" pitchFamily="34" charset="0"/>
              </a:rPr>
              <a:t>Erträgen</a:t>
            </a:r>
            <a:r>
              <a:rPr lang="en-US" sz="1800" kern="0" dirty="0">
                <a:latin typeface="Arial" panose="020B0604020202020204" pitchFamily="34" charset="0"/>
              </a:rPr>
              <a:t> der </a:t>
            </a:r>
            <a:r>
              <a:rPr lang="en-US" sz="1800" kern="0" dirty="0" err="1">
                <a:latin typeface="Arial" panose="020B0604020202020204" pitchFamily="34" charset="0"/>
              </a:rPr>
              <a:t>entsprechenden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Abrechnungsperiode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81000"/>
            <a:ext cx="7138987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mtClean="0"/>
              <a:t>Zur Vorgeschichte einer Bilanz</a:t>
            </a:r>
          </a:p>
        </p:txBody>
      </p:sp>
      <p:sp>
        <p:nvSpPr>
          <p:cNvPr id="9218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4684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800" kern="0" dirty="0">
                <a:latin typeface="Arial" panose="020B0604020202020204" pitchFamily="34" charset="0"/>
              </a:rPr>
              <a:t>Über die Inventur zur Bilanz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kern="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kern="0" dirty="0" err="1">
                <a:latin typeface="Arial" panose="020B0604020202020204" pitchFamily="34" charset="0"/>
              </a:rPr>
              <a:t>Inventur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ist</a:t>
            </a:r>
            <a:r>
              <a:rPr lang="en-US" altLang="en-US" sz="1800" kern="0" dirty="0">
                <a:latin typeface="Arial" panose="020B0604020202020204" pitchFamily="34" charset="0"/>
              </a:rPr>
              <a:t> die </a:t>
            </a:r>
            <a:r>
              <a:rPr lang="en-US" altLang="en-US" sz="1800" kern="0" dirty="0" err="1">
                <a:latin typeface="Arial" panose="020B0604020202020204" pitchFamily="34" charset="0"/>
              </a:rPr>
              <a:t>mengen</a:t>
            </a:r>
            <a:r>
              <a:rPr lang="en-US" altLang="en-US" sz="1800" kern="0" dirty="0">
                <a:latin typeface="Arial" panose="020B0604020202020204" pitchFamily="34" charset="0"/>
              </a:rPr>
              <a:t>- und </a:t>
            </a:r>
            <a:r>
              <a:rPr lang="en-US" altLang="en-US" sz="1800" kern="0" dirty="0" err="1">
                <a:latin typeface="Arial" panose="020B0604020202020204" pitchFamily="34" charset="0"/>
              </a:rPr>
              <a:t>wertmäßige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Bestandsaufnahme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800" kern="0" dirty="0" err="1">
                <a:latin typeface="Arial" panose="020B0604020202020204" pitchFamily="34" charset="0"/>
              </a:rPr>
              <a:t>aller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Vermögensgegenstände</a:t>
            </a:r>
            <a:r>
              <a:rPr lang="en-US" altLang="en-US" sz="1800" kern="0" dirty="0">
                <a:latin typeface="Arial" panose="020B0604020202020204" pitchFamily="34" charset="0"/>
              </a:rPr>
              <a:t> und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800" kern="0" dirty="0" err="1">
                <a:latin typeface="Arial" panose="020B0604020202020204" pitchFamily="34" charset="0"/>
              </a:rPr>
              <a:t>Schulden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eines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Unternehmens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800" kern="0" dirty="0" err="1">
                <a:latin typeface="Arial" panose="020B0604020202020204" pitchFamily="34" charset="0"/>
              </a:rPr>
              <a:t>zu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einem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bestimmten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Zeitpunkt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durch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Zählen</a:t>
            </a:r>
            <a:r>
              <a:rPr lang="en-US" altLang="en-US" sz="1800" kern="0" dirty="0">
                <a:latin typeface="Arial" panose="020B0604020202020204" pitchFamily="34" charset="0"/>
              </a:rPr>
              <a:t>, </a:t>
            </a:r>
            <a:r>
              <a:rPr lang="en-US" altLang="en-US" sz="1800" kern="0" dirty="0" err="1">
                <a:latin typeface="Arial" panose="020B0604020202020204" pitchFamily="34" charset="0"/>
              </a:rPr>
              <a:t>Wiegen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usw</a:t>
            </a:r>
            <a:r>
              <a:rPr lang="en-US" altLang="en-US" sz="1800" kern="0" dirty="0">
                <a:latin typeface="Arial" panose="020B060402020202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kern="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kern="0" dirty="0" err="1">
                <a:latin typeface="Arial" panose="020B0604020202020204" pitchFamily="34" charset="0"/>
              </a:rPr>
              <a:t>Varianten</a:t>
            </a:r>
            <a:r>
              <a:rPr lang="en-US" altLang="en-US" sz="1800" kern="0" dirty="0">
                <a:latin typeface="Arial" panose="020B0604020202020204" pitchFamily="34" charset="0"/>
              </a:rPr>
              <a:t>: </a:t>
            </a:r>
            <a:r>
              <a:rPr lang="en-US" altLang="en-US" sz="1800" kern="0" dirty="0" err="1">
                <a:latin typeface="Arial" panose="020B0604020202020204" pitchFamily="34" charset="0"/>
              </a:rPr>
              <a:t>Stichtagsinventur</a:t>
            </a:r>
            <a:r>
              <a:rPr lang="en-US" altLang="en-US" sz="1800" kern="0" dirty="0">
                <a:latin typeface="Arial" panose="020B0604020202020204" pitchFamily="34" charset="0"/>
              </a:rPr>
              <a:t>, </a:t>
            </a:r>
            <a:r>
              <a:rPr lang="en-US" altLang="en-US" sz="1800" kern="0" dirty="0" err="1">
                <a:latin typeface="Arial" panose="020B0604020202020204" pitchFamily="34" charset="0"/>
              </a:rPr>
              <a:t>zeitlich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verlegte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Inventur</a:t>
            </a:r>
            <a:r>
              <a:rPr lang="en-US" altLang="en-US" sz="1800" kern="0" dirty="0">
                <a:latin typeface="Arial" panose="020B0604020202020204" pitchFamily="34" charset="0"/>
              </a:rPr>
              <a:t>, Permanente </a:t>
            </a:r>
            <a:r>
              <a:rPr lang="en-US" altLang="en-US" sz="1800" kern="0" dirty="0" err="1">
                <a:latin typeface="Arial" panose="020B0604020202020204" pitchFamily="34" charset="0"/>
              </a:rPr>
              <a:t>Inventur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kern="0" dirty="0">
                <a:latin typeface="Arial" panose="020B0604020202020204" pitchFamily="34" charset="0"/>
              </a:rPr>
              <a:t/>
            </a:r>
            <a:br>
              <a:rPr lang="en-US" altLang="en-US" sz="1800" kern="0" dirty="0">
                <a:latin typeface="Arial" panose="020B0604020202020204" pitchFamily="34" charset="0"/>
              </a:rPr>
            </a:br>
            <a:r>
              <a:rPr lang="en-US" altLang="en-US" sz="1800" kern="0" dirty="0" err="1">
                <a:latin typeface="Arial" panose="020B0604020202020204" pitchFamily="34" charset="0"/>
              </a:rPr>
              <a:t>Zsfg</a:t>
            </a:r>
            <a:r>
              <a:rPr lang="en-US" altLang="en-US" sz="1800" kern="0" dirty="0">
                <a:latin typeface="Arial" panose="020B0604020202020204" pitchFamily="34" charset="0"/>
              </a:rPr>
              <a:t>: </a:t>
            </a:r>
            <a:r>
              <a:rPr lang="en-US" altLang="en-US" sz="1800" kern="0" dirty="0" err="1">
                <a:latin typeface="Arial" panose="020B0604020202020204" pitchFamily="34" charset="0"/>
              </a:rPr>
              <a:t>Zunächst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müssen</a:t>
            </a:r>
            <a:r>
              <a:rPr lang="en-US" altLang="en-US" sz="1800" kern="0" dirty="0">
                <a:latin typeface="Arial" panose="020B0604020202020204" pitchFamily="34" charset="0"/>
              </a:rPr>
              <a:t> die </a:t>
            </a:r>
            <a:r>
              <a:rPr lang="en-US" altLang="en-US" sz="1800" kern="0" dirty="0" err="1">
                <a:latin typeface="Arial" panose="020B0604020202020204" pitchFamily="34" charset="0"/>
              </a:rPr>
              <a:t>Vermögensgegenstände</a:t>
            </a:r>
            <a:r>
              <a:rPr lang="en-US" altLang="en-US" sz="1800" kern="0" dirty="0">
                <a:latin typeface="Arial" panose="020B0604020202020204" pitchFamily="34" charset="0"/>
              </a:rPr>
              <a:t>/ </a:t>
            </a:r>
            <a:r>
              <a:rPr lang="en-US" altLang="en-US" sz="1800" kern="0" dirty="0" err="1">
                <a:latin typeface="Arial" panose="020B0604020202020204" pitchFamily="34" charset="0"/>
              </a:rPr>
              <a:t>Schulden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erfasst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werden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1800" kern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81000"/>
            <a:ext cx="7138987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mtClean="0"/>
              <a:t>Zur Vorgeschichte einer Bilanz</a:t>
            </a:r>
          </a:p>
        </p:txBody>
      </p:sp>
      <p:sp>
        <p:nvSpPr>
          <p:cNvPr id="1024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14488"/>
            <a:ext cx="6934200" cy="44069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800" kern="0" dirty="0">
                <a:latin typeface="Arial" panose="020B0604020202020204" pitchFamily="34" charset="0"/>
              </a:rPr>
              <a:t>Listung des Inventars</a:t>
            </a:r>
            <a:endParaRPr lang="en-US" altLang="en-US" sz="1800" kern="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kern="0" dirty="0" err="1">
                <a:latin typeface="Arial" panose="020B0604020202020204" pitchFamily="34" charset="0"/>
              </a:rPr>
              <a:t>Inventar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ist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eine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Gegenüberstellung</a:t>
            </a:r>
            <a:r>
              <a:rPr lang="en-US" altLang="en-US" sz="1800" kern="0" dirty="0">
                <a:latin typeface="Arial" panose="020B0604020202020204" pitchFamily="34" charset="0"/>
              </a:rPr>
              <a:t> von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800" kern="0" dirty="0" err="1">
                <a:latin typeface="Arial" panose="020B0604020202020204" pitchFamily="34" charset="0"/>
              </a:rPr>
              <a:t>Vermögensgegenständen</a:t>
            </a:r>
            <a:r>
              <a:rPr lang="en-US" altLang="en-US" sz="1800" kern="0" dirty="0">
                <a:latin typeface="Arial" panose="020B0604020202020204" pitchFamily="34" charset="0"/>
              </a:rPr>
              <a:t> und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800" kern="0" dirty="0" err="1">
                <a:latin typeface="Arial" panose="020B0604020202020204" pitchFamily="34" charset="0"/>
              </a:rPr>
              <a:t>Schulden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zur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Ermittlung</a:t>
            </a:r>
            <a:r>
              <a:rPr lang="en-US" altLang="en-US" sz="1800" kern="0" dirty="0">
                <a:latin typeface="Arial" panose="020B0604020202020204" pitchFamily="34" charset="0"/>
              </a:rPr>
              <a:t> des </a:t>
            </a:r>
            <a:r>
              <a:rPr lang="en-US" altLang="en-US" sz="1800" kern="0" dirty="0" err="1">
                <a:latin typeface="Arial" panose="020B0604020202020204" pitchFamily="34" charset="0"/>
              </a:rPr>
              <a:t>Reinvermögens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kern="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kern="0" dirty="0" err="1">
                <a:latin typeface="Arial" panose="020B0604020202020204" pitchFamily="34" charset="0"/>
              </a:rPr>
              <a:t>Bestandteile</a:t>
            </a:r>
            <a:r>
              <a:rPr lang="en-US" altLang="en-US" sz="1800" kern="0" dirty="0">
                <a:latin typeface="Arial" panose="020B0604020202020204" pitchFamily="34" charset="0"/>
              </a:rPr>
              <a:t> des </a:t>
            </a:r>
            <a:r>
              <a:rPr lang="en-US" altLang="en-US" sz="1800" kern="0" dirty="0" err="1">
                <a:latin typeface="Arial" panose="020B0604020202020204" pitchFamily="34" charset="0"/>
              </a:rPr>
              <a:t>Inventarverzeichnisses</a:t>
            </a:r>
            <a:r>
              <a:rPr lang="en-US" altLang="en-US" sz="1800" kern="0" dirty="0">
                <a:latin typeface="Arial" panose="020B0604020202020204" pitchFamily="34" charset="0"/>
              </a:rPr>
              <a:t> und der </a:t>
            </a:r>
            <a:r>
              <a:rPr lang="en-US" altLang="en-US" sz="1800" kern="0" dirty="0" err="1">
                <a:latin typeface="Arial" panose="020B0604020202020204" pitchFamily="34" charset="0"/>
              </a:rPr>
              <a:t>Ermittlung</a:t>
            </a:r>
            <a:r>
              <a:rPr lang="en-US" altLang="en-US" sz="1800" kern="0" dirty="0">
                <a:latin typeface="Arial" panose="020B0604020202020204" pitchFamily="34" charset="0"/>
              </a:rPr>
              <a:t> des </a:t>
            </a:r>
            <a:r>
              <a:rPr lang="en-US" altLang="en-US" sz="1800" kern="0" dirty="0" err="1">
                <a:latin typeface="Arial" panose="020B0604020202020204" pitchFamily="34" charset="0"/>
              </a:rPr>
              <a:t>Reinvermögens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sind</a:t>
            </a:r>
            <a:r>
              <a:rPr lang="en-US" altLang="en-US" sz="1800" kern="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800" b="1" kern="0" dirty="0" err="1">
                <a:latin typeface="Arial" panose="020B0604020202020204" pitchFamily="34" charset="0"/>
              </a:rPr>
              <a:t>Anlagevermögen</a:t>
            </a:r>
            <a:r>
              <a:rPr lang="en-US" altLang="en-US" sz="1800" b="1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>
                <a:latin typeface="Arial" panose="020B0604020202020204" pitchFamily="34" charset="0"/>
              </a:rPr>
              <a:t>(</a:t>
            </a:r>
            <a:r>
              <a:rPr lang="en-US" altLang="en-US" sz="1800" kern="0" dirty="0" err="1">
                <a:latin typeface="Arial" panose="020B0604020202020204" pitchFamily="34" charset="0"/>
              </a:rPr>
              <a:t>Grundstücke</a:t>
            </a:r>
            <a:r>
              <a:rPr lang="en-US" altLang="en-US" sz="1800" kern="0" dirty="0">
                <a:latin typeface="Arial" panose="020B0604020202020204" pitchFamily="34" charset="0"/>
              </a:rPr>
              <a:t> und </a:t>
            </a:r>
            <a:r>
              <a:rPr lang="en-US" altLang="en-US" sz="1800" kern="0" dirty="0" err="1">
                <a:latin typeface="Arial" panose="020B0604020202020204" pitchFamily="34" charset="0"/>
              </a:rPr>
              <a:t>Gebäude</a:t>
            </a:r>
            <a:r>
              <a:rPr lang="en-US" altLang="en-US" sz="1800" kern="0" dirty="0">
                <a:latin typeface="Arial" panose="020B0604020202020204" pitchFamily="34" charset="0"/>
              </a:rPr>
              <a:t>, </a:t>
            </a:r>
            <a:r>
              <a:rPr lang="en-US" altLang="en-US" sz="1800" kern="0" dirty="0" err="1">
                <a:latin typeface="Arial" panose="020B0604020202020204" pitchFamily="34" charset="0"/>
              </a:rPr>
              <a:t>Maschinen</a:t>
            </a:r>
            <a:r>
              <a:rPr lang="en-US" altLang="en-US" sz="1800" kern="0" dirty="0">
                <a:latin typeface="Arial" panose="020B0604020202020204" pitchFamily="34" charset="0"/>
              </a:rPr>
              <a:t>, </a:t>
            </a:r>
            <a:r>
              <a:rPr lang="en-US" altLang="en-US" sz="1800" kern="0" dirty="0" err="1">
                <a:latin typeface="Arial" panose="020B0604020202020204" pitchFamily="34" charset="0"/>
              </a:rPr>
              <a:t>Geschäftsausstattung</a:t>
            </a:r>
            <a:r>
              <a:rPr lang="en-US" altLang="en-US" sz="1800" kern="0" dirty="0">
                <a:latin typeface="Arial" panose="020B0604020202020204" pitchFamily="34" charset="0"/>
              </a:rPr>
              <a:t>, </a:t>
            </a:r>
            <a:r>
              <a:rPr lang="en-US" altLang="en-US" sz="1800" kern="0" dirty="0" err="1">
                <a:latin typeface="Arial" panose="020B0604020202020204" pitchFamily="34" charset="0"/>
              </a:rPr>
              <a:t>Fuhrpark</a:t>
            </a:r>
            <a:r>
              <a:rPr lang="en-US" altLang="en-US" sz="1800" kern="0" dirty="0">
                <a:latin typeface="Arial" panose="020B0604020202020204" pitchFamily="34" charset="0"/>
              </a:rPr>
              <a:t> etc.)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800" kern="0" dirty="0">
                <a:latin typeface="Arial" panose="020B0604020202020204" pitchFamily="34" charset="0"/>
              </a:rPr>
              <a:t>+ </a:t>
            </a:r>
            <a:r>
              <a:rPr lang="en-US" altLang="en-US" sz="1800" b="1" kern="0" dirty="0" err="1">
                <a:latin typeface="Arial" panose="020B0604020202020204" pitchFamily="34" charset="0"/>
              </a:rPr>
              <a:t>Umlaufvermögen</a:t>
            </a:r>
            <a:r>
              <a:rPr lang="en-US" altLang="en-US" sz="1800" b="1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>
                <a:latin typeface="Arial" panose="020B0604020202020204" pitchFamily="34" charset="0"/>
              </a:rPr>
              <a:t>(</a:t>
            </a:r>
            <a:r>
              <a:rPr lang="en-US" altLang="en-US" sz="1800" kern="0" dirty="0" err="1">
                <a:latin typeface="Arial" panose="020B0604020202020204" pitchFamily="34" charset="0"/>
              </a:rPr>
              <a:t>Roh</a:t>
            </a:r>
            <a:r>
              <a:rPr lang="en-US" altLang="en-US" sz="1800" kern="0" dirty="0">
                <a:latin typeface="Arial" panose="020B0604020202020204" pitchFamily="34" charset="0"/>
              </a:rPr>
              <a:t>-, </a:t>
            </a:r>
            <a:r>
              <a:rPr lang="en-US" altLang="en-US" sz="1800" kern="0" dirty="0" err="1">
                <a:latin typeface="Arial" panose="020B0604020202020204" pitchFamily="34" charset="0"/>
              </a:rPr>
              <a:t>Hilfs</a:t>
            </a:r>
            <a:r>
              <a:rPr lang="en-US" altLang="en-US" sz="1800" kern="0" dirty="0">
                <a:latin typeface="Arial" panose="020B0604020202020204" pitchFamily="34" charset="0"/>
              </a:rPr>
              <a:t>-, und </a:t>
            </a:r>
            <a:r>
              <a:rPr lang="en-US" altLang="en-US" sz="1800" kern="0" dirty="0" err="1">
                <a:latin typeface="Arial" panose="020B0604020202020204" pitchFamily="34" charset="0"/>
              </a:rPr>
              <a:t>Betriebsstoffe</a:t>
            </a:r>
            <a:r>
              <a:rPr lang="en-US" altLang="en-US" sz="1800" kern="0" dirty="0">
                <a:latin typeface="Arial" panose="020B0604020202020204" pitchFamily="34" charset="0"/>
              </a:rPr>
              <a:t>, </a:t>
            </a:r>
            <a:r>
              <a:rPr lang="en-US" altLang="en-US" sz="1800" kern="0" dirty="0" err="1">
                <a:latin typeface="Arial" panose="020B0604020202020204" pitchFamily="34" charset="0"/>
              </a:rPr>
              <a:t>Fertigwaren</a:t>
            </a:r>
            <a:r>
              <a:rPr lang="en-US" altLang="en-US" sz="1800" kern="0" dirty="0">
                <a:latin typeface="Arial" panose="020B0604020202020204" pitchFamily="34" charset="0"/>
              </a:rPr>
              <a:t>, </a:t>
            </a:r>
            <a:r>
              <a:rPr lang="en-US" altLang="en-US" sz="1800" kern="0" dirty="0" err="1">
                <a:latin typeface="Arial" panose="020B0604020202020204" pitchFamily="34" charset="0"/>
              </a:rPr>
              <a:t>Forderungen</a:t>
            </a:r>
            <a:r>
              <a:rPr lang="en-US" altLang="en-US" sz="1800" kern="0" dirty="0">
                <a:latin typeface="Arial" panose="020B0604020202020204" pitchFamily="34" charset="0"/>
              </a:rPr>
              <a:t>, Bank, </a:t>
            </a:r>
            <a:r>
              <a:rPr lang="en-US" altLang="en-US" sz="1800" kern="0" dirty="0" err="1">
                <a:latin typeface="Arial" panose="020B0604020202020204" pitchFamily="34" charset="0"/>
              </a:rPr>
              <a:t>Kasse</a:t>
            </a:r>
            <a:r>
              <a:rPr lang="en-US" altLang="en-US" sz="1800" kern="0" dirty="0">
                <a:latin typeface="Arial" panose="020B0604020202020204" pitchFamily="34" charset="0"/>
              </a:rPr>
              <a:t>)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800" kern="0" dirty="0">
                <a:latin typeface="Arial" panose="020B0604020202020204" pitchFamily="34" charset="0"/>
              </a:rPr>
              <a:t>- </a:t>
            </a:r>
            <a:r>
              <a:rPr lang="en-US" altLang="en-US" sz="1800" b="1" kern="0" dirty="0" err="1">
                <a:latin typeface="Arial" panose="020B0604020202020204" pitchFamily="34" charset="0"/>
              </a:rPr>
              <a:t>Schulden</a:t>
            </a:r>
            <a:r>
              <a:rPr lang="en-US" altLang="en-US" sz="1800" kern="0" dirty="0">
                <a:latin typeface="Arial" panose="020B0604020202020204" pitchFamily="34" charset="0"/>
              </a:rPr>
              <a:t> (</a:t>
            </a:r>
            <a:r>
              <a:rPr lang="en-US" altLang="en-US" sz="1800" kern="0" dirty="0" err="1">
                <a:latin typeface="Arial" panose="020B0604020202020204" pitchFamily="34" charset="0"/>
              </a:rPr>
              <a:t>langfristige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Verbindlichkeiten</a:t>
            </a:r>
            <a:r>
              <a:rPr lang="en-US" altLang="en-US" sz="1800" kern="0" dirty="0">
                <a:latin typeface="Arial" panose="020B0604020202020204" pitchFamily="34" charset="0"/>
              </a:rPr>
              <a:t>, </a:t>
            </a:r>
            <a:r>
              <a:rPr lang="en-US" altLang="en-US" sz="1800" kern="0" dirty="0" err="1">
                <a:latin typeface="Arial" panose="020B0604020202020204" pitchFamily="34" charset="0"/>
              </a:rPr>
              <a:t>kurzfristige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Verbindlichkeiten</a:t>
            </a:r>
            <a:r>
              <a:rPr lang="en-US" altLang="en-US" sz="1800" kern="0" dirty="0">
                <a:latin typeface="Arial" panose="020B0604020202020204" pitchFamily="34" charset="0"/>
              </a:rPr>
              <a:t>, </a:t>
            </a:r>
            <a:r>
              <a:rPr lang="en-US" altLang="en-US" sz="1800" kern="0" dirty="0" err="1">
                <a:latin typeface="Arial" panose="020B0604020202020204" pitchFamily="34" charset="0"/>
              </a:rPr>
              <a:t>Verbindlichkeiten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aus</a:t>
            </a:r>
            <a:r>
              <a:rPr lang="en-US" altLang="en-US" sz="1800" kern="0" dirty="0">
                <a:latin typeface="Arial" panose="020B0604020202020204" pitchFamily="34" charset="0"/>
              </a:rPr>
              <a:t> </a:t>
            </a:r>
            <a:r>
              <a:rPr lang="en-US" altLang="en-US" sz="1800" kern="0" dirty="0" err="1">
                <a:latin typeface="Arial" panose="020B0604020202020204" pitchFamily="34" charset="0"/>
              </a:rPr>
              <a:t>Lieferung</a:t>
            </a:r>
            <a:r>
              <a:rPr lang="en-US" altLang="en-US" sz="1800" kern="0" dirty="0">
                <a:latin typeface="Arial" panose="020B0604020202020204" pitchFamily="34" charset="0"/>
              </a:rPr>
              <a:t>/</a:t>
            </a:r>
            <a:r>
              <a:rPr lang="en-US" altLang="en-US" sz="1800" kern="0" dirty="0" err="1">
                <a:latin typeface="Arial" panose="020B0604020202020204" pitchFamily="34" charset="0"/>
              </a:rPr>
              <a:t>Leistung</a:t>
            </a:r>
            <a:r>
              <a:rPr lang="en-US" altLang="en-US" sz="1800" kern="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sz="1800" b="1" kern="0" dirty="0">
                <a:latin typeface="Arial" panose="020B0604020202020204" pitchFamily="34" charset="0"/>
              </a:rPr>
              <a:t>= </a:t>
            </a:r>
            <a:r>
              <a:rPr lang="en-US" altLang="en-US" sz="1800" b="1" kern="0" dirty="0" err="1">
                <a:latin typeface="Arial" panose="020B0604020202020204" pitchFamily="34" charset="0"/>
              </a:rPr>
              <a:t>Reinvermögen</a:t>
            </a:r>
            <a:r>
              <a:rPr lang="en-US" altLang="en-US" sz="1800" b="1" kern="0" dirty="0">
                <a:latin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US" sz="18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800" kern="0" dirty="0" err="1">
                <a:latin typeface="Arial" panose="020B0604020202020204" pitchFamily="34" charset="0"/>
              </a:rPr>
              <a:t>Zsfg</a:t>
            </a:r>
            <a:r>
              <a:rPr lang="en-US" sz="1800" kern="0" dirty="0">
                <a:latin typeface="Arial" panose="020B0604020202020204" pitchFamily="34" charset="0"/>
              </a:rPr>
              <a:t>: Sind </a:t>
            </a:r>
            <a:r>
              <a:rPr lang="en-US" sz="1800" kern="0" dirty="0" err="1">
                <a:latin typeface="Arial" panose="020B0604020202020204" pitchFamily="34" charset="0"/>
              </a:rPr>
              <a:t>Vermögensgegenstände</a:t>
            </a:r>
            <a:r>
              <a:rPr lang="en-US" sz="1800" kern="0" dirty="0">
                <a:latin typeface="Arial" panose="020B0604020202020204" pitchFamily="34" charset="0"/>
              </a:rPr>
              <a:t>/</a:t>
            </a:r>
            <a:r>
              <a:rPr lang="en-US" sz="1800" kern="0" dirty="0" err="1">
                <a:latin typeface="Arial" panose="020B0604020202020204" pitchFamily="34" charset="0"/>
              </a:rPr>
              <a:t>Schulden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erfasst</a:t>
            </a:r>
            <a:r>
              <a:rPr lang="en-US" sz="1800" kern="0" dirty="0">
                <a:latin typeface="Arial" panose="020B0604020202020204" pitchFamily="34" charset="0"/>
              </a:rPr>
              <a:t>, </a:t>
            </a:r>
            <a:r>
              <a:rPr lang="en-US" sz="1800" kern="0" dirty="0" err="1">
                <a:latin typeface="Arial" panose="020B0604020202020204" pitchFamily="34" charset="0"/>
              </a:rPr>
              <a:t>dann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werden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sie</a:t>
            </a:r>
            <a:r>
              <a:rPr lang="en-US" sz="1800" kern="0" dirty="0">
                <a:latin typeface="Arial" panose="020B0604020202020204" pitchFamily="34" charset="0"/>
              </a:rPr>
              <a:t> in der </a:t>
            </a:r>
            <a:r>
              <a:rPr lang="en-US" sz="1800" kern="0" dirty="0" err="1">
                <a:latin typeface="Arial" panose="020B0604020202020204" pitchFamily="34" charset="0"/>
              </a:rPr>
              <a:t>Inventarliste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  <a:r>
              <a:rPr lang="en-US" sz="1800" kern="0" dirty="0" err="1">
                <a:latin typeface="Arial" panose="020B0604020202020204" pitchFamily="34" charset="0"/>
              </a:rPr>
              <a:t>aufgeschrieben</a:t>
            </a:r>
            <a:r>
              <a:rPr lang="en-US" sz="1800" kern="0" dirty="0">
                <a:latin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US" sz="1800" kern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mtClean="0"/>
              <a:t>Erstellung der Bilanz</a:t>
            </a:r>
          </a:p>
        </p:txBody>
      </p:sp>
      <p:sp>
        <p:nvSpPr>
          <p:cNvPr id="11266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D255CC-ABAA-F04D-B367-D0D25BDA4D6D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4684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800" kern="0" dirty="0" err="1">
                <a:latin typeface="Arial" panose="020B0604020202020204" pitchFamily="34" charset="0"/>
              </a:rPr>
              <a:t>Anlagevermögen</a:t>
            </a:r>
            <a:r>
              <a:rPr lang="de-DE" sz="1800" kern="0" dirty="0">
                <a:latin typeface="Arial" panose="020B0604020202020204" pitchFamily="34" charset="0"/>
              </a:rPr>
              <a:t>, </a:t>
            </a:r>
            <a:r>
              <a:rPr lang="de-DE" sz="1800" kern="0" dirty="0" err="1">
                <a:latin typeface="Arial" panose="020B0604020202020204" pitchFamily="34" charset="0"/>
              </a:rPr>
              <a:t>Umlaufvermögen</a:t>
            </a:r>
            <a:r>
              <a:rPr lang="de-DE" sz="1800" kern="0" dirty="0">
                <a:latin typeface="Arial" panose="020B0604020202020204" pitchFamily="34" charset="0"/>
              </a:rPr>
              <a:t>, Schulden (Fremdkapital) und </a:t>
            </a:r>
            <a:r>
              <a:rPr lang="de-DE" sz="1800" kern="0" dirty="0" err="1">
                <a:latin typeface="Arial" panose="020B0604020202020204" pitchFamily="34" charset="0"/>
              </a:rPr>
              <a:t>Reinvermögen</a:t>
            </a:r>
            <a:r>
              <a:rPr lang="de-DE" sz="1800" kern="0" dirty="0">
                <a:latin typeface="Arial" panose="020B0604020202020204" pitchFamily="34" charset="0"/>
              </a:rPr>
              <a:t> (Eigenkapital) werden gegenübergestellt und ergeben die Bilanz</a:t>
            </a:r>
          </a:p>
          <a:p>
            <a:pPr marL="0" indent="0">
              <a:buFontTx/>
              <a:buNone/>
              <a:defRPr/>
            </a:pPr>
            <a:endParaRPr lang="de-DE" sz="18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de-DE" sz="1800" kern="0" dirty="0">
                <a:latin typeface="Arial" panose="020B0604020202020204" pitchFamily="34" charset="0"/>
              </a:rPr>
              <a:t>Bilanz als </a:t>
            </a:r>
            <a:r>
              <a:rPr lang="de-DE" sz="1800" kern="0" dirty="0" err="1">
                <a:latin typeface="Arial" panose="020B0604020202020204" pitchFamily="34" charset="0"/>
              </a:rPr>
              <a:t>Gegenüberstellung</a:t>
            </a:r>
            <a:r>
              <a:rPr lang="de-DE" sz="1800" kern="0" dirty="0">
                <a:latin typeface="Arial" panose="020B0604020202020204" pitchFamily="34" charset="0"/>
              </a:rPr>
              <a:t> von </a:t>
            </a:r>
          </a:p>
          <a:p>
            <a:pPr>
              <a:defRPr/>
            </a:pPr>
            <a:r>
              <a:rPr lang="de-DE" sz="1800" kern="0" dirty="0">
                <a:latin typeface="Arial" panose="020B0604020202020204" pitchFamily="34" charset="0"/>
              </a:rPr>
              <a:t>Aktiva (=</a:t>
            </a:r>
            <a:r>
              <a:rPr lang="de-DE" sz="1800" kern="0" dirty="0" err="1">
                <a:latin typeface="Arial" panose="020B0604020202020204" pitchFamily="34" charset="0"/>
              </a:rPr>
              <a:t>Vermögensgegenstände</a:t>
            </a:r>
            <a:r>
              <a:rPr lang="de-DE" sz="1800" kern="0" dirty="0">
                <a:latin typeface="Arial" panose="020B0604020202020204" pitchFamily="34" charset="0"/>
              </a:rPr>
              <a:t>) und </a:t>
            </a:r>
          </a:p>
          <a:p>
            <a:pPr>
              <a:defRPr/>
            </a:pPr>
            <a:r>
              <a:rPr lang="de-DE" sz="1800" kern="0" dirty="0">
                <a:latin typeface="Arial" panose="020B0604020202020204" pitchFamily="34" charset="0"/>
              </a:rPr>
              <a:t>Passiva (=Mittelherkunft) </a:t>
            </a:r>
          </a:p>
          <a:p>
            <a:pPr marL="0" indent="0">
              <a:buFontTx/>
              <a:buNone/>
              <a:defRPr/>
            </a:pPr>
            <a:endParaRPr lang="de-DE" sz="18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de-DE" sz="18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de-DE" sz="18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de-DE" sz="18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de-DE" sz="1800" kern="0" dirty="0">
                <a:latin typeface="Arial" panose="020B0604020202020204" pitchFamily="34" charset="0"/>
              </a:rPr>
              <a:t>Bilanz ist die </a:t>
            </a:r>
            <a:r>
              <a:rPr lang="de-DE" sz="1800" kern="0" dirty="0" err="1">
                <a:latin typeface="Arial" panose="020B0604020202020204" pitchFamily="34" charset="0"/>
              </a:rPr>
              <a:t>Gegenüberstellung</a:t>
            </a:r>
            <a:r>
              <a:rPr lang="de-DE" sz="1800" kern="0" dirty="0">
                <a:latin typeface="Arial" panose="020B0604020202020204" pitchFamily="34" charset="0"/>
              </a:rPr>
              <a:t> von Aktiva und Passiva eines Betriebs mit dem Ziel, die </a:t>
            </a:r>
            <a:r>
              <a:rPr lang="de-DE" sz="1800" kern="0" dirty="0" err="1">
                <a:latin typeface="Arial" panose="020B0604020202020204" pitchFamily="34" charset="0"/>
              </a:rPr>
              <a:t>Vermögens</a:t>
            </a:r>
            <a:r>
              <a:rPr lang="de-DE" sz="1800" kern="0" dirty="0">
                <a:latin typeface="Arial" panose="020B0604020202020204" pitchFamily="34" charset="0"/>
              </a:rPr>
              <a:t>- und Schuldenlage des Betriebes zu einem Stichtag (Bilanzstichtag, in der Regel 31.12. jeden Jahres) darzustellen</a:t>
            </a:r>
          </a:p>
          <a:p>
            <a:pPr marL="0" indent="0">
              <a:buFontTx/>
              <a:buNone/>
              <a:defRPr/>
            </a:pPr>
            <a:endParaRPr lang="de-DE" sz="1800" kern="0" dirty="0">
              <a:latin typeface="Arial" panose="020B0604020202020204" pitchFamily="34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43862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Aufbau einer Bilanz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628775"/>
            <a:ext cx="39624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600" b="1" smtClean="0">
                <a:latin typeface="Arial" panose="020B0604020202020204" pitchFamily="34" charset="0"/>
              </a:rPr>
              <a:t>Aktiven = Vermögensseite </a:t>
            </a:r>
            <a:r>
              <a:rPr lang="de-DE" altLang="en-US" sz="1600" smtClean="0">
                <a:latin typeface="Arial" panose="020B0604020202020204" pitchFamily="34" charset="0"/>
              </a:rPr>
              <a:t>(Mittelverwendung; Investitionen)</a:t>
            </a:r>
            <a:r>
              <a:rPr lang="de-DE" altLang="en-US" sz="1600" b="1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600" b="1" smtClean="0">
                <a:latin typeface="Arial" panose="020B0604020202020204" pitchFamily="34" charset="0"/>
              </a:rPr>
              <a:t>Anlagevermögen</a:t>
            </a:r>
          </a:p>
          <a:p>
            <a:pPr>
              <a:lnSpc>
                <a:spcPct val="9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immaterielle Anlagen</a:t>
            </a:r>
          </a:p>
          <a:p>
            <a:pPr>
              <a:lnSpc>
                <a:spcPct val="9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Sachanlagen</a:t>
            </a:r>
          </a:p>
          <a:p>
            <a:pPr>
              <a:lnSpc>
                <a:spcPct val="9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Finanzanlagen</a:t>
            </a: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600" b="1" smtClean="0">
                <a:latin typeface="Arial" panose="020B0604020202020204" pitchFamily="34" charset="0"/>
              </a:rPr>
              <a:t>Umlaufvermögen</a:t>
            </a:r>
          </a:p>
          <a:p>
            <a:pPr>
              <a:lnSpc>
                <a:spcPct val="9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Vorräte</a:t>
            </a:r>
          </a:p>
          <a:p>
            <a:pPr>
              <a:lnSpc>
                <a:spcPct val="9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Forderungen</a:t>
            </a:r>
          </a:p>
          <a:p>
            <a:pPr>
              <a:lnSpc>
                <a:spcPct val="9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Wertpapiere</a:t>
            </a:r>
          </a:p>
          <a:p>
            <a:pPr>
              <a:lnSpc>
                <a:spcPct val="9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Zahlungsmittel</a:t>
            </a: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altLang="en-US" sz="12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600" b="1" smtClean="0">
                <a:latin typeface="Arial" panose="020B0604020202020204" pitchFamily="34" charset="0"/>
              </a:rPr>
              <a:t>Summe Aktiva - Bilanzsumme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9850" y="1628775"/>
            <a:ext cx="3733800" cy="47529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600" b="1" smtClean="0">
                <a:latin typeface="Arial" panose="020B0604020202020204" pitchFamily="34" charset="0"/>
              </a:rPr>
              <a:t>Passiven =  Kapitalseite</a:t>
            </a:r>
            <a:br>
              <a:rPr lang="de-DE" altLang="en-US" sz="1600" b="1" smtClean="0">
                <a:latin typeface="Arial" panose="020B0604020202020204" pitchFamily="34" charset="0"/>
              </a:rPr>
            </a:br>
            <a:r>
              <a:rPr lang="de-DE" altLang="en-US" sz="1600" smtClean="0">
                <a:latin typeface="Arial" panose="020B0604020202020204" pitchFamily="34" charset="0"/>
              </a:rPr>
              <a:t>(Mittelherkunft; Finanzierung)</a:t>
            </a: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b="1" smtClean="0">
                <a:latin typeface="Arial" panose="020B0604020202020204" pitchFamily="34" charset="0"/>
              </a:rPr>
              <a:t>Eigenkapital</a:t>
            </a:r>
          </a:p>
          <a:p>
            <a:pPr>
              <a:lnSpc>
                <a:spcPct val="8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gezeichnetes Kapital</a:t>
            </a:r>
          </a:p>
          <a:p>
            <a:pPr>
              <a:lnSpc>
                <a:spcPct val="8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Kapitalrücklagen</a:t>
            </a:r>
          </a:p>
          <a:p>
            <a:pPr>
              <a:lnSpc>
                <a:spcPct val="8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Gewinnrücklagen</a:t>
            </a:r>
          </a:p>
          <a:p>
            <a:pPr>
              <a:lnSpc>
                <a:spcPct val="8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Gewinnvortrag</a:t>
            </a:r>
          </a:p>
          <a:p>
            <a:pPr>
              <a:lnSpc>
                <a:spcPct val="8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Jahresüberschuß / Jahresfehlbetrag</a:t>
            </a: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altLang="en-US" sz="1000" b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b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b="1" smtClean="0">
                <a:latin typeface="Arial" panose="020B0604020202020204" pitchFamily="34" charset="0"/>
              </a:rPr>
              <a:t>Fremdkapital</a:t>
            </a:r>
          </a:p>
          <a:p>
            <a:pPr>
              <a:lnSpc>
                <a:spcPct val="8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Rückstellungen</a:t>
            </a:r>
          </a:p>
          <a:p>
            <a:pPr>
              <a:lnSpc>
                <a:spcPct val="8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langfristiges FK</a:t>
            </a:r>
          </a:p>
          <a:p>
            <a:pPr>
              <a:lnSpc>
                <a:spcPct val="80000"/>
              </a:lnSpc>
            </a:pPr>
            <a:r>
              <a:rPr lang="de-DE" altLang="en-US" sz="1400" b="1" smtClean="0">
                <a:latin typeface="Arial" panose="020B0604020202020204" pitchFamily="34" charset="0"/>
              </a:rPr>
              <a:t>kurzfristiges FK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altLang="en-US" sz="12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altLang="en-US" sz="1200" b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b="1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b="1" smtClean="0">
                <a:latin typeface="Arial" panose="020B0604020202020204" pitchFamily="34" charset="0"/>
              </a:rPr>
              <a:t>Summe Passiva - Bilanzsumme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1111250" y="2314575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4921250" y="1628775"/>
            <a:ext cx="11113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1187450" y="5732463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" name="Freihan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57288"/>
            <a:ext cx="9110663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42</TotalTime>
  <Words>2381</Words>
  <Application>Microsoft Office PowerPoint</Application>
  <PresentationFormat>On-screen Show (4:3)</PresentationFormat>
  <Paragraphs>396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Book Antiqua</vt:lpstr>
      <vt:lpstr>Arial</vt:lpstr>
      <vt:lpstr>Times New Roman</vt:lpstr>
      <vt:lpstr>Arial Narrow,Bold</vt:lpstr>
      <vt:lpstr>Arial Narrow</vt:lpstr>
      <vt:lpstr>Calibri</vt:lpstr>
      <vt:lpstr>SymbolMT</vt:lpstr>
      <vt:lpstr>erdmannvorlage</vt:lpstr>
      <vt:lpstr>Wirtschaftliche Grundlagen  im Sommersemester 2021  Betriebliches Rechnungswesen</vt:lpstr>
      <vt:lpstr>Überblick zum Rechnungswesens - extern</vt:lpstr>
      <vt:lpstr>Überblick zum Rechnungswesen - intern</vt:lpstr>
      <vt:lpstr>Rechtliche Grundlagen der Finanzbuchhaltung </vt:lpstr>
      <vt:lpstr>Jahresabschluss</vt:lpstr>
      <vt:lpstr>Zur Vorgeschichte einer Bilanz</vt:lpstr>
      <vt:lpstr>Zur Vorgeschichte einer Bilanz</vt:lpstr>
      <vt:lpstr>Erstellung der Bilanz</vt:lpstr>
      <vt:lpstr>Aufbau einer Bilanz</vt:lpstr>
      <vt:lpstr>Aufbau einer Bilanz - konkreter</vt:lpstr>
      <vt:lpstr>Aufbau einer Bilanz - Beispiel</vt:lpstr>
      <vt:lpstr>Aktiva vs Passiva</vt:lpstr>
      <vt:lpstr>Anlagevermögen - Aktiva</vt:lpstr>
      <vt:lpstr>Umlagevermögen - Aktiva</vt:lpstr>
      <vt:lpstr>Eigenkapital - Passiva</vt:lpstr>
      <vt:lpstr>Fremdkapital - Passiva</vt:lpstr>
      <vt:lpstr>Übersicht - Aktiva</vt:lpstr>
      <vt:lpstr>Übersicht - Passiva</vt:lpstr>
      <vt:lpstr>Wertbewegungen in der Bilanz Aktivtausch</vt:lpstr>
      <vt:lpstr>Wertbewegungen in der Bilanz Passivtausch</vt:lpstr>
      <vt:lpstr>Wertbewegungen in der Bilanz Bilanzverlängerung (Aktiv-Passiv-Mehrung)</vt:lpstr>
      <vt:lpstr>Wertbewegungen in der Bilanz Bilanzverkürzung (Aktiv-Passiv-Minderung)</vt:lpstr>
      <vt:lpstr>Abschreibungen</vt:lpstr>
      <vt:lpstr>Ursachen für Wertverfall - Abschreibungen</vt:lpstr>
      <vt:lpstr>Kreislauf  der Abschreibung</vt:lpstr>
      <vt:lpstr>Methoden der Abschreibung</vt:lpstr>
      <vt:lpstr>Lineare Abschreibung Bsp.</vt:lpstr>
      <vt:lpstr>Lineare Abschreibung Bsp.</vt:lpstr>
      <vt:lpstr>Abschreibung Bsp.</vt:lpstr>
      <vt:lpstr>Gewinn und Verlustrechnung (Erfolgsrechnung) Gesamtkostenverfahren gemäß § 275 Abs. 2 und 3 HGB</vt:lpstr>
      <vt:lpstr>GuV &amp; Bilanz </vt:lpstr>
      <vt:lpstr>Bilanzanalyse: Finanzielle Lage</vt:lpstr>
      <vt:lpstr>Bilanzanalyse: Erfolgsanalyse</vt:lpstr>
      <vt:lpstr>Bilanzanalyse - Liquidität, Selbstfinanzierung</vt:lpstr>
      <vt:lpstr>Bilanzanalyse - Rentabilität, Kapitalstruktur</vt:lpstr>
      <vt:lpstr>Eigenkapital – Fremdkapital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Erdmann: Wirtschaftswissenschaftliche Grundlagen</dc:title>
  <dc:creator>Lisa Koch</dc:creator>
  <cp:lastModifiedBy>Tom Brown</cp:lastModifiedBy>
  <cp:revision>221</cp:revision>
  <cp:lastPrinted>2020-04-29T06:56:35Z</cp:lastPrinted>
  <dcterms:created xsi:type="dcterms:W3CDTF">1601-01-01T00:00:00Z</dcterms:created>
  <dcterms:modified xsi:type="dcterms:W3CDTF">2021-03-12T15:04:47Z</dcterms:modified>
</cp:coreProperties>
</file>