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316" r:id="rId2"/>
    <p:sldId id="274" r:id="rId3"/>
    <p:sldId id="317" r:id="rId4"/>
    <p:sldId id="318" r:id="rId5"/>
    <p:sldId id="319" r:id="rId6"/>
    <p:sldId id="320" r:id="rId7"/>
    <p:sldId id="321" r:id="rId8"/>
    <p:sldId id="322" r:id="rId9"/>
    <p:sldId id="326" r:id="rId10"/>
    <p:sldId id="327" r:id="rId11"/>
    <p:sldId id="328" r:id="rId12"/>
    <p:sldId id="329" r:id="rId13"/>
    <p:sldId id="330" r:id="rId14"/>
    <p:sldId id="331" r:id="rId15"/>
    <p:sldId id="325" r:id="rId16"/>
    <p:sldId id="323" r:id="rId17"/>
    <p:sldId id="324" r:id="rId18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pos="1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48" autoAdjust="0"/>
    <p:restoredTop sz="86383" autoAdjust="0"/>
  </p:normalViewPr>
  <p:slideViewPr>
    <p:cSldViewPr>
      <p:cViewPr varScale="1">
        <p:scale>
          <a:sx n="102" d="100"/>
          <a:sy n="102" d="100"/>
        </p:scale>
        <p:origin x="1404" y="102"/>
      </p:cViewPr>
      <p:guideLst>
        <p:guide orient="horz" pos="845"/>
        <p:guide pos="1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16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6D07E3D-D650-F54B-B7D9-B9E87DE316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C405694-4FE3-B446-9B46-423671FABF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60825" y="0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A3EEA772-1A80-6740-8A17-B771EC80A7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5188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A5145330-61B7-104E-9AE3-5915003F2B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60825" y="9755188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85261E-FAAA-414E-B849-A8DF92D2FC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690B5DB-F7B2-4449-BC52-6D51458A90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4FE515D-7A2C-EB43-8917-1B21202AAE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22250" y="315913"/>
            <a:ext cx="6575425" cy="4930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AE2DB5B-776F-234C-A199-C0FC774F0D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7988" y="5565775"/>
            <a:ext cx="5962650" cy="39020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46B13A0-8800-F842-BD8E-E103F75E5C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BB3322BF-5FE4-ED4C-93E4-84CA47C41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40726E-5D8C-443C-A651-ABAAC79098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BCE26FFE-E9CD-46EC-BF56-92F90A00BA33}" type="slidenum">
              <a:rPr lang="de-DE" altLang="en-US" sz="1300" smtClean="0">
                <a:latin typeface="Times New Roman" panose="02020603050405020304" pitchFamily="18" charset="0"/>
              </a:rPr>
              <a:pPr/>
              <a:t>1</a:t>
            </a:fld>
            <a:endParaRPr lang="de-DE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013" y="317500"/>
            <a:ext cx="6573837" cy="49307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61957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517495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06119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2950" y="381000"/>
            <a:ext cx="172720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08175" y="381000"/>
            <a:ext cx="5032375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31878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908175" y="1981200"/>
            <a:ext cx="6911975" cy="4114800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210171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286644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424923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401397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81647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266047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013937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370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099864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66294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381000"/>
            <a:ext cx="676751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981200"/>
            <a:ext cx="6911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 Prof. Dr. Georg Erdmann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A45565F5-BA1D-0E4C-B9BE-A6A9144D8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2484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6998AEA4-49D9-480F-B6FD-A750EE95CA27}" type="slidenum">
              <a:rPr lang="de-DE" altLang="en-US" sz="1000" smtClean="0"/>
              <a:pPr>
                <a:spcBef>
                  <a:spcPct val="50000"/>
                </a:spcBef>
                <a:defRPr/>
              </a:pPr>
              <a:t>‹#›</a:t>
            </a:fld>
            <a:endParaRPr lang="de-DE" altLang="en-US"/>
          </a:p>
        </p:txBody>
      </p:sp>
      <p:pic>
        <p:nvPicPr>
          <p:cNvPr id="1029" name="Picture 1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06425"/>
            <a:ext cx="93662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20875" y="1262063"/>
            <a:ext cx="6800850" cy="2493962"/>
          </a:xfrm>
        </p:spPr>
        <p:txBody>
          <a:bodyPr/>
          <a:lstStyle/>
          <a:p>
            <a:r>
              <a:rPr lang="de-DE" altLang="en-US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Wirtschaftliche Grundlagen </a:t>
            </a:r>
            <a: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Sommersemester 2021</a:t>
            </a:r>
            <a:b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dirty="0" smtClean="0"/>
              <a:t/>
            </a:r>
            <a:br>
              <a:rPr lang="de-DE" altLang="en-US" sz="2400" dirty="0" smtClean="0"/>
            </a:br>
            <a:r>
              <a:rPr lang="de-DE" altLang="en-US" sz="2400" b="1" dirty="0" smtClean="0"/>
              <a:t>Unternehmen</a:t>
            </a:r>
            <a:endParaRPr lang="en-GB" altLang="en-US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7">
            <a:extLst>
              <a:ext uri="{FF2B5EF4-FFF2-40B4-BE49-F238E27FC236}">
                <a16:creationId xmlns:a16="http://schemas.microsoft.com/office/drawing/2014/main" id="{E560D621-3922-3F44-BBCE-5928D5D33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5060950"/>
            <a:ext cx="529590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47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4775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Prof. Tom Brown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Fachgebiet 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Energiesysteme / TU Berlin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E-Mail: </a:t>
            </a:r>
            <a:r>
              <a:rPr lang="de-DE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WiGr.Team@ensys.tu-berlin.de</a:t>
            </a:r>
            <a:endParaRPr lang="de-DE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11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Gesellschaft bürgerlichen Rechts (§ 705 BGB)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„mehrere Personen verpflichten sich gegenseitig die Erreichung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eines gemeinsamen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Zweckes in einer bestimmten Weise zu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fördern“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konkludentes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Handeln / Gesellschaftsvertrag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einfache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Gründung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Anteile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am Gewinn / Verlust und an der Liquidation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jeder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Gesellschafter haftet mit seinem Privatvermögen für alle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Eintrag ins Handelsregister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Grundform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Kooperation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Wohngemeinschaft, Lottogemeinschaft, Anwaltssozietät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36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Offene Handelsgesellschaft (§ 105 HGB)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„eine Gesellschaft, deren Zweck auf den Betrieb eines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Handelsgewerbes unter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gemeinschaftlicher Firma gerichtet ist, wenn bei keinem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der Gesellschafter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Haftung gegenüber den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Gesellschaftsgläubigern beschränkt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ist.“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rechtlich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selbständige Gesellschaft, Kaufmann im Sinne des HGB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kann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Rechte erwerben und Verbindlichkeiten eingehen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Handelsregistereintrag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Führt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Firma, darf Prokura erteilen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Buchführungspflicht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wie bei der GbR mit Privatvermögen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spezielle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Gewinnverteilung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Restaurants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549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Kommanditgesellschaft (§ 161 HGB)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Unterscheidet sich von OHG nur dadurch, dass sie zwei Gruppen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von Gesellschaftern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umfasst: </a:t>
            </a:r>
            <a:r>
              <a:rPr lang="de-DE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Komplementär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Kommanditist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oder mehrere persönlich haftende </a:t>
            </a:r>
            <a:r>
              <a:rPr lang="de-DE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Komplementäre</a:t>
            </a:r>
          </a:p>
          <a:p>
            <a:pPr lvl="1"/>
            <a:r>
              <a:rPr lang="de-DE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Kommanditisten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haften nur mit ihrer Einlage, sind dafür von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der Geschäftsführung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ausgeschlossen, haben nur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Kontrollrechte sowie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Gewinnanspruch</a:t>
            </a:r>
          </a:p>
          <a:p>
            <a:pPr marL="0" indent="0">
              <a:buNone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Restaurants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Geschichte: Venedig!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93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Gesellschaft mit beschränkter Haftung </a:t>
            </a:r>
            <a:r>
              <a:rPr lang="de-DE" altLang="en-US" sz="2400" dirty="0" smtClean="0"/>
              <a:t>(GmbH)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juristische Personen (Körperschaften) mit eigenen Organen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Mindest-Stammkapital 25.000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Gesellschafter auf die Einlage beschränkt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Kapital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bestimmt Rechte und Pflichten der Gesellschafter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Geschäftsführer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und Gesellschafterversammlung als Organe, evtl.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auch Aufsichtsrat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Gesellschafterversammlung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Jahresabschluss,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Gewinnverwendung; Bestellung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von Prokuristen; kann Änderungen des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Gesellschaftsvertrags beschließen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UG/Mini-GmbH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Einlage 1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24.999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€; einfache Gründung;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schärfere Insolvenzvorschriften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als bei GmbH; 25% des Jahresüberschusses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muss einbehalten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werden, bis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25.000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 Eigenkapital erreicht sind;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sonstige Regelungen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wie bei GmbH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699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Aktiengesellschaft (AG)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Klassische Rechtsform für privatrechtliche Großunternehmen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juristische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Personen (Körperschaften) mit eigenen Organen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Mindest-Stammkapital 50.000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Verbriefung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und damit Handelbarkeit der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Gesellschaftsanteile (Kapitalsammelfunktion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): Fähigkeit große Eigenkapitalbeträge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flexibel aufzunehmen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Aktie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Wertpapier, Verbriefung von Forderungsrechten (Dividende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), Verbriefung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Mitgliedschaftsrechte des Aktionärs (Teilnahmerecht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 der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Hauptversammlung, Stimmrecht)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259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Organe einer Aktiengesellschaft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992688" y="1543050"/>
            <a:ext cx="3386137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Außerdem: Ausbalancierung der  Rechte von (Minderheits-) Aktionären, Arbeitnehmern, Gläubigern, Staat und Öffentlichkeit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49450" y="1543050"/>
            <a:ext cx="25844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Problem: Entkopplung von Gesellschafter und Geschäftsführung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(Principal-Agent-Problem)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93750" y="3810000"/>
            <a:ext cx="2627313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Hauptversammlung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11563" y="3810000"/>
            <a:ext cx="2363787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Aufsichtsrat (AR)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102350" y="3810000"/>
            <a:ext cx="2627313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Vorstand (VS)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581400" y="3200400"/>
            <a:ext cx="2365375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Kontrollstelle (KS)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82638" y="4286250"/>
            <a:ext cx="2714625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Gewinnverwendung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Entlastung von VS &amp; AR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Wahl der Aktionärsvertreter in den AR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Bestellung der KS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Satzungsänderungen 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(z.B. Kapitalerhöhungen)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611563" y="4286250"/>
            <a:ext cx="2363787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Überwachung des VS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Ernennung / Abberu-fung des VS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Prüfung des Jahresab-schlusses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Vorschlag für die Ver-wendung des Gewinns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135688" y="4286250"/>
            <a:ext cx="2365375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Leitung der AG in eigener Verantwortung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Vertretung der AG nach außen</a:t>
            </a:r>
          </a:p>
        </p:txBody>
      </p:sp>
    </p:spTree>
    <p:extLst>
      <p:ext uri="{BB962C8B-B14F-4D97-AF65-F5344CB8AC3E}">
        <p14:creationId xmlns:p14="http://schemas.microsoft.com/office/powerpoint/2010/main" val="3930071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Anzahl Unternehmen in Deutschland </a:t>
            </a:r>
            <a:r>
              <a:rPr lang="de-DE" altLang="en-US" sz="2400" dirty="0" smtClean="0"/>
              <a:t>2006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oup 126">
            <a:extLst>
              <a:ext uri="{FF2B5EF4-FFF2-40B4-BE49-F238E27FC236}">
                <a16:creationId xmlns:a16="http://schemas.microsoft.com/office/drawing/2014/main" id="{C1A63142-DCCF-44E5-96CB-D6685D47B1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4094044"/>
              </p:ext>
            </p:extLst>
          </p:nvPr>
        </p:nvGraphicFramePr>
        <p:xfrm>
          <a:off x="1727994" y="2348880"/>
          <a:ext cx="5688012" cy="3813174"/>
        </p:xfrm>
        <a:graphic>
          <a:graphicData uri="http://schemas.openxmlformats.org/drawingml/2006/table">
            <a:tbl>
              <a:tblPr/>
              <a:tblGrid>
                <a:gridCol w="3455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9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Einzelunternehmen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2.179.953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8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OHG, </a:t>
                      </a:r>
                      <a:r>
                        <a:rPr kumimoji="0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GbR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262.649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9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KG, GmbH &amp; Co. KG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127.296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8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GmbH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455.030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9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AG, KGaA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7.329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9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Genossenschaften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5.267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8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Öffentliche Betriebe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6.192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59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Sonstige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55.777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83295" y="190043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de-DE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: Statistisches Bundesamt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479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Kriterien für die Wahl</a:t>
            </a:r>
            <a:br>
              <a:rPr lang="de-DE" altLang="en-US" sz="2400" dirty="0"/>
            </a:br>
            <a:r>
              <a:rPr lang="de-DE" altLang="en-US" sz="2400" dirty="0"/>
              <a:t>der Unternehmensrechtsform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altLang="en-US" sz="1600" dirty="0" smtClean="0">
                <a:latin typeface="Arial" panose="020B0604020202020204" pitchFamily="34" charset="0"/>
              </a:rPr>
              <a:t>der </a:t>
            </a:r>
            <a:r>
              <a:rPr lang="de-DE" altLang="en-US" sz="1600" dirty="0">
                <a:latin typeface="Arial" panose="020B0604020202020204" pitchFamily="34" charset="0"/>
              </a:rPr>
              <a:t>Gesellschafter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Leitungsbefugnis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Beteiligung am Gewinn / Verlust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Kapitalbeschaffung und Finanzierungsmöglichkeiten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Steuerliche Aspekte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Rechtsformabhängige Aufwendungen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Publizitätspflichten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Mitbestimmung der Arbeitnehmer</a:t>
            </a:r>
            <a:endParaRPr lang="de-DE" altLang="en-US" sz="1600" dirty="0"/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541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mögliche Definitionen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betreiben die Erzeugung von (knappen) Gütern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Diensten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durch eine Kombination von Produktionsfaktoren (Arbeit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Kapital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Aufgaben-bereiche sind u.a.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 Faktorbeschaffung 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z.B. Finanzierung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), der Transformationsprozess (Produktion)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Absatz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Marketing)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eine Institution zur Maximierung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Produktivität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(Output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Input)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Wirtschaftlichkeit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(Ertrag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Aufwand)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Rentabilität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(Gewinn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Kapital)</a:t>
            </a:r>
          </a:p>
          <a:p>
            <a:pPr marL="457200" lvl="1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dienen der Selbstverwirklichung,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Machtausübung, Ausbeutung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oder dem Prestige der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Unternehmer</a:t>
            </a:r>
          </a:p>
          <a:p>
            <a:pPr marL="5715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Institutionen mit dem Ziel des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Selbsterhalts (Nachhaltigkeit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 als Form der Kooperation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Spremann</a:t>
            </a: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1996: 661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„Unter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Firma kooperieren Abteilungen für Produktion,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Logistik, Absatz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Rechnungswesen. Unter der Firma arbeiten weiter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Arbeiter, Führungskräfte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Lieferanten, Kunden, Kreditgeber ebenso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kommunale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Behörden zusammen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Ein Ingenieur bietet nicht nur physische Anwesenheit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während festgesetzter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Zeiten gegen Gehaltszahlungen (klare,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leicht beobachtbare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und kontrollierbare Tauschbedingung). Der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Vorgesetzte erwartet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auch Fleiß, technisches Wissen, Kreativität, Loyalität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Verschwiegenheit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Umgekehrt erwartet der Mitarbeiter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Anerkennung, Karrieremöglichkeit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gutes Betriebsklima etc. „Das Bündel des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vom Ingenieur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Gebotenen und das Bündel des dafür Erwarteten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sind komplexer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langfristiger, bedingter, unsicherer, schwerer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beobachtbar und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weniger leicht kontrollierbar, als dies beim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elementaren Markttausch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Fall ist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>
              <a:defRPr/>
            </a:pP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Unternehmung ist demnach ein Nexus, ein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Kernbündel gerade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nicht mehr marktfähiger Kooperationskontrakte,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 dennoch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nicht so komplex sind,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dass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sie eine staatliche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 erfordern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würden.“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408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Existenzursachen von Unternehmen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Spremann</a:t>
            </a: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1996: 663</a:t>
            </a:r>
          </a:p>
          <a:p>
            <a:pPr marL="0" indent="0">
              <a:buNone/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Es gibt Firmen, weil es nicht-marktfähige Kooperationswünsche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gibt, für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 eine staatliche Organisation zu kompliziert und damit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ineffizient wäre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Ursachen für nicht-marktfähige Kooperationswünsche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Transaktionskosten (Ronald H.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Coase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1937): hohe Kosten für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die Benutzung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Märkte (z.B. Kosten für den Abschluss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Monitoring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von Verträgen). Ursachen können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sein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Unvollständigkeit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Verträgen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zeitliches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Auseinanderfallen von Leistung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Gegenleistung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nicht-marktfähige Zwischenprodukte / Faktorspezifität 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Oliver Williamson)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Synergieeffekte im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Team → nicht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separat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ausweisbare Einzelleistungen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Alchian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Demsetz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Markt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kann nicht feststellen, ob ein mangelhaftes Produkt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 fehlendes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Engagement oder auf Zufälle zurückzuführen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ist → 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Moral </a:t>
            </a:r>
            <a:r>
              <a:rPr lang="de-DE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Hazard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„moralische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Wagnis“ (Kenneth J. Arrow)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071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Grundbegriffe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Lexikon der Wirtschaft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Gewerbe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jede selbständige Tätigkeit, die auf Dauer ausgeübt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wird, um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Gewinne zu erzielen. 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Unternehmen des Handels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Handwerks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u.a.; Ausnahmen: Agrarsektor, Ärzte, Rechtsanwälte u.a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Kaufmann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Wer ein Gewerbe betreibt und den Betrieb in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Handelsregister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eintragen lässt, gemäß HGB.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Grundbegriffe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Lexikon der Wirtschaft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Gewerbe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jede selbständige Tätigkeit, die auf Dauer ausgeübt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wird, um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Gewinne zu erzielen. 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Unternehmen des Handels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Handwerks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u.a.; Ausnahmen: Agrarsektor, Ärzte, Rechtsanwälte u.a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Kaufmann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Wer ein Gewerbe betreibt und den Betrieb in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Handelsregister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eintragen lässt, gemäß HGB.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279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Grundbegriffe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Lexikon der Wirtschaft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Gesellschaftsvertrag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vertragliche Grundlage einer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Gesellschaft, enthält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Bestimmungen über Geschäftsführung und Sitz u.a.</a:t>
            </a: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Gesellschafter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Anteilseigner einer Gesellschaft</a:t>
            </a: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gesetzlich vorgeschriebene Information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Öffentlichkeit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Rechtsform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verschiedene Möglichkeiten für die rechtliche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Struktur eines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Unternehmens</a:t>
            </a: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Rechtspersönlichkeit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es existieren natürliche und juristische Personen</a:t>
            </a: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Prokura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Vollmacht zur Vertretung eines Unternehmens</a:t>
            </a: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Handelsregister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öffentliches Verzeichnis in dem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rechtliche Verhältnisse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Handelsgewerbe aufgezeichnet sind</a:t>
            </a: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Verbindlichkeiten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Verpflichtungen oder Schulden eines Unternehmens</a:t>
            </a: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Gläubiger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jemand, der berechtigt ist, von einem Schuldner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eine Leistung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zu fordern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43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Privatrechtliche Unternehmen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02000" y="2717064"/>
            <a:ext cx="2420938" cy="1200329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Gesellschaft bürgerlichen Rechts (GbR, BGB-Gesellschaft</a:t>
            </a:r>
            <a:r>
              <a:rPr lang="de-DE" altLang="en-US" sz="1800" dirty="0">
                <a:latin typeface="Arial" panose="020B0604020202020204" pitchFamily="34" charset="0"/>
              </a:rPr>
              <a:t>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422758" y="5515173"/>
            <a:ext cx="2420938" cy="64611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Kommandit-gesellschaft (KG)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22758" y="4360863"/>
            <a:ext cx="2420938" cy="9239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Offene Handelsgesellschaft (OHG)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394075" y="1731226"/>
            <a:ext cx="2420938" cy="65087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Personen-gesellschaft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27075" y="1720850"/>
            <a:ext cx="2420938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Einzelunternehmen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194083" y="2355114"/>
            <a:ext cx="2286000" cy="9239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Gesellschaft mit beschränkter Haftung (GmbH)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209958" y="5436451"/>
            <a:ext cx="2286000" cy="646113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Aktiengesellschaft (AG)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194083" y="1731226"/>
            <a:ext cx="2286000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Kapitalgesellschaft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194083" y="3836251"/>
            <a:ext cx="2286000" cy="9223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Unternehmer-gesellschaft 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(„Mini-GmbH“)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646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Einzelunternehmen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einzeln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agierender Unternehmer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unbeschränkte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Haftung mit dem Privatvermögen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Eintrag ins Handelsregister vorgeschrieben</a:t>
            </a:r>
          </a:p>
          <a:p>
            <a:pPr marL="0" indent="0">
              <a:buNone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Anton Schlecker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e.K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886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dmannvorlage">
  <a:themeElements>
    <a:clrScheme name="">
      <a:dk1>
        <a:srgbClr val="000000"/>
      </a:dk1>
      <a:lt1>
        <a:srgbClr val="FFFFFF"/>
      </a:lt1>
      <a:dk2>
        <a:srgbClr val="CC3300"/>
      </a:dk2>
      <a:lt2>
        <a:srgbClr val="5F5F5F"/>
      </a:lt2>
      <a:accent1>
        <a:srgbClr val="CC6600"/>
      </a:accent1>
      <a:accent2>
        <a:srgbClr val="CC0066"/>
      </a:accent2>
      <a:accent3>
        <a:srgbClr val="FFFFFF"/>
      </a:accent3>
      <a:accent4>
        <a:srgbClr val="000000"/>
      </a:accent4>
      <a:accent5>
        <a:srgbClr val="E2B8AA"/>
      </a:accent5>
      <a:accent6>
        <a:srgbClr val="B9005C"/>
      </a:accent6>
      <a:hlink>
        <a:srgbClr val="CC00CC"/>
      </a:hlink>
      <a:folHlink>
        <a:srgbClr val="990099"/>
      </a:folHlink>
    </a:clrScheme>
    <a:fontScheme name="erdmannvorl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erdmannvorlage.pot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dmannvorlage.pot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dmannvorl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Office\Vorlagen\erdmannvorlage.pot</Template>
  <TotalTime>42</TotalTime>
  <Words>1188</Words>
  <Application>Microsoft Office PowerPoint</Application>
  <PresentationFormat>On-screen Show (4:3)</PresentationFormat>
  <Paragraphs>168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Book Antiqua</vt:lpstr>
      <vt:lpstr>Arial</vt:lpstr>
      <vt:lpstr>Times New Roman</vt:lpstr>
      <vt:lpstr>Arial Narrow,Bold</vt:lpstr>
      <vt:lpstr>Arial Narrow</vt:lpstr>
      <vt:lpstr>Calibri</vt:lpstr>
      <vt:lpstr>SymbolMT</vt:lpstr>
      <vt:lpstr>erdmannvorlage</vt:lpstr>
      <vt:lpstr>Wirtschaftliche Grundlagen  im Sommersemester 2021  Unternehmen</vt:lpstr>
      <vt:lpstr>Unternehmen: mögliche Definitionen</vt:lpstr>
      <vt:lpstr>Unternehmen als Form der Kooperation</vt:lpstr>
      <vt:lpstr>Existenzursachen von Unternehmen</vt:lpstr>
      <vt:lpstr>Grundbegriffe</vt:lpstr>
      <vt:lpstr>Grundbegriffe</vt:lpstr>
      <vt:lpstr>Grundbegriffe</vt:lpstr>
      <vt:lpstr>Privatrechtliche Unternehmen</vt:lpstr>
      <vt:lpstr>Einzelunternehmen</vt:lpstr>
      <vt:lpstr>Gesellschaft bürgerlichen Rechts (§ 705 BGB)</vt:lpstr>
      <vt:lpstr>Offene Handelsgesellschaft (§ 105 HGB)</vt:lpstr>
      <vt:lpstr>Kommanditgesellschaft (§ 161 HGB)</vt:lpstr>
      <vt:lpstr>Gesellschaft mit beschränkter Haftung (GmbH)</vt:lpstr>
      <vt:lpstr>Aktiengesellschaft (AG)</vt:lpstr>
      <vt:lpstr>Organe einer Aktiengesellschaft</vt:lpstr>
      <vt:lpstr>Anzahl Unternehmen in Deutschland 2006</vt:lpstr>
      <vt:lpstr>Kriterien für die Wahl der Unternehmensrechtsform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Erdmann: Wirtschaftswissenschaftliche Grundlagen</dc:title>
  <dc:creator>Lisa Koch</dc:creator>
  <cp:lastModifiedBy>Tom Brown</cp:lastModifiedBy>
  <cp:revision>228</cp:revision>
  <cp:lastPrinted>2020-04-29T06:56:35Z</cp:lastPrinted>
  <dcterms:created xsi:type="dcterms:W3CDTF">1601-01-01T00:00:00Z</dcterms:created>
  <dcterms:modified xsi:type="dcterms:W3CDTF">2021-03-12T15:50:04Z</dcterms:modified>
</cp:coreProperties>
</file>