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6"/>
  </p:notesMasterIdLst>
  <p:handoutMasterIdLst>
    <p:handoutMasterId r:id="rId47"/>
  </p:handoutMasterIdLst>
  <p:sldIdLst>
    <p:sldId id="316" r:id="rId2"/>
    <p:sldId id="317" r:id="rId3"/>
    <p:sldId id="318" r:id="rId4"/>
    <p:sldId id="321" r:id="rId5"/>
    <p:sldId id="319" r:id="rId6"/>
    <p:sldId id="320" r:id="rId7"/>
    <p:sldId id="274" r:id="rId8"/>
    <p:sldId id="287" r:id="rId9"/>
    <p:sldId id="288" r:id="rId10"/>
    <p:sldId id="306" r:id="rId11"/>
    <p:sldId id="322" r:id="rId12"/>
    <p:sldId id="289" r:id="rId13"/>
    <p:sldId id="290" r:id="rId14"/>
    <p:sldId id="286" r:id="rId15"/>
    <p:sldId id="272" r:id="rId16"/>
    <p:sldId id="291" r:id="rId17"/>
    <p:sldId id="299" r:id="rId18"/>
    <p:sldId id="292" r:id="rId19"/>
    <p:sldId id="293" r:id="rId20"/>
    <p:sldId id="294" r:id="rId21"/>
    <p:sldId id="295" r:id="rId22"/>
    <p:sldId id="296" r:id="rId23"/>
    <p:sldId id="300" r:id="rId24"/>
    <p:sldId id="301" r:id="rId25"/>
    <p:sldId id="302" r:id="rId26"/>
    <p:sldId id="303" r:id="rId27"/>
    <p:sldId id="304" r:id="rId28"/>
    <p:sldId id="305" r:id="rId29"/>
    <p:sldId id="307" r:id="rId30"/>
    <p:sldId id="308" r:id="rId31"/>
    <p:sldId id="309" r:id="rId32"/>
    <p:sldId id="310" r:id="rId33"/>
    <p:sldId id="323" r:id="rId34"/>
    <p:sldId id="312" r:id="rId35"/>
    <p:sldId id="324" r:id="rId36"/>
    <p:sldId id="266" r:id="rId37"/>
    <p:sldId id="325" r:id="rId38"/>
    <p:sldId id="280" r:id="rId39"/>
    <p:sldId id="281" r:id="rId40"/>
    <p:sldId id="267" r:id="rId41"/>
    <p:sldId id="268" r:id="rId42"/>
    <p:sldId id="279" r:id="rId43"/>
    <p:sldId id="326" r:id="rId44"/>
    <p:sldId id="327" r:id="rId45"/>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autoAdjust="0"/>
    <p:restoredTop sz="86383" autoAdjust="0"/>
  </p:normalViewPr>
  <p:slideViewPr>
    <p:cSldViewPr>
      <p:cViewPr varScale="1">
        <p:scale>
          <a:sx n="102" d="100"/>
          <a:sy n="102" d="100"/>
        </p:scale>
        <p:origin x="1404" y="72"/>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590075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inanzen.net/bilanz_guv/sap"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inanzen.net/bilanz_guv/tesl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Sommersemester 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2959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rPr>
              <a:t>Energiesysteme /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2020</a:t>
            </a:r>
            <a:endParaRPr lang="de-DE" altLang="en-US" dirty="0" smtClean="0"/>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2020: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59" y="2564904"/>
            <a:ext cx="7596187" cy="3629652"/>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Inventur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latin typeface="Arial" panose="020B0604020202020204" pitchFamily="34" charset="0"/>
              </a:rPr>
              <a:t>Anlagevermögen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latin typeface="Arial" panose="020B0604020202020204" pitchFamily="34" charset="0"/>
              </a:rPr>
              <a:t>Umlaufvermögen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kern="0" dirty="0">
                <a:latin typeface="Arial" panose="020B0604020202020204" pitchFamily="34" charset="0"/>
              </a:rPr>
              <a:t>Aktiva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kern="0" dirty="0">
                <a:latin typeface="Arial" panose="020B0604020202020204" pitchFamily="34" charset="0"/>
              </a:rPr>
              <a:t>Passiva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latin typeface="Arial" panose="020B0604020202020204" pitchFamily="34" charset="0"/>
              </a:rPr>
              <a:t>Passiva =  Kapitalseite</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b="1">
                <a:latin typeface="Arial Narrow,Bold"/>
              </a:rPr>
              <a:t>I. Immaterielle Vermögensgegenstände: </a:t>
            </a:r>
            <a:r>
              <a:rPr lang="en-US" altLang="en-US" sz="4400">
                <a:latin typeface="Book Antiqua" panose="02040602050305030304" pitchFamily="18" charset="0"/>
              </a:rPr>
              <a:t>   </a:t>
            </a:r>
          </a:p>
          <a:p>
            <a:pPr>
              <a:spcBef>
                <a:spcPct val="0"/>
              </a:spcBef>
              <a:buClrTx/>
              <a:buFontTx/>
              <a:buNone/>
            </a:pPr>
            <a:r>
              <a:rPr lang="en-US" altLang="en-US" sz="1600">
                <a:latin typeface="Arial Narrow" panose="020B0606020202030204" pitchFamily="34" charset="0"/>
              </a:rPr>
              <a:t>1. Selbst geschaffene gewerbliche Schutzrechte und ähnliche Rechte und Werte; </a:t>
            </a:r>
            <a:endParaRPr lang="en-US" altLang="en-US" sz="1200">
              <a:latin typeface="Book Antiqua" panose="02040602050305030304" pitchFamily="18" charset="0"/>
            </a:endParaRPr>
          </a:p>
          <a:p>
            <a:pPr>
              <a:spcBef>
                <a:spcPct val="0"/>
              </a:spcBef>
              <a:buClrTx/>
              <a:buFontTx/>
              <a:buNone/>
            </a:pPr>
            <a:r>
              <a:rPr lang="en-US" altLang="en-US" sz="1600">
                <a:latin typeface="Arial Narrow" panose="020B0606020202030204" pitchFamily="34" charset="0"/>
              </a:rPr>
              <a:t>2. entgeltlich erworbene Konzessionen, gewerbliche Schutzrechte und ähnliche Rechte und Werte sowie </a:t>
            </a:r>
          </a:p>
          <a:p>
            <a:pPr>
              <a:spcBef>
                <a:spcPct val="0"/>
              </a:spcBef>
              <a:buClrTx/>
              <a:buFontTx/>
              <a:buNone/>
            </a:pPr>
            <a:r>
              <a:rPr lang="en-US" altLang="en-US" sz="1600">
                <a:latin typeface="Arial Narrow" panose="020B0606020202030204" pitchFamily="34" charset="0"/>
              </a:rPr>
              <a:t>Lizenzen an solchen Rechten und Werten; </a:t>
            </a:r>
            <a:endParaRPr lang="en-US" altLang="en-US" sz="1200">
              <a:latin typeface="Book Antiqua" panose="02040602050305030304" pitchFamily="18" charset="0"/>
            </a:endParaRPr>
          </a:p>
          <a:p>
            <a:pPr>
              <a:spcBef>
                <a:spcPct val="0"/>
              </a:spcBef>
              <a:buClrTx/>
              <a:buFontTx/>
              <a:buNone/>
            </a:pPr>
            <a:r>
              <a:rPr lang="en-US" altLang="en-US" sz="1600">
                <a:latin typeface="Arial Narrow" panose="020B0606020202030204" pitchFamily="34" charset="0"/>
              </a:rPr>
              <a:t>3. Geschäfts- oder Firmenwert; </a:t>
            </a:r>
          </a:p>
          <a:p>
            <a:pPr>
              <a:spcBef>
                <a:spcPct val="0"/>
              </a:spcBef>
              <a:buClrTx/>
              <a:buFontTx/>
              <a:buNone/>
            </a:pPr>
            <a:r>
              <a:rPr lang="en-US" altLang="en-US" sz="1600">
                <a:latin typeface="Arial Narrow" panose="020B0606020202030204" pitchFamily="34" charset="0"/>
              </a:rPr>
              <a:t>4. geleistete Anzahlungen; </a:t>
            </a:r>
          </a:p>
          <a:p>
            <a:pPr>
              <a:spcBef>
                <a:spcPct val="0"/>
              </a:spcBef>
              <a:buClrTx/>
              <a:buFontTx/>
              <a:buNone/>
            </a:pPr>
            <a:endParaRPr lang="en-US" altLang="en-US" sz="1200">
              <a:latin typeface="Book Antiqua" panose="02040602050305030304" pitchFamily="18" charset="0"/>
            </a:endParaRPr>
          </a:p>
          <a:p>
            <a:pPr>
              <a:spcBef>
                <a:spcPct val="0"/>
              </a:spcBef>
              <a:buClrTx/>
              <a:buFontTx/>
              <a:buNone/>
            </a:pPr>
            <a:r>
              <a:rPr lang="en-US" altLang="en-US" sz="1600" b="1">
                <a:latin typeface="Arial Narrow,Bold"/>
              </a:rPr>
              <a:t>II. Sachanlagen: </a:t>
            </a:r>
            <a:endParaRPr lang="en-US" altLang="en-US" sz="1200" b="1">
              <a:latin typeface="Book Antiqua" panose="02040602050305030304" pitchFamily="18" charset="0"/>
            </a:endParaRPr>
          </a:p>
          <a:p>
            <a:pPr>
              <a:spcBef>
                <a:spcPct val="0"/>
              </a:spcBef>
              <a:buClrTx/>
              <a:buFontTx/>
              <a:buNone/>
            </a:pPr>
            <a:r>
              <a:rPr lang="en-US" altLang="en-US" sz="1600">
                <a:latin typeface="Arial Narrow" panose="020B0606020202030204" pitchFamily="34" charset="0"/>
              </a:rPr>
              <a:t>1. Grundstücke, grundstücksgleiche Rechte und Bauten einschlie</a:t>
            </a:r>
            <a:r>
              <a:rPr lang="en-US" altLang="en-US" sz="1600">
                <a:latin typeface="Book Antiqua" panose="02040602050305030304" pitchFamily="18" charset="0"/>
              </a:rPr>
              <a:t>ß</a:t>
            </a:r>
            <a:r>
              <a:rPr lang="en-US" altLang="en-US" sz="1600">
                <a:latin typeface="Arial Narrow" panose="020B0606020202030204" pitchFamily="34" charset="0"/>
              </a:rPr>
              <a:t>lich der Bauten auf fremden Grundstücken; </a:t>
            </a:r>
          </a:p>
          <a:p>
            <a:pPr>
              <a:spcBef>
                <a:spcPct val="0"/>
              </a:spcBef>
              <a:buClrTx/>
              <a:buFontTx/>
              <a:buNone/>
            </a:pPr>
            <a:r>
              <a:rPr lang="en-US" altLang="en-US" sz="1600">
                <a:latin typeface="Arial Narrow" panose="020B0606020202030204" pitchFamily="34" charset="0"/>
              </a:rPr>
              <a:t>2. technische Anlagen und Maschinen;</a:t>
            </a:r>
            <a:br>
              <a:rPr lang="en-US" altLang="en-US" sz="1600">
                <a:latin typeface="Arial Narrow" panose="020B0606020202030204" pitchFamily="34" charset="0"/>
              </a:rPr>
            </a:br>
            <a:r>
              <a:rPr lang="en-US" altLang="en-US" sz="1600">
                <a:latin typeface="Arial Narrow" panose="020B0606020202030204" pitchFamily="34" charset="0"/>
              </a:rPr>
              <a:t>3. andere Anlagen, Betriebs- und Geschäftsausstattung;</a:t>
            </a:r>
            <a:br>
              <a:rPr lang="en-US" altLang="en-US" sz="1600">
                <a:latin typeface="Arial Narrow" panose="020B0606020202030204" pitchFamily="34" charset="0"/>
              </a:rPr>
            </a:br>
            <a:r>
              <a:rPr lang="en-US" altLang="en-US" sz="1600">
                <a:latin typeface="Arial Narrow" panose="020B0606020202030204" pitchFamily="34" charset="0"/>
              </a:rPr>
              <a:t>4. geleistete Anzahlungen und Anlagen im Bau; </a:t>
            </a:r>
          </a:p>
          <a:p>
            <a:pPr>
              <a:spcBef>
                <a:spcPct val="0"/>
              </a:spcBef>
              <a:buClrTx/>
              <a:buFontTx/>
              <a:buNone/>
            </a:pPr>
            <a:endParaRPr lang="en-US" altLang="en-US" sz="1200">
              <a:latin typeface="Book Antiqua" panose="02040602050305030304" pitchFamily="18" charset="0"/>
            </a:endParaRPr>
          </a:p>
          <a:p>
            <a:pPr>
              <a:spcBef>
                <a:spcPct val="0"/>
              </a:spcBef>
              <a:buClrTx/>
              <a:buFontTx/>
              <a:buNone/>
            </a:pPr>
            <a:r>
              <a:rPr lang="en-US" altLang="en-US" sz="1600" b="1">
                <a:latin typeface="Arial Narrow,Bold"/>
              </a:rPr>
              <a:t>III. Finanzanlagen: </a:t>
            </a:r>
            <a:endParaRPr lang="en-US" altLang="en-US" sz="1200" b="1">
              <a:latin typeface="Book Antiqua" panose="02040602050305030304" pitchFamily="18" charset="0"/>
            </a:endParaRPr>
          </a:p>
          <a:p>
            <a:pPr>
              <a:spcBef>
                <a:spcPct val="0"/>
              </a:spcBef>
              <a:buClrTx/>
              <a:buFontTx/>
              <a:buNone/>
            </a:pPr>
            <a:r>
              <a:rPr lang="en-US" altLang="en-US" sz="1600">
                <a:latin typeface="Arial Narrow" panose="020B0606020202030204" pitchFamily="34" charset="0"/>
              </a:rPr>
              <a:t>1. Anteile an verbundenen Unternehmen;</a:t>
            </a:r>
          </a:p>
          <a:p>
            <a:pPr>
              <a:spcBef>
                <a:spcPct val="0"/>
              </a:spcBef>
              <a:buClrTx/>
              <a:buFontTx/>
              <a:buNone/>
            </a:pPr>
            <a:r>
              <a:rPr lang="en-US" altLang="en-US" sz="1600">
                <a:latin typeface="Arial Narrow" panose="020B0606020202030204" pitchFamily="34" charset="0"/>
              </a:rPr>
              <a:t>2. Ausleihungen an verbundene Unternehmen;</a:t>
            </a:r>
            <a:br>
              <a:rPr lang="en-US" altLang="en-US" sz="1600">
                <a:latin typeface="Arial Narrow" panose="020B0606020202030204" pitchFamily="34" charset="0"/>
              </a:rPr>
            </a:br>
            <a:r>
              <a:rPr lang="en-US" altLang="en-US" sz="1600">
                <a:latin typeface="Arial Narrow" panose="020B0606020202030204" pitchFamily="34" charset="0"/>
              </a:rPr>
              <a:t>3. Beteiligungen;</a:t>
            </a:r>
            <a:br>
              <a:rPr lang="en-US" altLang="en-US" sz="1600">
                <a:latin typeface="Arial Narrow" panose="020B0606020202030204" pitchFamily="34" charset="0"/>
              </a:rPr>
            </a:br>
            <a:r>
              <a:rPr lang="en-US" altLang="en-US" sz="1600">
                <a:latin typeface="Arial Narrow" panose="020B0606020202030204" pitchFamily="34" charset="0"/>
              </a:rPr>
              <a:t>4. Ausleihungen an Unternehmen, mit denen ein Beteiligungsverhältnis besteht; </a:t>
            </a:r>
          </a:p>
          <a:p>
            <a:pPr>
              <a:spcBef>
                <a:spcPct val="0"/>
              </a:spcBef>
              <a:buClrTx/>
              <a:buFontTx/>
              <a:buNone/>
            </a:pPr>
            <a:r>
              <a:rPr lang="en-US" altLang="en-US" sz="1600">
                <a:latin typeface="Arial Narrow" panose="020B0606020202030204" pitchFamily="34" charset="0"/>
              </a:rPr>
              <a:t>5. Wertpapiere des Anlagevermögens;</a:t>
            </a:r>
            <a:br>
              <a:rPr lang="en-US" altLang="en-US" sz="1600">
                <a:latin typeface="Arial Narrow" panose="020B0606020202030204" pitchFamily="34" charset="0"/>
              </a:rPr>
            </a:br>
            <a:r>
              <a:rPr lang="en-US" altLang="en-US" sz="1600">
                <a:latin typeface="Arial Narrow" panose="020B0606020202030204" pitchFamily="34" charset="0"/>
              </a:rPr>
              <a:t>6. sonstige Ausleihungen. </a:t>
            </a:r>
            <a:endParaRPr lang="en-US" altLang="en-US" sz="440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a:t>
            </a:r>
            <a:r>
              <a:rPr lang="de-DE" sz="1800" kern="0" dirty="0" smtClean="0">
                <a:latin typeface="Arial" panose="020B0604020202020204" pitchFamily="34" charset="0"/>
              </a:rPr>
              <a:t>Insolvenz meldet</a:t>
            </a:r>
            <a:r>
              <a:rPr lang="de-DE" sz="1800" kern="0" dirty="0" smtClean="0">
                <a:latin typeface="Arial" panose="020B0604020202020204" pitchFamily="34" charset="0"/>
              </a:rPr>
              <a:t>?</a:t>
            </a:r>
            <a:endParaRPr lang="de-DE" sz="1800"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516063" y="1557338"/>
            <a:ext cx="6656387"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b="1">
                <a:latin typeface="Arial Narrow,Bold"/>
              </a:rPr>
              <a:t>I. Vorräte: </a:t>
            </a:r>
          </a:p>
          <a:p>
            <a:pPr>
              <a:spcBef>
                <a:spcPct val="0"/>
              </a:spcBef>
              <a:buClrTx/>
              <a:buFontTx/>
              <a:buNone/>
            </a:pPr>
            <a:r>
              <a:rPr lang="en-US" altLang="en-US" sz="1600">
                <a:latin typeface="Arial Narrow,Bold"/>
              </a:rPr>
              <a:t>1. Roh-, Hilfs- und Betriebsstoffe;</a:t>
            </a:r>
          </a:p>
          <a:p>
            <a:pPr>
              <a:spcBef>
                <a:spcPct val="0"/>
              </a:spcBef>
              <a:buClrTx/>
              <a:buFontTx/>
              <a:buNone/>
            </a:pPr>
            <a:r>
              <a:rPr lang="en-US" altLang="en-US" sz="1600">
                <a:latin typeface="Arial Narrow,Bold"/>
              </a:rPr>
              <a:t>2. unfertige Erzeugnisse, unfertige Leistungen; </a:t>
            </a:r>
          </a:p>
          <a:p>
            <a:pPr>
              <a:spcBef>
                <a:spcPct val="0"/>
              </a:spcBef>
              <a:buClrTx/>
              <a:buFontTx/>
              <a:buNone/>
            </a:pPr>
            <a:r>
              <a:rPr lang="en-US" altLang="en-US" sz="1600">
                <a:latin typeface="Arial Narrow,Bold"/>
              </a:rPr>
              <a:t>3. fertige Erzeugnisse und Waren;</a:t>
            </a:r>
            <a:br>
              <a:rPr lang="en-US" altLang="en-US" sz="1600">
                <a:latin typeface="Arial Narrow,Bold"/>
              </a:rPr>
            </a:br>
            <a:r>
              <a:rPr lang="en-US" altLang="en-US" sz="1600">
                <a:latin typeface="Arial Narrow,Bold"/>
              </a:rPr>
              <a:t>4. geleistete Anzahlungen; </a:t>
            </a:r>
          </a:p>
          <a:p>
            <a:pPr>
              <a:spcBef>
                <a:spcPct val="0"/>
              </a:spcBef>
              <a:buClrTx/>
              <a:buFontTx/>
              <a:buNone/>
            </a:pPr>
            <a:endParaRPr lang="en-US" altLang="en-US" sz="1600">
              <a:latin typeface="Arial Narrow,Bold"/>
            </a:endParaRPr>
          </a:p>
          <a:p>
            <a:pPr>
              <a:spcBef>
                <a:spcPct val="0"/>
              </a:spcBef>
              <a:buClrTx/>
              <a:buFontTx/>
              <a:buNone/>
            </a:pPr>
            <a:r>
              <a:rPr lang="en-US" altLang="en-US" sz="1600" b="1">
                <a:latin typeface="Arial Narrow,Bold"/>
              </a:rPr>
              <a:t>II. Forderungen und sonstige Vermögensgegenstände: </a:t>
            </a:r>
          </a:p>
          <a:p>
            <a:pPr>
              <a:spcBef>
                <a:spcPct val="0"/>
              </a:spcBef>
              <a:buClrTx/>
              <a:buFontTx/>
              <a:buNone/>
            </a:pPr>
            <a:r>
              <a:rPr lang="en-US" altLang="en-US" sz="1600">
                <a:latin typeface="Arial Narrow,Bold"/>
              </a:rPr>
              <a:t>1. Forderungen aus Lieferungen und Leistungen;</a:t>
            </a:r>
          </a:p>
          <a:p>
            <a:pPr>
              <a:spcBef>
                <a:spcPct val="0"/>
              </a:spcBef>
              <a:buClrTx/>
              <a:buFontTx/>
              <a:buNone/>
            </a:pPr>
            <a:r>
              <a:rPr lang="en-US" altLang="en-US" sz="1600">
                <a:latin typeface="Arial Narrow,Bold"/>
              </a:rPr>
              <a:t>2. Forderungen gegen verbundene Unternehmen;</a:t>
            </a:r>
          </a:p>
          <a:p>
            <a:pPr>
              <a:spcBef>
                <a:spcPct val="0"/>
              </a:spcBef>
              <a:buClrTx/>
              <a:buFontTx/>
              <a:buNone/>
            </a:pPr>
            <a:r>
              <a:rPr lang="en-US" altLang="en-US" sz="1600">
                <a:latin typeface="Arial Narrow,Bold"/>
              </a:rPr>
              <a:t>3. Forderungen gegen Unternehmen, mit denen ein Beteiligungsverhältnis besteht; </a:t>
            </a:r>
          </a:p>
          <a:p>
            <a:pPr>
              <a:spcBef>
                <a:spcPct val="0"/>
              </a:spcBef>
              <a:buClrTx/>
              <a:buFontTx/>
              <a:buNone/>
            </a:pPr>
            <a:r>
              <a:rPr lang="en-US" altLang="en-US" sz="1600">
                <a:latin typeface="Arial Narrow,Bold"/>
              </a:rPr>
              <a:t>4. sonstige Vermögensgegenstände; </a:t>
            </a:r>
          </a:p>
          <a:p>
            <a:pPr>
              <a:spcBef>
                <a:spcPct val="0"/>
              </a:spcBef>
              <a:buClrTx/>
              <a:buFontTx/>
              <a:buNone/>
            </a:pPr>
            <a:endParaRPr lang="en-US" altLang="en-US" sz="1600">
              <a:latin typeface="Arial Narrow,Bold"/>
            </a:endParaRPr>
          </a:p>
          <a:p>
            <a:pPr>
              <a:spcBef>
                <a:spcPct val="0"/>
              </a:spcBef>
              <a:buClrTx/>
              <a:buFontTx/>
              <a:buNone/>
            </a:pPr>
            <a:r>
              <a:rPr lang="en-US" altLang="en-US" sz="1600" b="1">
                <a:latin typeface="Arial Narrow,Bold"/>
              </a:rPr>
              <a:t>III. Wertpapiere: </a:t>
            </a:r>
          </a:p>
          <a:p>
            <a:pPr>
              <a:spcBef>
                <a:spcPct val="0"/>
              </a:spcBef>
              <a:buClrTx/>
              <a:buFontTx/>
              <a:buNone/>
            </a:pPr>
            <a:r>
              <a:rPr lang="en-US" altLang="en-US" sz="1600">
                <a:latin typeface="Arial Narrow,Bold"/>
              </a:rPr>
              <a:t>1. Anteile an verbundenen Unternehmen; </a:t>
            </a:r>
          </a:p>
          <a:p>
            <a:pPr>
              <a:spcBef>
                <a:spcPct val="0"/>
              </a:spcBef>
              <a:buClrTx/>
              <a:buFontTx/>
              <a:buNone/>
            </a:pPr>
            <a:r>
              <a:rPr lang="en-US" altLang="en-US" sz="1600">
                <a:latin typeface="Arial Narrow,Bold"/>
              </a:rPr>
              <a:t>2. sonstige Wertpapiere;</a:t>
            </a:r>
          </a:p>
          <a:p>
            <a:pPr>
              <a:spcBef>
                <a:spcPct val="0"/>
              </a:spcBef>
              <a:buClrTx/>
              <a:buFontTx/>
              <a:buNone/>
            </a:pPr>
            <a:r>
              <a:rPr lang="en-US" altLang="en-US" sz="1600" b="1">
                <a:latin typeface="Arial Narrow,Bold"/>
              </a:rPr>
              <a:t/>
            </a:r>
            <a:br>
              <a:rPr lang="en-US" altLang="en-US" sz="1600" b="1">
                <a:latin typeface="Arial Narrow,Bold"/>
              </a:rPr>
            </a:br>
            <a:r>
              <a:rPr lang="en-US" altLang="en-US" sz="1600">
                <a:latin typeface="Arial Narrow,Bold"/>
              </a:rPr>
              <a:t>IV. Kassenbestand, Bundesbankguthaben, Guthaben bei Kreditinstituten und Schecks. </a:t>
            </a: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1116013" y="1916113"/>
            <a:ext cx="696118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b="1" dirty="0">
                <a:latin typeface="Arial Narrow,Bold"/>
              </a:rPr>
              <a:t>I. </a:t>
            </a:r>
            <a:r>
              <a:rPr lang="en-US" altLang="en-US" sz="1600" b="1" dirty="0" err="1">
                <a:latin typeface="Arial Narrow,Bold"/>
              </a:rPr>
              <a:t>Gezeichnetes</a:t>
            </a:r>
            <a:r>
              <a:rPr lang="en-US" altLang="en-US" sz="1600" b="1" dirty="0">
                <a:latin typeface="Arial Narrow,Bold"/>
              </a:rPr>
              <a:t> </a:t>
            </a:r>
            <a:r>
              <a:rPr lang="en-US" altLang="en-US" sz="1600" b="1" dirty="0" err="1">
                <a:latin typeface="Arial Narrow,Bold"/>
              </a:rPr>
              <a:t>Kapital</a:t>
            </a:r>
            <a:r>
              <a:rPr lang="en-US" altLang="en-US" sz="1600" b="1" dirty="0">
                <a:latin typeface="Arial Narrow,Bold"/>
              </a:rPr>
              <a:t>; </a:t>
            </a:r>
          </a:p>
          <a:p>
            <a:pPr>
              <a:spcBef>
                <a:spcPct val="0"/>
              </a:spcBef>
              <a:buClrTx/>
              <a:buFontTx/>
              <a:buNone/>
            </a:pPr>
            <a:r>
              <a:rPr lang="en-US" altLang="en-US" sz="1600" b="1" dirty="0">
                <a:latin typeface="Arial Narrow,Bold"/>
              </a:rPr>
              <a:t>II. </a:t>
            </a:r>
            <a:r>
              <a:rPr lang="en-US" altLang="en-US" sz="1600" b="1" dirty="0" err="1">
                <a:latin typeface="Arial Narrow,Bold"/>
              </a:rPr>
              <a:t>Kapitalrücklage</a:t>
            </a:r>
            <a:r>
              <a:rPr lang="en-US" altLang="en-US" sz="1600" b="1" dirty="0">
                <a:latin typeface="Arial Narrow,Bold"/>
              </a:rPr>
              <a:t>;</a:t>
            </a:r>
            <a:br>
              <a:rPr lang="en-US" altLang="en-US" sz="1600" b="1" dirty="0">
                <a:latin typeface="Arial Narrow,Bold"/>
              </a:rPr>
            </a:br>
            <a:r>
              <a:rPr lang="en-US" altLang="en-US" sz="1600" b="1" dirty="0">
                <a:latin typeface="Arial Narrow,Bold"/>
              </a:rPr>
              <a:t>III. </a:t>
            </a:r>
            <a:r>
              <a:rPr lang="en-US" altLang="en-US" sz="1600" b="1" dirty="0" err="1">
                <a:latin typeface="Arial Narrow,Bold"/>
              </a:rPr>
              <a:t>Gewinnrücklagen</a:t>
            </a:r>
            <a:r>
              <a:rPr lang="en-US" altLang="en-US" sz="1600" b="1" dirty="0">
                <a:latin typeface="Arial Narrow,Bold"/>
              </a:rPr>
              <a:t>: </a:t>
            </a:r>
          </a:p>
          <a:p>
            <a:pPr>
              <a:spcBef>
                <a:spcPct val="0"/>
              </a:spcBef>
              <a:buClrTx/>
              <a:buFontTx/>
              <a:buNone/>
            </a:pPr>
            <a:r>
              <a:rPr lang="en-US" altLang="en-US" sz="1600" dirty="0">
                <a:latin typeface="Arial Narrow,Bold"/>
              </a:rPr>
              <a:t>1. </a:t>
            </a:r>
            <a:r>
              <a:rPr lang="en-US" altLang="en-US" sz="1600" dirty="0" err="1">
                <a:latin typeface="Arial Narrow,Bold"/>
              </a:rPr>
              <a:t>gesetzliche</a:t>
            </a:r>
            <a:r>
              <a:rPr lang="en-US" altLang="en-US" sz="1600" dirty="0">
                <a:latin typeface="Arial Narrow,Bold"/>
              </a:rPr>
              <a:t> </a:t>
            </a:r>
            <a:r>
              <a:rPr lang="en-US" altLang="en-US" sz="1600" dirty="0" err="1">
                <a:latin typeface="Arial Narrow,Bold"/>
              </a:rPr>
              <a:t>Rücklage</a:t>
            </a:r>
            <a:r>
              <a:rPr lang="en-US" altLang="en-US" sz="1600" dirty="0">
                <a:latin typeface="Arial Narrow,Bold"/>
              </a:rPr>
              <a:t>; </a:t>
            </a:r>
          </a:p>
          <a:p>
            <a:pPr>
              <a:spcBef>
                <a:spcPct val="0"/>
              </a:spcBef>
              <a:buClrTx/>
              <a:buFontTx/>
              <a:buNone/>
            </a:pPr>
            <a:r>
              <a:rPr lang="en-US" altLang="en-US" sz="1600" dirty="0">
                <a:latin typeface="Arial Narrow,Bold"/>
              </a:rPr>
              <a:t>2. </a:t>
            </a:r>
            <a:r>
              <a:rPr lang="en-US" altLang="en-US" sz="1600" dirty="0" err="1">
                <a:latin typeface="Arial Narrow,Bold"/>
              </a:rPr>
              <a:t>Rücklage</a:t>
            </a:r>
            <a:r>
              <a:rPr lang="en-US" altLang="en-US" sz="1600" dirty="0">
                <a:latin typeface="Arial Narrow,Bold"/>
              </a:rPr>
              <a:t> </a:t>
            </a:r>
            <a:r>
              <a:rPr lang="en-US" altLang="en-US" sz="1600" dirty="0" err="1">
                <a:latin typeface="Arial Narrow,Bold"/>
              </a:rPr>
              <a:t>für</a:t>
            </a:r>
            <a:r>
              <a:rPr lang="en-US" altLang="en-US" sz="1600" dirty="0">
                <a:latin typeface="Arial Narrow,Bold"/>
              </a:rPr>
              <a:t> </a:t>
            </a:r>
            <a:r>
              <a:rPr lang="en-US" altLang="en-US" sz="1600" dirty="0" err="1">
                <a:latin typeface="Arial Narrow,Bold"/>
              </a:rPr>
              <a:t>Anteile</a:t>
            </a:r>
            <a:r>
              <a:rPr lang="en-US" altLang="en-US" sz="1600" dirty="0">
                <a:latin typeface="Arial Narrow,Bold"/>
              </a:rPr>
              <a:t> an </a:t>
            </a:r>
            <a:r>
              <a:rPr lang="en-US" altLang="en-US" sz="1600" dirty="0" err="1">
                <a:latin typeface="Arial Narrow,Bold"/>
              </a:rPr>
              <a:t>einem</a:t>
            </a:r>
            <a:r>
              <a:rPr lang="en-US" altLang="en-US" sz="1600" dirty="0">
                <a:latin typeface="Arial Narrow,Bold"/>
              </a:rPr>
              <a:t> </a:t>
            </a:r>
            <a:r>
              <a:rPr lang="en-US" altLang="en-US" sz="1600" dirty="0" err="1">
                <a:latin typeface="Arial Narrow,Bold"/>
              </a:rPr>
              <a:t>herrschenden</a:t>
            </a:r>
            <a:r>
              <a:rPr lang="en-US" altLang="en-US" sz="1600" dirty="0">
                <a:latin typeface="Arial Narrow,Bold"/>
              </a:rPr>
              <a:t> </a:t>
            </a:r>
            <a:r>
              <a:rPr lang="en-US" altLang="en-US" sz="1600" dirty="0" err="1">
                <a:latin typeface="Arial Narrow,Bold"/>
              </a:rPr>
              <a:t>oder</a:t>
            </a:r>
            <a:r>
              <a:rPr lang="en-US" altLang="en-US" sz="1600" dirty="0">
                <a:latin typeface="Arial Narrow,Bold"/>
              </a:rPr>
              <a:t> </a:t>
            </a:r>
            <a:r>
              <a:rPr lang="en-US" altLang="en-US" sz="1600" dirty="0" err="1">
                <a:latin typeface="Arial Narrow,Bold"/>
              </a:rPr>
              <a:t>mehrheitlich</a:t>
            </a:r>
            <a:r>
              <a:rPr lang="en-US" altLang="en-US" sz="1600" dirty="0">
                <a:latin typeface="Arial Narrow,Bold"/>
              </a:rPr>
              <a:t> </a:t>
            </a:r>
            <a:r>
              <a:rPr lang="en-US" altLang="en-US" sz="1600" dirty="0" err="1">
                <a:latin typeface="Arial Narrow,Bold"/>
              </a:rPr>
              <a:t>beteiligten</a:t>
            </a:r>
            <a:r>
              <a:rPr lang="en-US" altLang="en-US" sz="1600" dirty="0">
                <a:latin typeface="Arial Narrow,Bold"/>
              </a:rPr>
              <a:t> </a:t>
            </a:r>
            <a:r>
              <a:rPr lang="en-US" altLang="en-US" sz="1600" dirty="0" err="1">
                <a:latin typeface="Arial Narrow,Bold"/>
              </a:rPr>
              <a:t>Unternehmen</a:t>
            </a:r>
            <a:r>
              <a:rPr lang="en-US" altLang="en-US" sz="1600" dirty="0">
                <a:latin typeface="Arial Narrow,Bold"/>
              </a:rPr>
              <a:t>; </a:t>
            </a:r>
          </a:p>
          <a:p>
            <a:pPr>
              <a:spcBef>
                <a:spcPct val="0"/>
              </a:spcBef>
              <a:buClrTx/>
              <a:buFontTx/>
              <a:buNone/>
            </a:pPr>
            <a:r>
              <a:rPr lang="en-US" altLang="en-US" sz="1600" dirty="0">
                <a:latin typeface="Arial Narrow,Bold"/>
              </a:rPr>
              <a:t>3. </a:t>
            </a:r>
            <a:r>
              <a:rPr lang="en-US" altLang="en-US" sz="1600" dirty="0" err="1">
                <a:latin typeface="Arial Narrow,Bold"/>
              </a:rPr>
              <a:t>satzungsmäßige</a:t>
            </a:r>
            <a:r>
              <a:rPr lang="en-US" altLang="en-US" sz="1600" dirty="0">
                <a:latin typeface="Arial Narrow,Bold"/>
              </a:rPr>
              <a:t> </a:t>
            </a:r>
            <a:r>
              <a:rPr lang="en-US" altLang="en-US" sz="1600" dirty="0" err="1">
                <a:latin typeface="Arial Narrow,Bold"/>
              </a:rPr>
              <a:t>Rücklagen</a:t>
            </a:r>
            <a:r>
              <a:rPr lang="en-US" altLang="en-US" sz="1600" dirty="0">
                <a:latin typeface="Arial Narrow,Bold"/>
              </a:rPr>
              <a:t>;</a:t>
            </a:r>
            <a:br>
              <a:rPr lang="en-US" altLang="en-US" sz="1600" dirty="0">
                <a:latin typeface="Arial Narrow,Bold"/>
              </a:rPr>
            </a:br>
            <a:r>
              <a:rPr lang="en-US" altLang="en-US" sz="1600" dirty="0">
                <a:latin typeface="Arial Narrow,Bold"/>
              </a:rPr>
              <a:t>4. </a:t>
            </a:r>
            <a:r>
              <a:rPr lang="en-US" altLang="en-US" sz="1600" dirty="0" err="1">
                <a:latin typeface="Arial Narrow,Bold"/>
              </a:rPr>
              <a:t>andere</a:t>
            </a:r>
            <a:r>
              <a:rPr lang="en-US" altLang="en-US" sz="1600" dirty="0">
                <a:latin typeface="Arial Narrow,Bold"/>
              </a:rPr>
              <a:t> </a:t>
            </a:r>
            <a:r>
              <a:rPr lang="en-US" altLang="en-US" sz="1600" dirty="0" err="1">
                <a:latin typeface="Arial Narrow,Bold"/>
              </a:rPr>
              <a:t>Gewinnrücklagen</a:t>
            </a:r>
            <a:r>
              <a:rPr lang="en-US" altLang="en-US" sz="1600" dirty="0">
                <a:latin typeface="Arial Narrow,Bold"/>
              </a:rPr>
              <a:t>; </a:t>
            </a:r>
          </a:p>
          <a:p>
            <a:pPr>
              <a:spcBef>
                <a:spcPct val="0"/>
              </a:spcBef>
              <a:buClrTx/>
              <a:buFontTx/>
              <a:buNone/>
            </a:pPr>
            <a:endParaRPr lang="en-US" altLang="en-US" sz="1600" dirty="0">
              <a:latin typeface="Arial Narrow,Bold"/>
            </a:endParaRPr>
          </a:p>
          <a:p>
            <a:pPr>
              <a:spcBef>
                <a:spcPct val="0"/>
              </a:spcBef>
              <a:buClrTx/>
              <a:buFontTx/>
              <a:buNone/>
            </a:pPr>
            <a:r>
              <a:rPr lang="en-US" altLang="en-US" sz="1600" b="1" dirty="0">
                <a:latin typeface="Arial Narrow,Bold"/>
              </a:rPr>
              <a:t>IV. </a:t>
            </a:r>
            <a:r>
              <a:rPr lang="en-US" altLang="en-US" sz="1600" b="1" dirty="0" err="1">
                <a:latin typeface="Arial Narrow,Bold"/>
              </a:rPr>
              <a:t>Gewinnvortrag</a:t>
            </a:r>
            <a:r>
              <a:rPr lang="en-US" altLang="en-US" sz="1600" b="1" dirty="0">
                <a:latin typeface="Arial Narrow,Bold"/>
              </a:rPr>
              <a:t>/</a:t>
            </a:r>
            <a:r>
              <a:rPr lang="en-US" altLang="en-US" sz="1600" b="1" dirty="0" err="1">
                <a:latin typeface="Arial Narrow,Bold"/>
              </a:rPr>
              <a:t>Verlustvortrag</a:t>
            </a:r>
            <a:r>
              <a:rPr lang="en-US" altLang="en-US" sz="1600" b="1" dirty="0">
                <a:latin typeface="Arial Narrow,Bold"/>
              </a:rPr>
              <a:t>;</a:t>
            </a:r>
            <a:r>
              <a:rPr lang="en-US" altLang="en-US" sz="1600" dirty="0">
                <a:latin typeface="Arial Narrow,Bold"/>
              </a:rPr>
              <a:t/>
            </a:r>
            <a:br>
              <a:rPr lang="en-US" altLang="en-US" sz="1600" dirty="0">
                <a:latin typeface="Arial Narrow,Bold"/>
              </a:rPr>
            </a:br>
            <a:endParaRPr lang="en-US" altLang="en-US" sz="1600" dirty="0">
              <a:latin typeface="Arial Narrow,Bold"/>
            </a:endParaRPr>
          </a:p>
          <a:p>
            <a:pPr>
              <a:spcBef>
                <a:spcPct val="0"/>
              </a:spcBef>
              <a:buClrTx/>
              <a:buFontTx/>
              <a:buNone/>
            </a:pPr>
            <a:r>
              <a:rPr lang="en-US" altLang="en-US" sz="1600" b="1" dirty="0">
                <a:latin typeface="Arial Narrow,Bold"/>
              </a:rPr>
              <a:t>V. </a:t>
            </a:r>
            <a:r>
              <a:rPr lang="en-US" altLang="en-US" sz="1600" b="1" dirty="0" err="1">
                <a:latin typeface="Arial Narrow,Bold"/>
              </a:rPr>
              <a:t>Jahresüberschuß</a:t>
            </a:r>
            <a:r>
              <a:rPr lang="en-US" altLang="en-US" sz="1600" b="1" dirty="0">
                <a:latin typeface="Arial Narrow,Bold"/>
              </a:rPr>
              <a:t>/</a:t>
            </a:r>
            <a:r>
              <a:rPr lang="en-US" altLang="en-US" sz="1600" b="1" dirty="0" err="1">
                <a:latin typeface="Arial Narrow,Bold"/>
              </a:rPr>
              <a:t>Jahresfehlbetrag</a:t>
            </a:r>
            <a:r>
              <a:rPr lang="en-US" altLang="en-US" sz="1600" b="1" dirty="0">
                <a:latin typeface="Arial Narrow,Bold"/>
              </a:rPr>
              <a:t>. </a:t>
            </a:r>
          </a:p>
          <a:p>
            <a:pPr>
              <a:spcBef>
                <a:spcPct val="0"/>
              </a:spcBef>
              <a:buClrTx/>
              <a:buFontTx/>
              <a:buNone/>
            </a:pPr>
            <a:endParaRPr lang="en-US"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1042988" y="1773238"/>
            <a:ext cx="744537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b="1">
                <a:latin typeface="Arial Narrow,Bold"/>
              </a:rPr>
              <a:t>Rückstellungen: </a:t>
            </a:r>
          </a:p>
          <a:p>
            <a:pPr>
              <a:spcBef>
                <a:spcPct val="0"/>
              </a:spcBef>
              <a:buClrTx/>
              <a:buFontTx/>
              <a:buNone/>
            </a:pPr>
            <a:r>
              <a:rPr lang="en-US" altLang="en-US" sz="1600">
                <a:latin typeface="Arial Narrow,Bold"/>
              </a:rPr>
              <a:t>1. Rückstellungen für Pensionen und ähnliche Verpflichtungen; </a:t>
            </a:r>
          </a:p>
          <a:p>
            <a:pPr>
              <a:spcBef>
                <a:spcPct val="0"/>
              </a:spcBef>
              <a:buClrTx/>
              <a:buFontTx/>
              <a:buNone/>
            </a:pPr>
            <a:r>
              <a:rPr lang="en-US" altLang="en-US" sz="1600">
                <a:latin typeface="Arial Narrow,Bold"/>
              </a:rPr>
              <a:t>2. Steuerrückstellungen;</a:t>
            </a:r>
            <a:br>
              <a:rPr lang="en-US" altLang="en-US" sz="1600">
                <a:latin typeface="Arial Narrow,Bold"/>
              </a:rPr>
            </a:br>
            <a:r>
              <a:rPr lang="en-US" altLang="en-US" sz="1600">
                <a:latin typeface="Arial Narrow,Bold"/>
              </a:rPr>
              <a:t>3. sonstige Rückstellungen. </a:t>
            </a:r>
          </a:p>
          <a:p>
            <a:pPr>
              <a:spcBef>
                <a:spcPct val="0"/>
              </a:spcBef>
              <a:buClrTx/>
              <a:buFontTx/>
              <a:buNone/>
            </a:pPr>
            <a:endParaRPr lang="en-US" altLang="en-US" sz="1600">
              <a:latin typeface="Arial Narrow,Bold"/>
            </a:endParaRPr>
          </a:p>
          <a:p>
            <a:pPr>
              <a:spcBef>
                <a:spcPct val="0"/>
              </a:spcBef>
              <a:buClrTx/>
              <a:buFontTx/>
              <a:buNone/>
            </a:pPr>
            <a:r>
              <a:rPr lang="en-US" altLang="en-US" sz="1600" b="1">
                <a:latin typeface="Arial Narrow,Bold"/>
              </a:rPr>
              <a:t>Verbindlichkeiten: </a:t>
            </a:r>
          </a:p>
          <a:p>
            <a:pPr>
              <a:spcBef>
                <a:spcPct val="0"/>
              </a:spcBef>
              <a:buClrTx/>
              <a:buFontTx/>
              <a:buNone/>
            </a:pPr>
            <a:r>
              <a:rPr lang="en-US" altLang="en-US" sz="1600">
                <a:latin typeface="Arial Narrow,Bold"/>
              </a:rPr>
              <a:t>1. Anleihen,</a:t>
            </a:r>
          </a:p>
          <a:p>
            <a:pPr>
              <a:spcBef>
                <a:spcPct val="0"/>
              </a:spcBef>
              <a:buClrTx/>
              <a:buFontTx/>
              <a:buNone/>
            </a:pPr>
            <a:r>
              <a:rPr lang="en-US" altLang="en-US" sz="1600">
                <a:latin typeface="Arial Narrow,Bold"/>
              </a:rPr>
              <a:t>2. Verbindlichkeiten gegenüber Kreditinstituten;</a:t>
            </a:r>
            <a:br>
              <a:rPr lang="en-US" altLang="en-US" sz="1600">
                <a:latin typeface="Arial Narrow,Bold"/>
              </a:rPr>
            </a:br>
            <a:r>
              <a:rPr lang="en-US" altLang="en-US" sz="1600">
                <a:latin typeface="Arial Narrow,Bold"/>
              </a:rPr>
              <a:t>3. erhaltene Anzahlungen auf Bestellungen;</a:t>
            </a:r>
            <a:br>
              <a:rPr lang="en-US" altLang="en-US" sz="1600">
                <a:latin typeface="Arial Narrow,Bold"/>
              </a:rPr>
            </a:br>
            <a:r>
              <a:rPr lang="en-US" altLang="en-US" sz="1600">
                <a:latin typeface="Arial Narrow,Bold"/>
              </a:rPr>
              <a:t>4. Verbindlichkeiten aus Lieferungen und Leistungen;</a:t>
            </a:r>
          </a:p>
          <a:p>
            <a:pPr>
              <a:spcBef>
                <a:spcPct val="0"/>
              </a:spcBef>
              <a:buClrTx/>
              <a:buFontTx/>
              <a:buNone/>
            </a:pPr>
            <a:r>
              <a:rPr lang="en-US" altLang="en-US" sz="1600">
                <a:latin typeface="Arial Narrow,Bold"/>
              </a:rPr>
              <a:t>5. Verbindlichkeiten aus der Annahme gezogener Wechsel und der Ausstellung eigener Wechsel; </a:t>
            </a:r>
          </a:p>
          <a:p>
            <a:pPr>
              <a:spcBef>
                <a:spcPct val="0"/>
              </a:spcBef>
              <a:buClrTx/>
              <a:buFontTx/>
              <a:buNone/>
            </a:pPr>
            <a:r>
              <a:rPr lang="en-US" altLang="en-US" sz="1600">
                <a:latin typeface="Arial Narrow,Bold"/>
              </a:rPr>
              <a:t>6. Verbindlichkeiten gegenüber verbundenen Unternehmen;</a:t>
            </a:r>
            <a:br>
              <a:rPr lang="en-US" altLang="en-US" sz="1600">
                <a:latin typeface="Arial Narrow,Bold"/>
              </a:rPr>
            </a:br>
            <a:r>
              <a:rPr lang="en-US" altLang="en-US" sz="1600">
                <a:latin typeface="Arial Narrow,Bold"/>
              </a:rPr>
              <a:t>7. Verbindlichkeiten gegenüber Unternehmen, mit denen ein Beteiligungsverhältnis besteht;</a:t>
            </a:r>
            <a:br>
              <a:rPr lang="en-US" altLang="en-US" sz="1600">
                <a:latin typeface="Arial Narrow,Bold"/>
              </a:rPr>
            </a:br>
            <a:r>
              <a:rPr lang="en-US" altLang="en-US" sz="1600">
                <a:latin typeface="Arial Narrow,Bold"/>
              </a:rPr>
              <a:t>8. sonstige Verbindlichkeiten, </a:t>
            </a:r>
          </a:p>
          <a:p>
            <a:pPr>
              <a:spcBef>
                <a:spcPct val="0"/>
              </a:spcBef>
              <a:buClrTx/>
              <a:buFontTx/>
              <a:buNone/>
            </a:pPr>
            <a:endParaRPr lang="en-US" altLang="en-US" sz="1600">
              <a:latin typeface="Arial Narrow,Bold"/>
            </a:endParaRPr>
          </a:p>
          <a:p>
            <a:pPr>
              <a:spcBef>
                <a:spcPct val="0"/>
              </a:spcBef>
              <a:buClrTx/>
              <a:buFontTx/>
              <a:buNone/>
            </a:pPr>
            <a:r>
              <a:rPr lang="en-US" altLang="en-US" sz="1600">
                <a:latin typeface="Arial Narrow,Bold"/>
              </a:rPr>
              <a:t>-&gt; Beispielaufgabe &lt;-</a:t>
            </a: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a:t>
            </a:r>
            <a:r>
              <a:rPr lang="de-DE" sz="1800" dirty="0" err="1" smtClean="0">
                <a:latin typeface="Calibri" panose="020F0502020204030204" pitchFamily="34" charset="0"/>
              </a:rPr>
              <a:t>Umlaufvermögen</a:t>
            </a:r>
            <a:r>
              <a:rPr lang="de-DE" sz="1800" dirty="0" smtClean="0">
                <a:latin typeface="Calibri" panose="020F0502020204030204" pitchFamily="34" charset="0"/>
              </a:rPr>
              <a:t>. </a:t>
            </a:r>
          </a:p>
          <a:p>
            <a:pPr>
              <a:defRPr/>
            </a:pPr>
            <a:endParaRPr lang="de-DE" sz="1800" dirty="0" smtClean="0">
              <a:latin typeface="Calibri" panose="020F0502020204030204" pitchFamily="34" charset="0"/>
            </a:endParaRPr>
          </a:p>
          <a:p>
            <a:pPr>
              <a:defRPr/>
            </a:pPr>
            <a:r>
              <a:rPr lang="de-DE" sz="1800" b="1" dirty="0" err="1" smtClean="0">
                <a:solidFill>
                  <a:srgbClr val="C00000"/>
                </a:solidFill>
                <a:latin typeface="Calibri" panose="020F0502020204030204" pitchFamily="34" charset="0"/>
              </a:rPr>
              <a:t>Anlagevermögen</a:t>
            </a:r>
            <a:r>
              <a:rPr lang="de-DE" sz="1800" b="1" dirty="0" smtClean="0">
                <a:solidFill>
                  <a:srgbClr val="C00000"/>
                </a:solidFill>
                <a:latin typeface="Calibri" panose="020F0502020204030204" pitchFamily="34" charset="0"/>
              </a:rPr>
              <a:t> </a:t>
            </a:r>
            <a:r>
              <a:rPr lang="de-DE" sz="1800" dirty="0" smtClean="0">
                <a:latin typeface="Calibri" panose="020F0502020204030204" pitchFamily="34" charset="0"/>
              </a:rPr>
              <a:t>schließt Dinge ein, die längerfristig im Unternehmen bleiben und nicht im </a:t>
            </a:r>
            <a:r>
              <a:rPr lang="de-DE" sz="1800" dirty="0" err="1" smtClean="0">
                <a:latin typeface="Calibri" panose="020F0502020204030204" pitchFamily="34" charset="0"/>
              </a:rPr>
              <a:t>täglichen</a:t>
            </a:r>
            <a:r>
              <a:rPr lang="de-DE" sz="1800" dirty="0" smtClean="0">
                <a:latin typeface="Calibri" panose="020F0502020204030204" pitchFamily="34" charset="0"/>
              </a:rPr>
              <a:t> Betrieb gehandelt werden, beispielsweise: </a:t>
            </a:r>
            <a:endParaRPr lang="de-DE" sz="4000" dirty="0" smtClean="0"/>
          </a:p>
          <a:p>
            <a:pPr marL="285750" indent="-285750">
              <a:buFont typeface="Arial" panose="020B0604020202020204" pitchFamily="34" charset="0"/>
              <a:buChar char="•"/>
              <a:defRPr/>
            </a:pPr>
            <a:r>
              <a:rPr lang="de-DE" sz="1800" dirty="0" err="1" smtClean="0">
                <a:latin typeface="Calibri" panose="020F0502020204030204" pitchFamily="34" charset="0"/>
              </a:rPr>
              <a:t>Grundstücke</a:t>
            </a:r>
            <a:r>
              <a:rPr lang="de-DE" sz="1800" dirty="0" smtClean="0">
                <a:latin typeface="Calibri" panose="020F0502020204030204" pitchFamily="34" charset="0"/>
              </a:rPr>
              <a:t> </a:t>
            </a:r>
            <a:endParaRPr lang="de-DE" sz="1800" dirty="0" smtClean="0">
              <a:latin typeface="SymbolMT"/>
            </a:endParaRPr>
          </a:p>
          <a:p>
            <a:pPr marL="285750" indent="-285750">
              <a:buFont typeface="Arial" panose="020B0604020202020204" pitchFamily="34" charset="0"/>
              <a:buChar char="•"/>
              <a:defRPr/>
            </a:pPr>
            <a:r>
              <a:rPr lang="de-DE" sz="1800" dirty="0" err="1" smtClean="0">
                <a:latin typeface="Calibri" panose="020F0502020204030204" pitchFamily="34" charset="0"/>
              </a:rPr>
              <a:t>Gebäude</a:t>
            </a:r>
            <a:r>
              <a:rPr lang="de-DE" sz="1800" dirty="0" smtClean="0">
                <a:latin typeface="Calibri" panose="020F0502020204030204" pitchFamily="34" charset="0"/>
              </a:rPr>
              <a:t>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err="1" smtClean="0">
                <a:solidFill>
                  <a:srgbClr val="C00000"/>
                </a:solidFill>
                <a:latin typeface="Calibri" panose="020F0502020204030204" pitchFamily="34" charset="0"/>
              </a:rPr>
              <a:t>Umlaufvermögen</a:t>
            </a:r>
            <a:r>
              <a:rPr lang="de-DE" sz="1800" b="1" dirty="0" smtClean="0">
                <a:solidFill>
                  <a:srgbClr val="C00000"/>
                </a:solidFill>
                <a:latin typeface="Calibri" panose="020F0502020204030204" pitchFamily="34" charset="0"/>
              </a:rPr>
              <a:t>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a:t>
            </a:r>
            <a:r>
              <a:rPr lang="de-DE" sz="1800" dirty="0" err="1" smtClean="0">
                <a:latin typeface="Calibri" panose="020F0502020204030204" pitchFamily="34" charset="0"/>
              </a:rPr>
              <a:t>Gegenständen</a:t>
            </a:r>
            <a:r>
              <a:rPr lang="de-DE" sz="1800" dirty="0" smtClean="0">
                <a:latin typeface="Calibri" panose="020F0502020204030204" pitchFamily="34" charset="0"/>
              </a:rPr>
              <a:t>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a:t>
            </a:r>
            <a:r>
              <a:rPr lang="de-DE" sz="1800" dirty="0" smtClean="0">
                <a:latin typeface="Calibri" panose="020F0502020204030204" pitchFamily="34" charset="0"/>
              </a:rPr>
              <a:t>(dienen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600">
                <a:latin typeface="Calibri" panose="020F0502020204030204" pitchFamily="34" charset="0"/>
              </a:rPr>
              <a:t>In welchem Vermögen steckt der PKW: Anlagev. vs Umlagev.?</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a:t>
            </a:r>
            <a:r>
              <a:rPr lang="de-DE" sz="1800" kern="0" dirty="0" smtClean="0">
                <a:latin typeface="Arial" panose="020B0604020202020204" pitchFamily="34" charset="0"/>
              </a:rPr>
              <a:t>dem Wert </a:t>
            </a:r>
            <a:r>
              <a:rPr lang="de-DE" sz="1800" kern="0" dirty="0" smtClean="0">
                <a:latin typeface="Arial" panose="020B0604020202020204" pitchFamily="34" charset="0"/>
              </a:rPr>
              <a:t>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752975"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373563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m:t>
                      </m:r>
                      <m:r>
                        <a:rPr lang="de-DE" sz="1800" b="0" i="1" smtClean="0">
                          <a:latin typeface="Cambria Math" panose="02040503050406030204" pitchFamily="18" charset="0"/>
                          <a:cs typeface="Arial" panose="020B0604020202020204" pitchFamily="34" charset="0"/>
                        </a:rPr>
                        <m:t>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3735638"/>
              </a:xfrm>
              <a:prstGeom prst="rect">
                <a:avLst/>
              </a:prstGeom>
              <a:blipFill>
                <a:blip r:embed="rId3"/>
                <a:stretch>
                  <a:fillRect l="-698" t="-816"/>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213718"/>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a:t>
                </a:r>
              </a:p>
              <a:p>
                <a:endParaRPr lang="de-DE" sz="1800"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m:t>
                          </m:r>
                          <m:r>
                            <a:rPr lang="de-DE" sz="1800" b="0" i="1" smtClean="0">
                              <a:latin typeface="Cambria Math" panose="02040503050406030204" pitchFamily="18" charset="0"/>
                              <a:cs typeface="Arial" panose="020B0604020202020204" pitchFamily="34" charset="0"/>
                            </a:rPr>
                            <m:t>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666</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67</m:t>
                      </m:r>
                      <m:r>
                        <a:rPr lang="de-DE" sz="1800" b="0" i="1" smtClean="0">
                          <a:latin typeface="Cambria Math" panose="02040503050406030204" pitchFamily="18" charset="0"/>
                          <a:cs typeface="Arial" panose="020B0604020202020204" pitchFamily="34" charset="0"/>
                        </a:rPr>
                        <m:t> €</m:t>
                      </m:r>
                    </m:oMath>
                  </m:oMathPara>
                </a14:m>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2000 €	Wert im Jahr der Anschaffung</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1. Jahr =&gt; Restwert 1333,33 €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2. Jahr =&gt; Restwert 666,67 €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666,67 € Abschreibung 3. Jahr =&gt; Restwert 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=&gt; Im 4. Jahr: neuer Notebook</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213718"/>
              </a:xfrm>
              <a:prstGeom prst="rect">
                <a:avLst/>
              </a:prstGeom>
              <a:blipFill>
                <a:blip r:embed="rId3"/>
                <a:stretch>
                  <a:fillRect l="-698" t="-723"/>
                </a:stretch>
              </a:blipFill>
            </p:spPr>
            <p:txBody>
              <a:bodyPr/>
              <a:lstStyle/>
              <a:p>
                <a:r>
                  <a:rPr lang="de-DE">
                    <a:noFill/>
                  </a:rPr>
                  <a:t> </a:t>
                </a:r>
              </a:p>
            </p:txBody>
          </p:sp>
        </mc:Fallback>
      </mc:AlternateContent>
    </p:spTree>
    <p:extLst>
      <p:ext uri="{BB962C8B-B14F-4D97-AF65-F5344CB8AC3E}">
        <p14:creationId xmlns:p14="http://schemas.microsoft.com/office/powerpoint/2010/main" val="28613579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smtClean="0"/>
              <a:t>Gewinn und Verlustrechnung (Erfolgsrechnung)</a:t>
            </a:r>
            <a:br>
              <a:rPr lang="de-DE" altLang="en-US" smtClean="0"/>
            </a:br>
            <a:r>
              <a:rPr lang="de-DE" altLang="en-US" sz="1800" smtClean="0"/>
              <a:t>Gesamtkostenverfahren gemäß § 275 Abs. 2 und 3 HGB</a:t>
            </a:r>
            <a:endParaRPr lang="de-DE" altLang="en-US"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grpSp>
        <p:nvGrpSpPr>
          <p:cNvPr id="51203" name="Group 97"/>
          <p:cNvGrpSpPr>
            <a:grpSpLocks/>
          </p:cNvGrpSpPr>
          <p:nvPr/>
        </p:nvGrpSpPr>
        <p:grpSpPr bwMode="auto">
          <a:xfrm>
            <a:off x="2411413" y="1628775"/>
            <a:ext cx="6732587" cy="4652963"/>
            <a:chOff x="1519" y="1026"/>
            <a:chExt cx="4241" cy="2931"/>
          </a:xfrm>
        </p:grpSpPr>
        <p:sp>
          <p:nvSpPr>
            <p:cNvPr id="51205" name="AutoShape 5"/>
            <p:cNvSpPr>
              <a:spLocks noChangeAspect="1" noChangeArrowheads="1" noTextEdit="1"/>
            </p:cNvSpPr>
            <p:nvPr/>
          </p:nvSpPr>
          <p:spPr bwMode="auto">
            <a:xfrm>
              <a:off x="1519" y="1026"/>
              <a:ext cx="4241" cy="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1206" name="Rectangle 7"/>
            <p:cNvSpPr>
              <a:spLocks noChangeArrowheads="1"/>
            </p:cNvSpPr>
            <p:nvPr/>
          </p:nvSpPr>
          <p:spPr bwMode="auto">
            <a:xfrm>
              <a:off x="1604" y="1036"/>
              <a:ext cx="9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1737" y="1036"/>
              <a:ext cx="7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Umsatzerlöse</a:t>
              </a:r>
              <a:endParaRPr lang="de-DE" altLang="en-US">
                <a:latin typeface="Book Antiqua" panose="02040602050305030304" pitchFamily="18" charset="0"/>
              </a:endParaRPr>
            </a:p>
          </p:txBody>
        </p:sp>
        <p:sp>
          <p:nvSpPr>
            <p:cNvPr id="51208" name="Rectangle 9"/>
            <p:cNvSpPr>
              <a:spLocks noChangeArrowheads="1"/>
            </p:cNvSpPr>
            <p:nvPr/>
          </p:nvSpPr>
          <p:spPr bwMode="auto">
            <a:xfrm>
              <a:off x="1604" y="1171"/>
              <a:ext cx="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9" name="Rectangle 10"/>
            <p:cNvSpPr>
              <a:spLocks noChangeArrowheads="1"/>
            </p:cNvSpPr>
            <p:nvPr/>
          </p:nvSpPr>
          <p:spPr bwMode="auto">
            <a:xfrm>
              <a:off x="1737" y="1171"/>
              <a:ext cx="17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1604" y="1305"/>
              <a:ext cx="9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11" name="Rectangle 12"/>
            <p:cNvSpPr>
              <a:spLocks noChangeArrowheads="1"/>
            </p:cNvSpPr>
            <p:nvPr/>
          </p:nvSpPr>
          <p:spPr bwMode="auto">
            <a:xfrm>
              <a:off x="1737" y="1305"/>
              <a:ext cx="153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sonstige betriebliche Erträge</a:t>
              </a:r>
              <a:endParaRPr lang="de-DE" altLang="en-US">
                <a:latin typeface="Book Antiqua" panose="02040602050305030304" pitchFamily="18" charset="0"/>
              </a:endParaRPr>
            </a:p>
          </p:txBody>
        </p:sp>
        <p:sp>
          <p:nvSpPr>
            <p:cNvPr id="51212" name="Rectangle 13"/>
            <p:cNvSpPr>
              <a:spLocks noChangeArrowheads="1"/>
            </p:cNvSpPr>
            <p:nvPr/>
          </p:nvSpPr>
          <p:spPr bwMode="auto">
            <a:xfrm>
              <a:off x="1901" y="1495"/>
              <a:ext cx="7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Betriebsertrag</a:t>
              </a:r>
              <a:endParaRPr lang="de-DE" altLang="en-US">
                <a:latin typeface="Book Antiqua" panose="02040602050305030304" pitchFamily="18" charset="0"/>
              </a:endParaRPr>
            </a:p>
          </p:txBody>
        </p:sp>
        <p:sp>
          <p:nvSpPr>
            <p:cNvPr id="51213" name="Rectangle 14"/>
            <p:cNvSpPr>
              <a:spLocks noChangeArrowheads="1"/>
            </p:cNvSpPr>
            <p:nvPr/>
          </p:nvSpPr>
          <p:spPr bwMode="auto">
            <a:xfrm>
              <a:off x="1631" y="1691"/>
              <a:ext cx="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1737" y="1691"/>
              <a:ext cx="33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1631" y="1825"/>
              <a:ext cx="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1737" y="1825"/>
              <a:ext cx="9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1631" y="1960"/>
              <a:ext cx="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1737" y="1960"/>
              <a:ext cx="8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Abschreibungen</a:t>
              </a:r>
              <a:endParaRPr lang="de-DE" altLang="en-US">
                <a:latin typeface="Book Antiqua" panose="02040602050305030304" pitchFamily="18" charset="0"/>
              </a:endParaRPr>
            </a:p>
          </p:txBody>
        </p:sp>
        <p:sp>
          <p:nvSpPr>
            <p:cNvPr id="51219" name="Rectangle 20"/>
            <p:cNvSpPr>
              <a:spLocks noChangeArrowheads="1"/>
            </p:cNvSpPr>
            <p:nvPr/>
          </p:nvSpPr>
          <p:spPr bwMode="auto">
            <a:xfrm>
              <a:off x="1631" y="2094"/>
              <a:ext cx="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20" name="Rectangle 21"/>
            <p:cNvSpPr>
              <a:spLocks noChangeArrowheads="1"/>
            </p:cNvSpPr>
            <p:nvPr/>
          </p:nvSpPr>
          <p:spPr bwMode="auto">
            <a:xfrm>
              <a:off x="1737" y="2094"/>
              <a:ext cx="195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1901" y="2289"/>
              <a:ext cx="12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u="sng">
                  <a:solidFill>
                    <a:srgbClr val="000000"/>
                  </a:solidFill>
                  <a:latin typeface="Arial" panose="020B0604020202020204" pitchFamily="34" charset="0"/>
                </a:rPr>
                <a:t>Betriebsergebnis (EBIT)</a:t>
              </a:r>
              <a:endParaRPr lang="de-DE" altLang="en-US" u="sng">
                <a:latin typeface="Book Antiqua" panose="02040602050305030304" pitchFamily="18" charset="0"/>
              </a:endParaRPr>
            </a:p>
          </p:txBody>
        </p:sp>
        <p:sp>
          <p:nvSpPr>
            <p:cNvPr id="51222" name="Rectangle 23"/>
            <p:cNvSpPr>
              <a:spLocks noChangeArrowheads="1"/>
            </p:cNvSpPr>
            <p:nvPr/>
          </p:nvSpPr>
          <p:spPr bwMode="auto">
            <a:xfrm>
              <a:off x="1537" y="2491"/>
              <a:ext cx="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1631" y="2491"/>
              <a:ext cx="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1662" y="2491"/>
              <a:ext cx="3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1737" y="2491"/>
              <a:ext cx="8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Finanzergebnis</a:t>
              </a:r>
              <a:endParaRPr lang="de-DE" altLang="en-US">
                <a:latin typeface="Book Antiqua" panose="02040602050305030304" pitchFamily="18" charset="0"/>
              </a:endParaRPr>
            </a:p>
          </p:txBody>
        </p:sp>
        <p:sp>
          <p:nvSpPr>
            <p:cNvPr id="51226" name="Rectangle 27"/>
            <p:cNvSpPr>
              <a:spLocks noChangeArrowheads="1"/>
            </p:cNvSpPr>
            <p:nvPr/>
          </p:nvSpPr>
          <p:spPr bwMode="auto">
            <a:xfrm>
              <a:off x="1901" y="2686"/>
              <a:ext cx="27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Ergebnis der gewöhnlichen Geschäftstätigkeit (EGT)</a:t>
              </a:r>
              <a:endParaRPr lang="de-DE" altLang="en-US">
                <a:latin typeface="Book Antiqua" panose="02040602050305030304" pitchFamily="18" charset="0"/>
              </a:endParaRPr>
            </a:p>
          </p:txBody>
        </p:sp>
        <p:sp>
          <p:nvSpPr>
            <p:cNvPr id="51227" name="Rectangle 28"/>
            <p:cNvSpPr>
              <a:spLocks noChangeArrowheads="1"/>
            </p:cNvSpPr>
            <p:nvPr/>
          </p:nvSpPr>
          <p:spPr bwMode="auto">
            <a:xfrm>
              <a:off x="1537" y="2960"/>
              <a:ext cx="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1631" y="2960"/>
              <a:ext cx="3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1662" y="2960"/>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1737" y="2960"/>
              <a:ext cx="14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1631" y="3094"/>
              <a:ext cx="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1737" y="3094"/>
              <a:ext cx="80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1901" y="3282"/>
              <a:ext cx="20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Jahresüberschuss / Jahresfehlbetrag  </a:t>
              </a:r>
              <a:endParaRPr lang="de-DE" altLang="en-US">
                <a:latin typeface="Book Antiqua" panose="02040602050305030304" pitchFamily="18" charset="0"/>
              </a:endParaRPr>
            </a:p>
          </p:txBody>
        </p:sp>
        <p:sp>
          <p:nvSpPr>
            <p:cNvPr id="51234" name="Rectangle 35"/>
            <p:cNvSpPr>
              <a:spLocks noChangeArrowheads="1"/>
            </p:cNvSpPr>
            <p:nvPr/>
          </p:nvSpPr>
          <p:spPr bwMode="auto">
            <a:xfrm>
              <a:off x="3923" y="3282"/>
              <a:ext cx="59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 =&gt; Bilanz)</a:t>
              </a:r>
              <a:endParaRPr lang="de-DE" altLang="en-US">
                <a:latin typeface="Book Antiqua" panose="02040602050305030304" pitchFamily="18" charset="0"/>
              </a:endParaRPr>
            </a:p>
          </p:txBody>
        </p:sp>
        <p:sp>
          <p:nvSpPr>
            <p:cNvPr id="51235" name="Rectangle 36"/>
            <p:cNvSpPr>
              <a:spLocks noChangeArrowheads="1"/>
            </p:cNvSpPr>
            <p:nvPr/>
          </p:nvSpPr>
          <p:spPr bwMode="auto">
            <a:xfrm>
              <a:off x="1604" y="3490"/>
              <a:ext cx="9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1737" y="3490"/>
              <a:ext cx="17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1631" y="3625"/>
              <a:ext cx="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1737" y="3625"/>
              <a:ext cx="182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1901" y="3819"/>
              <a:ext cx="150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i="1">
                  <a:solidFill>
                    <a:srgbClr val="000000"/>
                  </a:solidFill>
                  <a:latin typeface="Arial" panose="020B0604020202020204" pitchFamily="34" charset="0"/>
                </a:rPr>
                <a:t>Bilanzgewinn / Bilanzverlust</a:t>
              </a:r>
              <a:endParaRPr lang="de-DE" altLang="en-US">
                <a:latin typeface="Book Antiqua" panose="02040602050305030304" pitchFamily="18" charset="0"/>
              </a:endParaRPr>
            </a:p>
          </p:txBody>
        </p:sp>
        <p:sp>
          <p:nvSpPr>
            <p:cNvPr id="51240" name="Line 41"/>
            <p:cNvSpPr>
              <a:spLocks noChangeShapeType="1"/>
            </p:cNvSpPr>
            <p:nvPr/>
          </p:nvSpPr>
          <p:spPr bwMode="auto">
            <a:xfrm>
              <a:off x="1718" y="1434"/>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1718" y="1434"/>
              <a:ext cx="189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1718" y="2223"/>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1718" y="2615"/>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1718" y="2615"/>
              <a:ext cx="189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1718" y="3219"/>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1718" y="3219"/>
              <a:ext cx="18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1718" y="3749"/>
              <a:ext cx="18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1718" y="3749"/>
              <a:ext cx="189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grpSp>
      <p:sp>
        <p:nvSpPr>
          <p:cNvPr id="51204" name="Rectangle 1"/>
          <p:cNvSpPr>
            <a:spLocks noChangeArrowheads="1"/>
          </p:cNvSpPr>
          <p:nvPr/>
        </p:nvSpPr>
        <p:spPr bwMode="auto">
          <a:xfrm>
            <a:off x="-30163" y="1484313"/>
            <a:ext cx="253047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de-DE" sz="1800">
                <a:solidFill>
                  <a:srgbClr val="222222"/>
                </a:solidFill>
                <a:latin typeface="Arial" panose="020B0604020202020204" pitchFamily="34" charset="0"/>
              </a:rPr>
              <a:t>Die </a:t>
            </a:r>
            <a:r>
              <a:rPr lang="en-US" altLang="de-DE" sz="1800" b="1">
                <a:solidFill>
                  <a:srgbClr val="222222"/>
                </a:solidFill>
                <a:latin typeface="Arial" panose="020B0604020202020204" pitchFamily="34" charset="0"/>
              </a:rPr>
              <a:t>GuV</a:t>
            </a:r>
            <a:r>
              <a:rPr lang="en-US" altLang="de-DE" sz="1800">
                <a:solidFill>
                  <a:srgbClr val="222222"/>
                </a:solidFill>
                <a:latin typeface="Arial" panose="020B0604020202020204" pitchFamily="34" charset="0"/>
              </a:rPr>
              <a:t> ist Bestandteil der </a:t>
            </a:r>
            <a:r>
              <a:rPr lang="en-US" altLang="de-DE" sz="1800" b="1">
                <a:solidFill>
                  <a:srgbClr val="222222"/>
                </a:solidFill>
                <a:latin typeface="Arial" panose="020B0604020202020204" pitchFamily="34" charset="0"/>
              </a:rPr>
              <a:t>Bilanz</a:t>
            </a:r>
            <a:r>
              <a:rPr lang="en-US" altLang="de-DE" sz="1800">
                <a:solidFill>
                  <a:srgbClr val="222222"/>
                </a:solidFill>
                <a:latin typeface="Arial" panose="020B0604020202020204" pitchFamily="34" charset="0"/>
              </a:rPr>
              <a:t> und zeigt eine Gegenüberstellung der Erträge und Aufwendungen. ... Das </a:t>
            </a:r>
            <a:r>
              <a:rPr lang="en-US" altLang="de-DE" sz="1800" b="1">
                <a:solidFill>
                  <a:srgbClr val="222222"/>
                </a:solidFill>
                <a:latin typeface="Arial" panose="020B0604020202020204" pitchFamily="34" charset="0"/>
              </a:rPr>
              <a:t>GuV</a:t>
            </a:r>
            <a:r>
              <a:rPr lang="en-US" altLang="de-DE" sz="1800">
                <a:solidFill>
                  <a:srgbClr val="222222"/>
                </a:solidFill>
                <a:latin typeface="Arial" panose="020B0604020202020204" pitchFamily="34" charset="0"/>
              </a:rPr>
              <a:t>-Konto findet sich auf der Passivseite der </a:t>
            </a:r>
            <a:r>
              <a:rPr lang="en-US" altLang="de-DE" sz="1800" b="1">
                <a:solidFill>
                  <a:srgbClr val="222222"/>
                </a:solidFill>
                <a:latin typeface="Arial" panose="020B0604020202020204" pitchFamily="34" charset="0"/>
              </a:rPr>
              <a:t>Bilanz</a:t>
            </a:r>
            <a:r>
              <a:rPr lang="en-US" altLang="de-DE" sz="1800">
                <a:solidFill>
                  <a:srgbClr val="222222"/>
                </a:solidFill>
                <a:latin typeface="Arial" panose="020B0604020202020204" pitchFamily="34" charset="0"/>
              </a:rPr>
              <a:t> und ist ein Unterkonto des Eigenkapitals – somit also ein wichtiger Bestandteil für die Unternehmensplanung.</a:t>
            </a:r>
            <a:endParaRPr lang="en-GB" altLang="de-DE" sz="180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t>
            </a:r>
            <a:r>
              <a:rPr lang="de-DE" altLang="en-US" dirty="0" smtClean="0"/>
              <a:t>&amp;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endParaRPr lang="de-DE" sz="1800" b="1"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endParaRPr lang="de-DE" sz="1800" b="1"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endParaRPr lang="de-DE" sz="1800" dirty="0" smtClean="0">
              <a:latin typeface="Arial" panose="020B0604020202020204" pitchFamily="34" charset="0"/>
              <a:cs typeface="Arial" panose="020B0604020202020204" pitchFamily="34" charset="0"/>
            </a:endParaRPr>
          </a:p>
          <a:p>
            <a:pPr marL="285750" indent="-285750">
              <a:buFontTx/>
              <a:buChar char="-"/>
            </a:pPr>
            <a:r>
              <a:rPr lang="de-DE" sz="1800" dirty="0" err="1" smtClean="0">
                <a:latin typeface="Arial" panose="020B0604020202020204" pitchFamily="34" charset="0"/>
                <a:cs typeface="Arial" panose="020B0604020202020204" pitchFamily="34" charset="0"/>
              </a:rPr>
              <a:t>Activa</a:t>
            </a:r>
            <a:r>
              <a:rPr lang="de-DE" sz="1800" dirty="0" smtClean="0">
                <a:latin typeface="Arial" panose="020B0604020202020204" pitchFamily="34" charset="0"/>
                <a:cs typeface="Arial" panose="020B0604020202020204" pitchFamily="34" charset="0"/>
              </a:rPr>
              <a:t>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endParaRPr lang="de-DE" sz="1800" kern="0" dirty="0" smtClean="0">
              <a:latin typeface="Arial" panose="020B0604020202020204" pitchFamily="34" charset="0"/>
            </a:endParaRP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a:t>
            </a:r>
            <a:r>
              <a:rPr lang="de-DE" sz="1800" kern="0" dirty="0" smtClean="0">
                <a:latin typeface="Arial" panose="020B0604020202020204" pitchFamily="34" charset="0"/>
              </a:rPr>
              <a:t>dem Wert </a:t>
            </a:r>
            <a:r>
              <a:rPr lang="de-DE" sz="1800" kern="0" dirty="0" smtClean="0">
                <a:latin typeface="Arial" panose="020B0604020202020204" pitchFamily="34" charset="0"/>
              </a:rPr>
              <a:t>des Hauses minus </a:t>
            </a:r>
            <a:r>
              <a:rPr lang="de-DE" sz="1800" kern="0" dirty="0" smtClean="0">
                <a:latin typeface="Arial" panose="020B0604020202020204" pitchFamily="34" charset="0"/>
              </a:rPr>
              <a:t>verbleibenden Darlehen</a:t>
            </a:r>
            <a:endParaRPr lang="de-DE" sz="1800" kern="0" dirty="0" smtClean="0">
              <a:latin typeface="Arial" panose="020B0604020202020204" pitchFamily="34" charset="0"/>
            </a:endParaRP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t>
            </a:r>
            <a:r>
              <a:rPr lang="de-DE" sz="1800" kern="0" dirty="0" smtClean="0">
                <a:latin typeface="Arial" panose="020B0604020202020204" pitchFamily="34" charset="0"/>
              </a:rPr>
              <a:t>an </a:t>
            </a:r>
            <a:r>
              <a:rPr lang="de-DE" sz="1800" kern="0" dirty="0" smtClean="0">
                <a:latin typeface="Arial" panose="020B0604020202020204" pitchFamily="34" charset="0"/>
              </a:rPr>
              <a:t>die Bank </a:t>
            </a:r>
            <a:r>
              <a:rPr lang="de-DE" sz="1800" kern="0" dirty="0" smtClean="0">
                <a:latin typeface="Arial" panose="020B0604020202020204" pitchFamily="34" charset="0"/>
              </a:rPr>
              <a:t>noch zurückgezahlt </a:t>
            </a:r>
            <a:r>
              <a:rPr lang="de-DE" sz="1800" kern="0" dirty="0" smtClean="0">
                <a:latin typeface="Arial" panose="020B0604020202020204" pitchFamily="34" charset="0"/>
              </a:rPr>
              <a:t>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en-US" sz="1600" dirty="0" err="1">
                <a:solidFill>
                  <a:srgbClr val="000000"/>
                </a:solidFill>
                <a:latin typeface="Arial" panose="020B0604020202020204" pitchFamily="34" charset="0"/>
              </a:rPr>
              <a:t>Wie</a:t>
            </a:r>
            <a:r>
              <a:rPr lang="en-US" sz="1600" dirty="0">
                <a:solidFill>
                  <a:srgbClr val="000000"/>
                </a:solidFill>
                <a:latin typeface="Arial" panose="020B0604020202020204" pitchFamily="34" charset="0"/>
              </a:rPr>
              <a:t> gut </a:t>
            </a:r>
            <a:r>
              <a:rPr lang="en-US" sz="1600" dirty="0" err="1">
                <a:solidFill>
                  <a:srgbClr val="000000"/>
                </a:solidFill>
                <a:latin typeface="Arial" panose="020B0604020202020204" pitchFamily="34" charset="0"/>
              </a:rPr>
              <a:t>nutzt</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Unternehmensführung</a:t>
            </a:r>
            <a:r>
              <a:rPr lang="en-US" sz="1600" dirty="0">
                <a:solidFill>
                  <a:srgbClr val="000000"/>
                </a:solidFill>
                <a:latin typeface="Arial" panose="020B0604020202020204" pitchFamily="34" charset="0"/>
              </a:rPr>
              <a:t> das </a:t>
            </a:r>
            <a:r>
              <a:rPr lang="en-US" sz="1600" dirty="0" err="1">
                <a:solidFill>
                  <a:srgbClr val="000000"/>
                </a:solidFill>
                <a:latin typeface="Arial" panose="020B0604020202020204" pitchFamily="34" charset="0"/>
              </a:rPr>
              <a:t>gesamte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eingesetzte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Vermögen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zur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Ergebniserzielung</a:t>
            </a:r>
            <a:r>
              <a:rPr lang="en-US" sz="1600" dirty="0">
                <a:solidFill>
                  <a:srgbClr val="000000"/>
                </a:solidFill>
                <a:latin typeface="Arial" panose="020B0604020202020204" pitchFamily="34" charset="0"/>
              </a:rPr>
              <a:t>?</a:t>
            </a:r>
          </a:p>
          <a:p>
            <a:pPr marL="285750" indent="-285750">
              <a:buFont typeface="Arial" panose="020B0604020202020204" pitchFamily="34" charset="0"/>
              <a:buChar char="•"/>
              <a:defRPr/>
            </a:pPr>
            <a:r>
              <a:rPr lang="en-US" sz="1600" dirty="0">
                <a:solidFill>
                  <a:srgbClr val="000000"/>
                </a:solidFill>
                <a:latin typeface="Arial" panose="020B0604020202020204" pitchFamily="34" charset="0"/>
              </a:rPr>
              <a:t>In </a:t>
            </a:r>
            <a:r>
              <a:rPr lang="en-US" sz="1600" dirty="0" err="1">
                <a:solidFill>
                  <a:srgbClr val="000000"/>
                </a:solidFill>
                <a:latin typeface="Arial" panose="020B0604020202020204" pitchFamily="34" charset="0"/>
              </a:rPr>
              <a:t>welcher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Höhe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verzinst</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sich</a:t>
            </a:r>
            <a:r>
              <a:rPr lang="en-US" sz="1600" dirty="0">
                <a:solidFill>
                  <a:srgbClr val="000000"/>
                </a:solidFill>
                <a:latin typeface="Arial" panose="020B0604020202020204" pitchFamily="34" charset="0"/>
              </a:rPr>
              <a:t> das </a:t>
            </a:r>
            <a:r>
              <a:rPr lang="en-US" sz="1600" dirty="0" err="1">
                <a:solidFill>
                  <a:srgbClr val="000000"/>
                </a:solidFill>
                <a:latin typeface="Arial" panose="020B0604020202020204" pitchFamily="34" charset="0"/>
              </a:rPr>
              <a:t>Eigenkapital</a:t>
            </a:r>
            <a:r>
              <a:rPr lang="en-US" sz="1600" dirty="0">
                <a:solidFill>
                  <a:srgbClr val="000000"/>
                </a:solidFill>
                <a:latin typeface="Arial" panose="020B0604020202020204" pitchFamily="34" charset="0"/>
              </a:rPr>
              <a:t>?</a:t>
            </a:r>
          </a:p>
          <a:p>
            <a:pPr marL="285750" indent="-285750">
              <a:buFont typeface="Arial" panose="020B0604020202020204" pitchFamily="34" charset="0"/>
              <a:buChar char="•"/>
              <a:defRPr/>
            </a:pPr>
            <a:r>
              <a:rPr lang="en-US" sz="1600" dirty="0" err="1">
                <a:solidFill>
                  <a:srgbClr val="000000"/>
                </a:solidFill>
                <a:latin typeface="Arial" panose="020B0604020202020204" pitchFamily="34" charset="0"/>
              </a:rPr>
              <a:t>Wie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groß</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ist</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Vorteilhaftigkeit</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einer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einzelnen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Investition</a:t>
            </a:r>
            <a:r>
              <a:rPr lang="en-US" sz="1600" dirty="0">
                <a:solidFill>
                  <a:srgbClr val="000000"/>
                </a:solidFill>
                <a:latin typeface="Arial" panose="020B0604020202020204" pitchFamily="34" charset="0"/>
              </a:rPr>
              <a:t>? </a:t>
            </a:r>
          </a:p>
          <a:p>
            <a:pPr>
              <a:defRPr/>
            </a:pPr>
            <a:endParaRPr lang="en-US" sz="1000" dirty="0">
              <a:solidFill>
                <a:srgbClr val="000000"/>
              </a:solidFill>
              <a:latin typeface="Arial" panose="020B0604020202020204" pitchFamily="34" charset="0"/>
            </a:endParaRPr>
          </a:p>
          <a:p>
            <a:pPr>
              <a:defRPr/>
            </a:pPr>
            <a:r>
              <a:rPr lang="en-US" sz="1600" dirty="0" err="1">
                <a:solidFill>
                  <a:srgbClr val="000000"/>
                </a:solidFill>
                <a:latin typeface="Arial" panose="020B0604020202020204" pitchFamily="34" charset="0"/>
              </a:rPr>
              <a:t>Rentabilitätskennzahlen</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geben</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passende</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Antwort</a:t>
            </a:r>
            <a:endParaRPr lang="en-US" sz="1600" dirty="0">
              <a:solidFill>
                <a:srgbClr val="000000"/>
              </a:solidFill>
              <a:latin typeface="Arial" panose="020B0604020202020204" pitchFamily="34" charset="0"/>
            </a:endParaRPr>
          </a:p>
          <a:p>
            <a:pPr>
              <a:defRPr/>
            </a:pPr>
            <a:endParaRPr lang="en-US" sz="700" dirty="0">
              <a:solidFill>
                <a:srgbClr val="000000"/>
              </a:solidFill>
              <a:latin typeface="Arial" panose="020B0604020202020204" pitchFamily="34" charset="0"/>
            </a:endParaRPr>
          </a:p>
          <a:p>
            <a:pPr>
              <a:defRPr/>
            </a:pPr>
            <a:r>
              <a:rPr lang="en-US" sz="1600" dirty="0" err="1">
                <a:solidFill>
                  <a:srgbClr val="000000"/>
                </a:solidFill>
                <a:latin typeface="Arial" panose="020B0604020202020204" pitchFamily="34" charset="0"/>
              </a:rPr>
              <a:t>Kapitalstruktur</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ist</a:t>
            </a:r>
            <a:r>
              <a:rPr lang="en-US" sz="1600" dirty="0">
                <a:solidFill>
                  <a:srgbClr val="000000"/>
                </a:solidFill>
                <a:latin typeface="Arial" panose="020B0604020202020204" pitchFamily="34" charset="0"/>
              </a:rPr>
              <a:t> die </a:t>
            </a:r>
            <a:r>
              <a:rPr lang="en-US" sz="1600" dirty="0" err="1">
                <a:solidFill>
                  <a:srgbClr val="000000"/>
                </a:solidFill>
                <a:latin typeface="Arial" panose="020B0604020202020204" pitchFamily="34" charset="0"/>
              </a:rPr>
              <a:t>Zusammensetzung</a:t>
            </a:r>
            <a:r>
              <a:rPr lang="en-US" sz="1600" dirty="0">
                <a:solidFill>
                  <a:srgbClr val="000000"/>
                </a:solidFill>
                <a:latin typeface="Arial" panose="020B0604020202020204" pitchFamily="34" charset="0"/>
              </a:rPr>
              <a:t> des </a:t>
            </a:r>
            <a:r>
              <a:rPr lang="en-US" sz="1600" dirty="0" err="1">
                <a:solidFill>
                  <a:srgbClr val="000000"/>
                </a:solidFill>
                <a:latin typeface="Arial" panose="020B0604020202020204" pitchFamily="34" charset="0"/>
              </a:rPr>
              <a:t>Gesamtkapitals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eines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Unternehmens</a:t>
            </a:r>
            <a:r>
              <a:rPr lang="en-US" sz="1600" dirty="0">
                <a:solidFill>
                  <a:srgbClr val="000000"/>
                </a:solidFill>
                <a:latin typeface="Arial" panose="020B0604020202020204" pitchFamily="34" charset="0"/>
              </a:rPr>
              <a:t> </a:t>
            </a:r>
            <a:r>
              <a:rPr lang="en-US" sz="1600" dirty="0" err="1">
                <a:solidFill>
                  <a:srgbClr val="000000"/>
                </a:solidFill>
                <a:latin typeface="Arial" panose="020B0604020202020204" pitchFamily="34" charset="0"/>
              </a:rPr>
              <a:t>aus</a:t>
            </a:r>
            <a:r>
              <a:rPr lang="en-US" sz="1600" dirty="0">
                <a:solidFill>
                  <a:srgbClr val="000000"/>
                </a:solidFill>
                <a:latin typeface="Arial" panose="020B0604020202020204" pitchFamily="34" charset="0"/>
              </a:rPr>
              <a:t> EK und FK</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SAP</a:t>
            </a:r>
            <a:endParaRPr lang="de-DE" altLang="en-US" dirty="0" smtClean="0"/>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476375" y="1526824"/>
            <a:ext cx="36483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https://www.finanzen.net/bilanz_guv/sap</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1869993"/>
            <a:ext cx="6697042" cy="4826600"/>
          </a:xfrm>
          <a:prstGeom prst="rect">
            <a:avLst/>
          </a:prstGeom>
        </p:spPr>
      </p:pic>
    </p:spTree>
    <p:extLst>
      <p:ext uri="{BB962C8B-B14F-4D97-AF65-F5344CB8AC3E}">
        <p14:creationId xmlns:p14="http://schemas.microsoft.com/office/powerpoint/2010/main" val="134619078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a:t>
            </a:r>
            <a:endParaRPr lang="de-DE" altLang="en-US" dirty="0" smtClean="0"/>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7456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a:solidFill>
                  <a:srgbClr val="000000"/>
                </a:solidFill>
                <a:latin typeface="Arial" panose="020B0604020202020204" pitchFamily="34" charset="0"/>
                <a:hlinkClick r:id="rId2"/>
              </a:rPr>
              <a:t>://</a:t>
            </a:r>
            <a:r>
              <a:rPr lang="de-DE" altLang="en-US" sz="1600" noProof="1" smtClean="0">
                <a:solidFill>
                  <a:srgbClr val="000000"/>
                </a:solidFill>
                <a:latin typeface="Arial" panose="020B0604020202020204" pitchFamily="34" charset="0"/>
                <a:hlinkClick r:id="rId2"/>
              </a:rPr>
              <a:t>www.finanzen.net/bilanz_guv/tesla</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2020: Erster Gewinn.</a:t>
            </a: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749" y="2060848"/>
            <a:ext cx="6588223" cy="4678059"/>
          </a:xfrm>
          <a:prstGeom prst="rect">
            <a:avLst/>
          </a:prstGeom>
        </p:spPr>
      </p:pic>
    </p:spTree>
    <p:extLst>
      <p:ext uri="{BB962C8B-B14F-4D97-AF65-F5344CB8AC3E}">
        <p14:creationId xmlns:p14="http://schemas.microsoft.com/office/powerpoint/2010/main" val="23403951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Finanzbuchhaltung</a:t>
            </a:r>
            <a:endParaRPr lang="en-US" sz="1800" b="1" kern="0" dirty="0">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latin typeface="Arial" panose="020B0604020202020204" pitchFamily="34" charset="0"/>
              </a:rPr>
              <a:t>Gesamtvermögen/Schulden </a:t>
            </a:r>
            <a:r>
              <a:rPr lang="de-DE" sz="1800" kern="0" dirty="0" smtClean="0">
                <a:latin typeface="Arial" panose="020B0604020202020204" pitchFamily="34" charset="0"/>
              </a:rPr>
              <a:t>einer Unternehmung zu einem bestimmten Zeitpunkt</a:t>
            </a:r>
          </a:p>
          <a:p>
            <a:pPr>
              <a:defRPr/>
            </a:pPr>
            <a:r>
              <a:rPr lang="de-DE" sz="1800" b="1" kern="0" dirty="0" smtClean="0">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latin typeface="Arial" panose="020B0604020202020204" pitchFamily="34" charset="0"/>
              </a:rPr>
              <a:t>vergangenheitsbezogen </a:t>
            </a:r>
            <a:r>
              <a:rPr lang="de-DE" sz="1800" kern="0" dirty="0" smtClean="0">
                <a:latin typeface="Arial" panose="020B0604020202020204" pitchFamily="34" charset="0"/>
              </a:rPr>
              <a:t>und pagatorisch</a:t>
            </a:r>
          </a:p>
          <a:p>
            <a:pPr>
              <a:defRPr/>
            </a:pPr>
            <a:r>
              <a:rPr lang="de-DE" sz="1800" kern="0" dirty="0" smtClean="0">
                <a:latin typeface="Arial" panose="020B0604020202020204" pitchFamily="34" charset="0"/>
              </a:rPr>
              <a:t>Finanzbuchhaltung ist </a:t>
            </a:r>
            <a:r>
              <a:rPr lang="de-DE" sz="1800" b="1" kern="0" dirty="0" smtClean="0">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Aktionäre, Gläubiger, Interessierte, </a:t>
            </a:r>
            <a:r>
              <a:rPr lang="de-DE" sz="1800" kern="0" dirty="0" smtClean="0">
                <a:latin typeface="Arial" panose="020B0604020202020204" pitchFamily="34" charset="0"/>
              </a:rPr>
              <a:t>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Kosten-Leistungsrechnung</a:t>
            </a:r>
            <a:endParaRPr lang="en-US" sz="1800" b="1" kern="0" dirty="0">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latin typeface="Arial" panose="020B0604020202020204" pitchFamily="34" charset="0"/>
              </a:rPr>
              <a:t>Kosten und Leistungen </a:t>
            </a:r>
            <a:r>
              <a:rPr lang="de-DE" sz="1800" kern="0" dirty="0" smtClean="0">
                <a:latin typeface="Arial" panose="020B0604020202020204" pitchFamily="34" charset="0"/>
              </a:rPr>
              <a:t>einer (auch </a:t>
            </a:r>
            <a:r>
              <a:rPr lang="de-DE" sz="1800" kern="0" dirty="0" err="1" smtClean="0">
                <a:latin typeface="Arial" panose="020B0604020202020204" pitchFamily="34" charset="0"/>
              </a:rPr>
              <a:t>zukünftigen</a:t>
            </a:r>
            <a:r>
              <a:rPr lang="de-DE" sz="1800" kern="0" dirty="0" smtClean="0">
                <a:latin typeface="Arial" panose="020B0604020202020204" pitchFamily="34" charset="0"/>
              </a:rPr>
              <a:t>) Abrechnungsperiode zu erfassen um</a:t>
            </a:r>
          </a:p>
          <a:p>
            <a:pPr>
              <a:defRPr/>
            </a:pPr>
            <a:r>
              <a:rPr lang="de-DE" sz="1800" b="1" kern="0" dirty="0" smtClean="0">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2747</Words>
  <Application>Microsoft Office PowerPoint</Application>
  <PresentationFormat>On-screen Show (4:3)</PresentationFormat>
  <Paragraphs>530</Paragraphs>
  <Slides>44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Sommersemester 2021  Betriebliches Rechnungswesen</vt:lpstr>
      <vt:lpstr>Typische Fragen des betrieblichen Rechnungswesens</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2020</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Kreislauf  der Abschreibung</vt:lpstr>
      <vt:lpstr>Methoden der Abschreibung</vt:lpstr>
      <vt:lpstr>Lineare Abschreibung Bsp.</vt:lpstr>
      <vt:lpstr>Lineare Abschreibung Bsp.</vt:lpstr>
      <vt:lpstr>Lineare Abschreibung Bsp.</vt:lpstr>
      <vt:lpstr>Gewinn und Verlustrechnung (Erfolgsrechnung) Gesamtkostenverfahren gemäß § 275 Abs. 2 und 3 HGB</vt:lpstr>
      <vt:lpstr>Unterschied zwischen GuV &amp; Bilanz </vt:lpstr>
      <vt:lpstr>Bilanzanalyse: Finanzielle Lage</vt:lpstr>
      <vt:lpstr>Bilanzanalyse: Erfolgsanalyse</vt:lpstr>
      <vt:lpstr>Bilanzanalyse - Liquidität, Selbstfinanzierung</vt:lpstr>
      <vt:lpstr>Bilanzanalyse - Rentabilität, Kapitalstruktur</vt:lpstr>
      <vt:lpstr>Eigenkapital – Fremdkapital</vt:lpstr>
      <vt:lpstr>Beispiel: SAP</vt:lpstr>
      <vt:lpstr>Beispiel: Tesla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Erdmann: Wirtschaftswissenschaftliche Grundlagen</dc:title>
  <dc:creator>Lisa Koch</dc:creator>
  <cp:lastModifiedBy>Tom Brown</cp:lastModifiedBy>
  <cp:revision>239</cp:revision>
  <cp:lastPrinted>2020-04-29T06:56:35Z</cp:lastPrinted>
  <dcterms:created xsi:type="dcterms:W3CDTF">1601-01-01T00:00:00Z</dcterms:created>
  <dcterms:modified xsi:type="dcterms:W3CDTF">2021-05-10T14:48:08Z</dcterms:modified>
</cp:coreProperties>
</file>