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44"/>
  </p:notesMasterIdLst>
  <p:handoutMasterIdLst>
    <p:handoutMasterId r:id="rId45"/>
  </p:handoutMasterIdLst>
  <p:sldIdLst>
    <p:sldId id="316" r:id="rId2"/>
    <p:sldId id="317" r:id="rId3"/>
    <p:sldId id="318" r:id="rId4"/>
    <p:sldId id="321" r:id="rId5"/>
    <p:sldId id="319" r:id="rId6"/>
    <p:sldId id="320" r:id="rId7"/>
    <p:sldId id="274" r:id="rId8"/>
    <p:sldId id="287" r:id="rId9"/>
    <p:sldId id="288" r:id="rId10"/>
    <p:sldId id="306" r:id="rId11"/>
    <p:sldId id="322" r:id="rId12"/>
    <p:sldId id="289" r:id="rId13"/>
    <p:sldId id="290" r:id="rId14"/>
    <p:sldId id="286" r:id="rId15"/>
    <p:sldId id="272" r:id="rId16"/>
    <p:sldId id="291" r:id="rId17"/>
    <p:sldId id="299" r:id="rId18"/>
    <p:sldId id="292" r:id="rId19"/>
    <p:sldId id="293" r:id="rId20"/>
    <p:sldId id="294" r:id="rId21"/>
    <p:sldId id="295" r:id="rId22"/>
    <p:sldId id="296" r:id="rId23"/>
    <p:sldId id="300" r:id="rId24"/>
    <p:sldId id="301" r:id="rId25"/>
    <p:sldId id="302" r:id="rId26"/>
    <p:sldId id="303" r:id="rId27"/>
    <p:sldId id="304" r:id="rId28"/>
    <p:sldId id="305" r:id="rId29"/>
    <p:sldId id="307" r:id="rId30"/>
    <p:sldId id="308" r:id="rId31"/>
    <p:sldId id="309" r:id="rId32"/>
    <p:sldId id="310" r:id="rId33"/>
    <p:sldId id="323" r:id="rId34"/>
    <p:sldId id="312" r:id="rId35"/>
    <p:sldId id="324" r:id="rId36"/>
    <p:sldId id="266" r:id="rId37"/>
    <p:sldId id="325" r:id="rId38"/>
    <p:sldId id="280" r:id="rId39"/>
    <p:sldId id="281" r:id="rId40"/>
    <p:sldId id="267" r:id="rId41"/>
    <p:sldId id="268" r:id="rId42"/>
    <p:sldId id="279" r:id="rId43"/>
  </p:sldIdLst>
  <p:sldSz cx="9144000" cy="6858000" type="screen4x3"/>
  <p:notesSz cx="7099300" cy="10234613"/>
  <p:defaultTextStyle>
    <a:defPPr>
      <a:defRPr lang="en-US"/>
    </a:defPPr>
    <a:lvl1pPr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Book Antiqua" panose="02040602050305030304" pitchFamily="18" charset="0"/>
        <a:ea typeface="+mn-ea"/>
        <a:cs typeface="+mn-cs"/>
      </a:defRPr>
    </a:lvl5pPr>
    <a:lvl6pPr marL="2286000" algn="l" defTabSz="914400" rtl="0" eaLnBrk="1" latinLnBrk="0" hangingPunct="1">
      <a:defRPr sz="2400" kern="1200">
        <a:solidFill>
          <a:schemeClr val="tx1"/>
        </a:solidFill>
        <a:latin typeface="Book Antiqua" panose="02040602050305030304" pitchFamily="18" charset="0"/>
        <a:ea typeface="+mn-ea"/>
        <a:cs typeface="+mn-cs"/>
      </a:defRPr>
    </a:lvl6pPr>
    <a:lvl7pPr marL="2743200" algn="l" defTabSz="914400" rtl="0" eaLnBrk="1" latinLnBrk="0" hangingPunct="1">
      <a:defRPr sz="2400" kern="1200">
        <a:solidFill>
          <a:schemeClr val="tx1"/>
        </a:solidFill>
        <a:latin typeface="Book Antiqua" panose="02040602050305030304" pitchFamily="18" charset="0"/>
        <a:ea typeface="+mn-ea"/>
        <a:cs typeface="+mn-cs"/>
      </a:defRPr>
    </a:lvl7pPr>
    <a:lvl8pPr marL="3200400" algn="l" defTabSz="914400" rtl="0" eaLnBrk="1" latinLnBrk="0" hangingPunct="1">
      <a:defRPr sz="2400" kern="1200">
        <a:solidFill>
          <a:schemeClr val="tx1"/>
        </a:solidFill>
        <a:latin typeface="Book Antiqua" panose="02040602050305030304" pitchFamily="18" charset="0"/>
        <a:ea typeface="+mn-ea"/>
        <a:cs typeface="+mn-cs"/>
      </a:defRPr>
    </a:lvl8pPr>
    <a:lvl9pPr marL="3657600" algn="l" defTabSz="914400" rtl="0" eaLnBrk="1" latinLnBrk="0" hangingPunct="1">
      <a:defRPr sz="2400" kern="1200">
        <a:solidFill>
          <a:schemeClr val="tx1"/>
        </a:solidFill>
        <a:latin typeface="Book Antiqua" panose="02040602050305030304" pitchFamily="18" charset="0"/>
        <a:ea typeface="+mn-ea"/>
        <a:cs typeface="+mn-cs"/>
      </a:defRPr>
    </a:lvl9pPr>
  </p:defaultTextStyle>
  <p:extLst>
    <p:ext uri="{EFAFB233-063F-42B5-8137-9DF3F51BA10A}">
      <p15:sldGuideLst xmlns:p15="http://schemas.microsoft.com/office/powerpoint/2012/main">
        <p15:guide id="1" orient="horz" pos="845">
          <p15:clr>
            <a:srgbClr val="A4A3A4"/>
          </p15:clr>
        </p15:guide>
        <p15:guide id="2" pos="1202">
          <p15:clr>
            <a:srgbClr val="A4A3A4"/>
          </p15:clr>
        </p15:guide>
      </p15:sldGuideLst>
    </p:ext>
    <p:ext uri="{2D200454-40CA-4A62-9FC3-DE9A4176ACB9}">
      <p15:notesGuideLst xmlns:p15="http://schemas.microsoft.com/office/powerpoint/2012/main">
        <p15:guide id="1" orient="horz" pos="3224">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48" autoAdjust="0"/>
    <p:restoredTop sz="86383" autoAdjust="0"/>
  </p:normalViewPr>
  <p:slideViewPr>
    <p:cSldViewPr>
      <p:cViewPr varScale="1">
        <p:scale>
          <a:sx n="102" d="100"/>
          <a:sy n="102" d="100"/>
        </p:scale>
        <p:origin x="1404" y="72"/>
      </p:cViewPr>
      <p:guideLst>
        <p:guide orient="horz" pos="845"/>
        <p:guide pos="1202"/>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45" d="100"/>
          <a:sy n="45" d="100"/>
        </p:scale>
        <p:origin x="-1416" y="-78"/>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6D07E3D-D650-F54B-B7D9-B9E87DE316B4}"/>
              </a:ext>
            </a:extLst>
          </p:cNvPr>
          <p:cNvSpPr>
            <a:spLocks noGrp="1" noChangeArrowheads="1"/>
          </p:cNvSpPr>
          <p:nvPr>
            <p:ph type="hdr" sz="quarter"/>
          </p:nvPr>
        </p:nvSpPr>
        <p:spPr bwMode="auto">
          <a:xfrm>
            <a:off x="0" y="0"/>
            <a:ext cx="3084513"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1" name="Rectangle 3">
            <a:extLst>
              <a:ext uri="{FF2B5EF4-FFF2-40B4-BE49-F238E27FC236}">
                <a16:creationId xmlns:a16="http://schemas.microsoft.com/office/drawing/2014/main" id="{8C405694-4FE3-B446-9B46-423671FABFB9}"/>
              </a:ext>
            </a:extLst>
          </p:cNvPr>
          <p:cNvSpPr>
            <a:spLocks noGrp="1" noChangeArrowheads="1"/>
          </p:cNvSpPr>
          <p:nvPr>
            <p:ph type="dt" sz="quarter" idx="1"/>
          </p:nvPr>
        </p:nvSpPr>
        <p:spPr bwMode="auto">
          <a:xfrm>
            <a:off x="4060825" y="0"/>
            <a:ext cx="3003550" cy="476250"/>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58372" name="Rectangle 4">
            <a:extLst>
              <a:ext uri="{FF2B5EF4-FFF2-40B4-BE49-F238E27FC236}">
                <a16:creationId xmlns:a16="http://schemas.microsoft.com/office/drawing/2014/main" id="{A3EEA772-1A80-6740-8A17-B771EC80A75A}"/>
              </a:ext>
            </a:extLst>
          </p:cNvPr>
          <p:cNvSpPr>
            <a:spLocks noGrp="1" noChangeArrowheads="1"/>
          </p:cNvSpPr>
          <p:nvPr>
            <p:ph type="ftr" sz="quarter" idx="2"/>
          </p:nvPr>
        </p:nvSpPr>
        <p:spPr bwMode="auto">
          <a:xfrm>
            <a:off x="0" y="9755188"/>
            <a:ext cx="3084513"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58373" name="Rectangle 5">
            <a:extLst>
              <a:ext uri="{FF2B5EF4-FFF2-40B4-BE49-F238E27FC236}">
                <a16:creationId xmlns:a16="http://schemas.microsoft.com/office/drawing/2014/main" id="{A5145330-61B7-104E-9AE3-5915003F2B4F}"/>
              </a:ext>
            </a:extLst>
          </p:cNvPr>
          <p:cNvSpPr>
            <a:spLocks noGrp="1" noChangeArrowheads="1"/>
          </p:cNvSpPr>
          <p:nvPr>
            <p:ph type="sldNum" sz="quarter" idx="3"/>
          </p:nvPr>
        </p:nvSpPr>
        <p:spPr bwMode="auto">
          <a:xfrm>
            <a:off x="4060825" y="9755188"/>
            <a:ext cx="3003550" cy="476250"/>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7785261E-FAAA-414E-B849-A8DF92D2FC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B690B5DB-F7B2-4449-BC52-6D51458A9038}"/>
              </a:ext>
            </a:extLst>
          </p:cNvPr>
          <p:cNvSpPr>
            <a:spLocks noGrp="1" noChangeArrowheads="1"/>
          </p:cNvSpPr>
          <p:nvPr>
            <p:ph type="hdr" sz="quarter"/>
          </p:nvPr>
        </p:nvSpPr>
        <p:spPr bwMode="auto">
          <a:xfrm>
            <a:off x="0"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87" name="Rectangle 3">
            <a:extLst>
              <a:ext uri="{FF2B5EF4-FFF2-40B4-BE49-F238E27FC236}">
                <a16:creationId xmlns:a16="http://schemas.microsoft.com/office/drawing/2014/main" id="{24FE515D-7A2C-EB43-8917-1B21202AAEEE}"/>
              </a:ext>
            </a:extLst>
          </p:cNvPr>
          <p:cNvSpPr>
            <a:spLocks noGrp="1" noChangeArrowheads="1"/>
          </p:cNvSpPr>
          <p:nvPr>
            <p:ph type="dt" idx="1"/>
          </p:nvPr>
        </p:nvSpPr>
        <p:spPr bwMode="auto">
          <a:xfrm>
            <a:off x="4022725" y="0"/>
            <a:ext cx="3076575" cy="512763"/>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lvl1pPr algn="r" defTabSz="960438">
              <a:defRPr sz="1300">
                <a:latin typeface="Times New Roman" pitchFamily="18" charset="0"/>
              </a:defRPr>
            </a:lvl1pPr>
          </a:lstStyle>
          <a:p>
            <a:pPr>
              <a:defRPr/>
            </a:pPr>
            <a:endParaRPr lang="de-DE"/>
          </a:p>
        </p:txBody>
      </p:sp>
      <p:sp>
        <p:nvSpPr>
          <p:cNvPr id="2052" name="Rectangle 4"/>
          <p:cNvSpPr>
            <a:spLocks noGrp="1" noRot="1" noChangeAspect="1" noChangeArrowheads="1" noTextEdit="1"/>
          </p:cNvSpPr>
          <p:nvPr>
            <p:ph type="sldImg" idx="2"/>
          </p:nvPr>
        </p:nvSpPr>
        <p:spPr bwMode="auto">
          <a:xfrm>
            <a:off x="222250" y="315913"/>
            <a:ext cx="6575425" cy="49307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9" name="Rectangle 5">
            <a:extLst>
              <a:ext uri="{FF2B5EF4-FFF2-40B4-BE49-F238E27FC236}">
                <a16:creationId xmlns:a16="http://schemas.microsoft.com/office/drawing/2014/main" id="{5AE2DB5B-776F-234C-A199-C0FC774F0D65}"/>
              </a:ext>
            </a:extLst>
          </p:cNvPr>
          <p:cNvSpPr>
            <a:spLocks noGrp="1" noChangeArrowheads="1"/>
          </p:cNvSpPr>
          <p:nvPr>
            <p:ph type="body" sz="quarter" idx="3"/>
          </p:nvPr>
        </p:nvSpPr>
        <p:spPr bwMode="auto">
          <a:xfrm>
            <a:off x="407988" y="5565775"/>
            <a:ext cx="5962650" cy="3902075"/>
          </a:xfrm>
          <a:prstGeom prst="rect">
            <a:avLst/>
          </a:prstGeom>
          <a:noFill/>
          <a:ln w="9525">
            <a:noFill/>
            <a:miter lim="800000"/>
            <a:headEnd type="none" w="sm" len="sm"/>
            <a:tailEnd type="none" w="sm" len="sm"/>
          </a:ln>
          <a:effectLst/>
        </p:spPr>
        <p:txBody>
          <a:bodyPr vert="horz" wrap="square" lIns="96039" tIns="48019" rIns="96039" bIns="48019"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6390" name="Rectangle 6">
            <a:extLst>
              <a:ext uri="{FF2B5EF4-FFF2-40B4-BE49-F238E27FC236}">
                <a16:creationId xmlns:a16="http://schemas.microsoft.com/office/drawing/2014/main" id="{F46B13A0-8800-F842-BD8E-E103F75E5C0E}"/>
              </a:ext>
            </a:extLst>
          </p:cNvPr>
          <p:cNvSpPr>
            <a:spLocks noGrp="1" noChangeArrowheads="1"/>
          </p:cNvSpPr>
          <p:nvPr>
            <p:ph type="ftr" sz="quarter" idx="4"/>
          </p:nvPr>
        </p:nvSpPr>
        <p:spPr bwMode="auto">
          <a:xfrm>
            <a:off x="0"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defTabSz="960438">
              <a:defRPr sz="1300">
                <a:latin typeface="Times New Roman" pitchFamily="18" charset="0"/>
              </a:defRPr>
            </a:lvl1pPr>
          </a:lstStyle>
          <a:p>
            <a:pPr>
              <a:defRPr/>
            </a:pPr>
            <a:endParaRPr lang="de-DE"/>
          </a:p>
        </p:txBody>
      </p:sp>
      <p:sp>
        <p:nvSpPr>
          <p:cNvPr id="16391" name="Rectangle 7">
            <a:extLst>
              <a:ext uri="{FF2B5EF4-FFF2-40B4-BE49-F238E27FC236}">
                <a16:creationId xmlns:a16="http://schemas.microsoft.com/office/drawing/2014/main" id="{BB3322BF-5FE4-ED4C-93E4-84CA47C41B74}"/>
              </a:ext>
            </a:extLst>
          </p:cNvPr>
          <p:cNvSpPr>
            <a:spLocks noGrp="1" noChangeArrowheads="1"/>
          </p:cNvSpPr>
          <p:nvPr>
            <p:ph type="sldNum" sz="quarter" idx="5"/>
          </p:nvPr>
        </p:nvSpPr>
        <p:spPr bwMode="auto">
          <a:xfrm>
            <a:off x="4022725" y="9721850"/>
            <a:ext cx="3076575" cy="512763"/>
          </a:xfrm>
          <a:prstGeom prst="rect">
            <a:avLst/>
          </a:prstGeom>
          <a:noFill/>
          <a:ln w="9525">
            <a:noFill/>
            <a:miter lim="800000"/>
            <a:headEnd type="none" w="sm" len="sm"/>
            <a:tailEnd type="none" w="sm" len="sm"/>
          </a:ln>
          <a:effectLst/>
        </p:spPr>
        <p:txBody>
          <a:bodyPr vert="horz" wrap="square" lIns="96039" tIns="48019" rIns="96039" bIns="48019" numCol="1" anchor="b" anchorCtr="0" compatLnSpc="1">
            <a:prstTxWarp prst="textNoShape">
              <a:avLst/>
            </a:prstTxWarp>
          </a:bodyPr>
          <a:lstStyle>
            <a:lvl1pPr algn="r" defTabSz="960438">
              <a:defRPr sz="1300">
                <a:latin typeface="Times New Roman" panose="02020603050405020304" pitchFamily="18" charset="0"/>
              </a:defRPr>
            </a:lvl1pPr>
          </a:lstStyle>
          <a:p>
            <a:pPr>
              <a:defRPr/>
            </a:pPr>
            <a:fld id="{2C40726E-5D8C-443C-A651-ABAAC790981F}" type="slidenum">
              <a:rPr lang="de-DE" altLang="en-US"/>
              <a:pPr>
                <a:defRPr/>
              </a:pPr>
              <a:t>‹#›</a:t>
            </a:fld>
            <a:endParaRPr lang="de-DE"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BCE26FFE-E9CD-46EC-BF56-92F90A00BA33}" type="slidenum">
              <a:rPr lang="de-DE" altLang="en-US" sz="1300" smtClean="0">
                <a:latin typeface="Times New Roman" panose="02020603050405020304" pitchFamily="18" charset="0"/>
              </a:rPr>
              <a:pPr/>
              <a:t>1</a:t>
            </a:fld>
            <a:endParaRPr lang="de-DE" altLang="en-US" sz="1300" smtClean="0">
              <a:latin typeface="Times New Roman" panose="02020603050405020304" pitchFamily="18" charset="0"/>
            </a:endParaRPr>
          </a:p>
        </p:txBody>
      </p:sp>
      <p:sp>
        <p:nvSpPr>
          <p:cNvPr id="5122" name="Rectangle 2"/>
          <p:cNvSpPr>
            <a:spLocks noGrp="1" noRot="1" noChangeAspect="1" noChangeArrowheads="1" noTextEdit="1"/>
          </p:cNvSpPr>
          <p:nvPr>
            <p:ph type="sldImg"/>
          </p:nvPr>
        </p:nvSpPr>
        <p:spPr>
          <a:xfrm>
            <a:off x="227013" y="317500"/>
            <a:ext cx="6573837" cy="4930775"/>
          </a:xfrm>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6195799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0939AC07-8741-43C0-B7C8-F92AF6F6771C}" type="slidenum">
              <a:rPr lang="de-DE" altLang="en-US" sz="1300" smtClean="0">
                <a:latin typeface="Times New Roman" panose="02020603050405020304" pitchFamily="18" charset="0"/>
              </a:rPr>
              <a:pPr/>
              <a:t>27</a:t>
            </a:fld>
            <a:endParaRPr lang="de-DE" altLang="en-US" sz="1300" smtClean="0">
              <a:latin typeface="Times New Roman" panose="02020603050405020304" pitchFamily="18" charset="0"/>
            </a:endParaRP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6E013DDA-FC9B-4495-90F0-48A41B4AA301}" type="slidenum">
              <a:rPr lang="de-DE" altLang="en-US" sz="1300" smtClean="0">
                <a:latin typeface="Times New Roman" panose="02020603050405020304" pitchFamily="18" charset="0"/>
              </a:rPr>
              <a:pPr/>
              <a:t>28</a:t>
            </a:fld>
            <a:endParaRPr lang="de-DE" altLang="en-US" sz="1300" smtClean="0">
              <a:latin typeface="Times New Roman" panose="02020603050405020304" pitchFamily="18" charset="0"/>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CDB34287-A29E-4447-93BA-0DA7455C2380}" type="slidenum">
              <a:rPr lang="de-DE" altLang="en-US" sz="1300" smtClean="0">
                <a:latin typeface="Times New Roman" panose="02020603050405020304" pitchFamily="18" charset="0"/>
              </a:rPr>
              <a:pPr/>
              <a:t>29</a:t>
            </a:fld>
            <a:endParaRPr lang="de-DE" altLang="en-US" sz="1300" smtClean="0">
              <a:latin typeface="Times New Roman" panose="02020603050405020304" pitchFamily="18" charset="0"/>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7492A247-9F10-41C7-81AA-2762641618FA}" type="slidenum">
              <a:rPr lang="de-DE" altLang="en-US" sz="1300" smtClean="0">
                <a:latin typeface="Times New Roman" panose="02020603050405020304" pitchFamily="18" charset="0"/>
              </a:rPr>
              <a:pPr/>
              <a:t>30</a:t>
            </a:fld>
            <a:endParaRPr lang="de-DE" altLang="en-US" sz="1300" smtClean="0">
              <a:latin typeface="Times New Roman" panose="02020603050405020304" pitchFamily="18" charset="0"/>
            </a:endParaRPr>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2866C31C-1D51-4399-88CE-02409A2A92F2}" type="slidenum">
              <a:rPr lang="de-DE" altLang="en-US" sz="1300" smtClean="0">
                <a:latin typeface="Times New Roman" panose="02020603050405020304" pitchFamily="18" charset="0"/>
              </a:rPr>
              <a:pPr/>
              <a:t>31</a:t>
            </a:fld>
            <a:endParaRPr lang="de-DE" altLang="en-US" sz="1300" smtClean="0">
              <a:latin typeface="Times New Roman" panose="02020603050405020304" pitchFamily="18" charset="0"/>
            </a:endParaRPr>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FA02DDBB-285E-4DC0-BC31-11E4289518D8}" type="slidenum">
              <a:rPr lang="de-DE" altLang="en-US" sz="1300" smtClean="0">
                <a:latin typeface="Times New Roman" panose="02020603050405020304" pitchFamily="18" charset="0"/>
              </a:rPr>
              <a:pPr/>
              <a:t>32</a:t>
            </a:fld>
            <a:endParaRPr lang="de-DE" altLang="en-US" sz="1300" smtClean="0">
              <a:latin typeface="Times New Roman" panose="02020603050405020304" pitchFamily="18" charset="0"/>
            </a:endParaRPr>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7718796-510A-4BA2-B2BF-3B7C354BC2B3}" type="slidenum">
              <a:rPr lang="de-DE" altLang="en-US" sz="1300" smtClean="0">
                <a:latin typeface="Times New Roman" panose="02020603050405020304" pitchFamily="18" charset="0"/>
              </a:rPr>
              <a:pPr/>
              <a:t>33</a:t>
            </a:fld>
            <a:endParaRPr lang="de-DE" altLang="en-US" sz="1300" smtClean="0">
              <a:latin typeface="Times New Roman" panose="02020603050405020304" pitchFamily="18"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984337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7718796-510A-4BA2-B2BF-3B7C354BC2B3}" type="slidenum">
              <a:rPr lang="de-DE" altLang="en-US" sz="1300" smtClean="0">
                <a:latin typeface="Times New Roman" panose="02020603050405020304" pitchFamily="18" charset="0"/>
              </a:rPr>
              <a:pPr/>
              <a:t>34</a:t>
            </a:fld>
            <a:endParaRPr lang="de-DE" altLang="en-US" sz="1300" smtClean="0">
              <a:latin typeface="Times New Roman" panose="02020603050405020304" pitchFamily="18"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D7718796-510A-4BA2-B2BF-3B7C354BC2B3}" type="slidenum">
              <a:rPr lang="de-DE" altLang="en-US" sz="1300" smtClean="0">
                <a:latin typeface="Times New Roman" panose="02020603050405020304" pitchFamily="18" charset="0"/>
              </a:rPr>
              <a:pPr/>
              <a:t>35</a:t>
            </a:fld>
            <a:endParaRPr lang="de-DE" altLang="en-US" sz="1300" smtClean="0">
              <a:latin typeface="Times New Roman" panose="02020603050405020304" pitchFamily="18" charset="0"/>
            </a:endParaRPr>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35900753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59FCA4F9-8EE3-4673-A08B-1B74A240ACD6}" type="slidenum">
              <a:rPr lang="de-DE" altLang="en-US" sz="1300" smtClean="0">
                <a:latin typeface="Times New Roman" panose="02020603050405020304" pitchFamily="18" charset="0"/>
              </a:rPr>
              <a:pPr/>
              <a:t>37</a:t>
            </a:fld>
            <a:endParaRPr lang="de-DE" altLang="en-US" sz="1300" smtClean="0">
              <a:latin typeface="Times New Roman" panose="02020603050405020304" pitchFamily="18" charset="0"/>
            </a:endParaRPr>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extLst>
      <p:ext uri="{BB962C8B-B14F-4D97-AF65-F5344CB8AC3E}">
        <p14:creationId xmlns:p14="http://schemas.microsoft.com/office/powerpoint/2010/main" val="2201616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9A8EDF0C-3813-44BE-A222-3DF3D1EBA5F6}" type="slidenum">
              <a:rPr lang="de-DE" altLang="en-US" sz="1300" smtClean="0">
                <a:latin typeface="Times New Roman" panose="02020603050405020304" pitchFamily="18" charset="0"/>
              </a:rPr>
              <a:pPr/>
              <a:t>19</a:t>
            </a:fld>
            <a:endParaRPr lang="de-DE" altLang="en-US" sz="1300" smtClean="0">
              <a:latin typeface="Times New Roman" panose="02020603050405020304" pitchFamily="18" charset="0"/>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629BACCF-6D4B-4336-9723-F7BE57B1C663}" type="slidenum">
              <a:rPr lang="de-DE" altLang="en-US" sz="1300" smtClean="0">
                <a:latin typeface="Times New Roman" panose="02020603050405020304" pitchFamily="18" charset="0"/>
              </a:rPr>
              <a:pPr/>
              <a:t>20</a:t>
            </a:fld>
            <a:endParaRPr lang="de-DE" altLang="en-US" sz="1300" smtClean="0">
              <a:latin typeface="Times New Roman" panose="02020603050405020304" pitchFamily="18" charset="0"/>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339FE308-AFD6-4313-BF8E-94940BA5180B}" type="slidenum">
              <a:rPr lang="de-DE" altLang="en-US" sz="1300" smtClean="0">
                <a:latin typeface="Times New Roman" panose="02020603050405020304" pitchFamily="18" charset="0"/>
              </a:rPr>
              <a:pPr/>
              <a:t>21</a:t>
            </a:fld>
            <a:endParaRPr lang="de-DE" altLang="en-US" sz="1300" smtClean="0">
              <a:latin typeface="Times New Roman" panose="02020603050405020304" pitchFamily="18" charset="0"/>
            </a:endParaRPr>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E1B1C611-C107-4F8F-B2A3-9652829BFB7F}" type="slidenum">
              <a:rPr lang="de-DE" altLang="en-US" sz="1300" smtClean="0">
                <a:latin typeface="Times New Roman" panose="02020603050405020304" pitchFamily="18" charset="0"/>
              </a:rPr>
              <a:pPr/>
              <a:t>22</a:t>
            </a:fld>
            <a:endParaRPr lang="de-DE" altLang="en-US" sz="1300" smtClean="0">
              <a:latin typeface="Times New Roman" panose="02020603050405020304" pitchFamily="18"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2F69F44C-35EF-4C9F-A10A-722512485E1E}" type="slidenum">
              <a:rPr lang="de-DE" altLang="en-US" sz="1300" smtClean="0">
                <a:latin typeface="Times New Roman" panose="02020603050405020304" pitchFamily="18" charset="0"/>
              </a:rPr>
              <a:pPr/>
              <a:t>23</a:t>
            </a:fld>
            <a:endParaRPr lang="de-DE" altLang="en-US" sz="1300" smtClean="0">
              <a:latin typeface="Times New Roman" panose="02020603050405020304" pitchFamily="18" charset="0"/>
            </a:endParaRPr>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8A35826F-6662-499F-8D8F-CE22DDAEE411}" type="slidenum">
              <a:rPr lang="de-DE" altLang="en-US" sz="1300" smtClean="0">
                <a:latin typeface="Times New Roman" panose="02020603050405020304" pitchFamily="18" charset="0"/>
              </a:rPr>
              <a:pPr/>
              <a:t>24</a:t>
            </a:fld>
            <a:endParaRPr lang="de-DE" altLang="en-US" sz="1300" smtClean="0">
              <a:latin typeface="Times New Roman" panose="02020603050405020304" pitchFamily="18" charset="0"/>
            </a:endParaRP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06CA6842-5B62-4051-A9F1-A24D4A2EB535}" type="slidenum">
              <a:rPr lang="de-DE" altLang="en-US" sz="1300" smtClean="0">
                <a:latin typeface="Times New Roman" panose="02020603050405020304" pitchFamily="18" charset="0"/>
              </a:rPr>
              <a:pPr/>
              <a:t>25</a:t>
            </a:fld>
            <a:endParaRPr lang="de-DE" altLang="en-US" sz="1300" smtClean="0">
              <a:latin typeface="Times New Roman" panose="02020603050405020304" pitchFamily="18" charset="0"/>
            </a:endParaRP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lvl1pPr defTabSz="962025">
              <a:defRPr sz="2400">
                <a:solidFill>
                  <a:schemeClr val="tx1"/>
                </a:solidFill>
                <a:latin typeface="Book Antiqua" panose="02040602050305030304" pitchFamily="18" charset="0"/>
              </a:defRPr>
            </a:lvl1pPr>
            <a:lvl2pPr marL="742950" indent="-285750" defTabSz="962025">
              <a:defRPr sz="2400">
                <a:solidFill>
                  <a:schemeClr val="tx1"/>
                </a:solidFill>
                <a:latin typeface="Book Antiqua" panose="02040602050305030304" pitchFamily="18" charset="0"/>
              </a:defRPr>
            </a:lvl2pPr>
            <a:lvl3pPr marL="1143000" indent="-228600" defTabSz="962025">
              <a:defRPr sz="2400">
                <a:solidFill>
                  <a:schemeClr val="tx1"/>
                </a:solidFill>
                <a:latin typeface="Book Antiqua" panose="02040602050305030304" pitchFamily="18" charset="0"/>
              </a:defRPr>
            </a:lvl3pPr>
            <a:lvl4pPr marL="1600200" indent="-228600" defTabSz="962025">
              <a:defRPr sz="2400">
                <a:solidFill>
                  <a:schemeClr val="tx1"/>
                </a:solidFill>
                <a:latin typeface="Book Antiqua" panose="02040602050305030304" pitchFamily="18" charset="0"/>
              </a:defRPr>
            </a:lvl4pPr>
            <a:lvl5pPr marL="2057400" indent="-228600" defTabSz="962025">
              <a:defRPr sz="2400">
                <a:solidFill>
                  <a:schemeClr val="tx1"/>
                </a:solidFill>
                <a:latin typeface="Book Antiqua" panose="02040602050305030304" pitchFamily="18" charset="0"/>
              </a:defRPr>
            </a:lvl5pPr>
            <a:lvl6pPr marL="2514600" indent="-228600" defTabSz="962025" eaLnBrk="0" fontAlgn="base" hangingPunct="0">
              <a:spcBef>
                <a:spcPct val="0"/>
              </a:spcBef>
              <a:spcAft>
                <a:spcPct val="0"/>
              </a:spcAft>
              <a:defRPr sz="2400">
                <a:solidFill>
                  <a:schemeClr val="tx1"/>
                </a:solidFill>
                <a:latin typeface="Book Antiqua" panose="02040602050305030304" pitchFamily="18" charset="0"/>
              </a:defRPr>
            </a:lvl6pPr>
            <a:lvl7pPr marL="2971800" indent="-228600" defTabSz="962025" eaLnBrk="0" fontAlgn="base" hangingPunct="0">
              <a:spcBef>
                <a:spcPct val="0"/>
              </a:spcBef>
              <a:spcAft>
                <a:spcPct val="0"/>
              </a:spcAft>
              <a:defRPr sz="2400">
                <a:solidFill>
                  <a:schemeClr val="tx1"/>
                </a:solidFill>
                <a:latin typeface="Book Antiqua" panose="02040602050305030304" pitchFamily="18" charset="0"/>
              </a:defRPr>
            </a:lvl7pPr>
            <a:lvl8pPr marL="3429000" indent="-228600" defTabSz="962025" eaLnBrk="0" fontAlgn="base" hangingPunct="0">
              <a:spcBef>
                <a:spcPct val="0"/>
              </a:spcBef>
              <a:spcAft>
                <a:spcPct val="0"/>
              </a:spcAft>
              <a:defRPr sz="2400">
                <a:solidFill>
                  <a:schemeClr val="tx1"/>
                </a:solidFill>
                <a:latin typeface="Book Antiqua" panose="02040602050305030304" pitchFamily="18" charset="0"/>
              </a:defRPr>
            </a:lvl8pPr>
            <a:lvl9pPr marL="3886200" indent="-228600" defTabSz="962025" eaLnBrk="0" fontAlgn="base" hangingPunct="0">
              <a:spcBef>
                <a:spcPct val="0"/>
              </a:spcBef>
              <a:spcAft>
                <a:spcPct val="0"/>
              </a:spcAft>
              <a:defRPr sz="2400">
                <a:solidFill>
                  <a:schemeClr val="tx1"/>
                </a:solidFill>
                <a:latin typeface="Book Antiqua" panose="02040602050305030304" pitchFamily="18" charset="0"/>
              </a:defRPr>
            </a:lvl9pPr>
          </a:lstStyle>
          <a:p>
            <a:fld id="{CA2FA9B5-F76F-4331-AE74-4B1301F81D31}" type="slidenum">
              <a:rPr lang="de-DE" altLang="en-US" sz="1300" smtClean="0">
                <a:latin typeface="Times New Roman" panose="02020603050405020304" pitchFamily="18" charset="0"/>
              </a:rPr>
              <a:pPr/>
              <a:t>26</a:t>
            </a:fld>
            <a:endParaRPr lang="de-DE" altLang="en-US" sz="1300" smtClean="0">
              <a:latin typeface="Times New Roman" panose="02020603050405020304" pitchFamily="18" charset="0"/>
            </a:endParaRPr>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lstStyle/>
          <a:p>
            <a:endParaRPr lang="de-DE" altLang="en-US" noProof="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05174955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00611932"/>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092950" y="381000"/>
            <a:ext cx="1727200" cy="57150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1908175" y="381000"/>
            <a:ext cx="5032375" cy="57150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431878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abellenplatzhalter 2"/>
          <p:cNvSpPr>
            <a:spLocks noGrp="1"/>
          </p:cNvSpPr>
          <p:nvPr>
            <p:ph type="tbl" idx="1"/>
          </p:nvPr>
        </p:nvSpPr>
        <p:spPr>
          <a:xfrm>
            <a:off x="1908175" y="1981200"/>
            <a:ext cx="6911975" cy="4114800"/>
          </a:xfrm>
        </p:spPr>
        <p:txBody>
          <a:bodyPr/>
          <a:lstStyle/>
          <a:p>
            <a:pPr lvl="0"/>
            <a:endParaRPr lang="de-DE" noProof="0"/>
          </a:p>
        </p:txBody>
      </p:sp>
    </p:spTree>
    <p:extLst>
      <p:ext uri="{BB962C8B-B14F-4D97-AF65-F5344CB8AC3E}">
        <p14:creationId xmlns:p14="http://schemas.microsoft.com/office/powerpoint/2010/main" val="412101715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1908175" y="381000"/>
            <a:ext cx="6767513" cy="960438"/>
          </a:xfrm>
        </p:spPr>
        <p:txBody>
          <a:bodyPr/>
          <a:lstStyle/>
          <a:p>
            <a:r>
              <a:rPr lang="de-DE"/>
              <a:t>Titelmasterformat durch Klicken bearbeiten</a:t>
            </a:r>
          </a:p>
        </p:txBody>
      </p:sp>
      <p:sp>
        <p:nvSpPr>
          <p:cNvPr id="3" name="Textplatzhalter 2"/>
          <p:cNvSpPr>
            <a:spLocks noGrp="1"/>
          </p:cNvSpPr>
          <p:nvPr>
            <p:ph type="body" sz="half" idx="1"/>
          </p:nvPr>
        </p:nvSpPr>
        <p:spPr>
          <a:xfrm>
            <a:off x="1908175" y="1981200"/>
            <a:ext cx="3379788"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32866443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0424923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Tree>
    <p:extLst>
      <p:ext uri="{BB962C8B-B14F-4D97-AF65-F5344CB8AC3E}">
        <p14:creationId xmlns:p14="http://schemas.microsoft.com/office/powerpoint/2010/main" val="374013976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a:t>Titelmasterformat durch Klicken bearbeiten</a:t>
            </a:r>
          </a:p>
        </p:txBody>
      </p:sp>
      <p:sp>
        <p:nvSpPr>
          <p:cNvPr id="3" name="Inhaltsplatzhalter 2"/>
          <p:cNvSpPr>
            <a:spLocks noGrp="1"/>
          </p:cNvSpPr>
          <p:nvPr>
            <p:ph sz="half" idx="1"/>
          </p:nvPr>
        </p:nvSpPr>
        <p:spPr>
          <a:xfrm>
            <a:off x="1908175" y="1981200"/>
            <a:ext cx="337978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5440363" y="1981200"/>
            <a:ext cx="337978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94816475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6266047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i="0">
                <a:latin typeface="Arial" panose="020B0604020202020204" pitchFamily="34" charset="0"/>
                <a:cs typeface="Arial" panose="020B0604020202020204" pitchFamily="34" charset="0"/>
              </a:defRPr>
            </a:lvl1pPr>
          </a:lstStyle>
          <a:p>
            <a:r>
              <a:rPr lang="de-DE" dirty="0"/>
              <a:t>Titelmasterformat durch Klicken bearbeiten</a:t>
            </a:r>
          </a:p>
        </p:txBody>
      </p:sp>
    </p:spTree>
    <p:extLst>
      <p:ext uri="{BB962C8B-B14F-4D97-AF65-F5344CB8AC3E}">
        <p14:creationId xmlns:p14="http://schemas.microsoft.com/office/powerpoint/2010/main" val="320139370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3707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110998644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Tree>
    <p:extLst>
      <p:ext uri="{BB962C8B-B14F-4D97-AF65-F5344CB8AC3E}">
        <p14:creationId xmlns:p14="http://schemas.microsoft.com/office/powerpoint/2010/main" val="826629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08175" y="381000"/>
            <a:ext cx="6767513" cy="96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en-US" altLang="en-US" smtClean="0"/>
              <a:t>Hier klicken, um Master-Titelformat zu bearbeiten.</a:t>
            </a:r>
          </a:p>
        </p:txBody>
      </p:sp>
      <p:sp>
        <p:nvSpPr>
          <p:cNvPr id="1027" name="Rectangle 3"/>
          <p:cNvSpPr>
            <a:spLocks noGrp="1" noChangeArrowheads="1"/>
          </p:cNvSpPr>
          <p:nvPr>
            <p:ph type="body" idx="1"/>
          </p:nvPr>
        </p:nvSpPr>
        <p:spPr bwMode="auto">
          <a:xfrm>
            <a:off x="1908175" y="1981200"/>
            <a:ext cx="6911975"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Hier klicken, um Master-Textformat zu bearbeiten.</a:t>
            </a:r>
          </a:p>
          <a:p>
            <a:pPr lvl="1"/>
            <a:r>
              <a:rPr lang="en-US" altLang="en-US" smtClean="0"/>
              <a:t>Zweite Ebene</a:t>
            </a:r>
          </a:p>
          <a:p>
            <a:pPr lvl="2"/>
            <a:r>
              <a:rPr lang="en-US" altLang="en-US" smtClean="0"/>
              <a:t>Dritte Ebene</a:t>
            </a:r>
          </a:p>
          <a:p>
            <a:pPr lvl="3"/>
            <a:r>
              <a:rPr lang="en-US" altLang="en-US" smtClean="0"/>
              <a:t>Vierte Ebene</a:t>
            </a:r>
          </a:p>
          <a:p>
            <a:pPr lvl="4"/>
            <a:r>
              <a:rPr lang="en-US" altLang="en-US" smtClean="0"/>
              <a:t>Fünfte Ebene Prof. Dr. Georg Erdmann</a:t>
            </a:r>
          </a:p>
        </p:txBody>
      </p:sp>
      <p:sp>
        <p:nvSpPr>
          <p:cNvPr id="6158" name="Text Box 14">
            <a:extLst>
              <a:ext uri="{FF2B5EF4-FFF2-40B4-BE49-F238E27FC236}">
                <a16:creationId xmlns:a16="http://schemas.microsoft.com/office/drawing/2014/main" id="{A45565F5-BA1D-0E4C-B9BE-A6A9144D8645}"/>
              </a:ext>
            </a:extLst>
          </p:cNvPr>
          <p:cNvSpPr txBox="1">
            <a:spLocks noChangeArrowheads="1"/>
          </p:cNvSpPr>
          <p:nvPr/>
        </p:nvSpPr>
        <p:spPr bwMode="auto">
          <a:xfrm>
            <a:off x="762000" y="6248400"/>
            <a:ext cx="609600" cy="244475"/>
          </a:xfrm>
          <a:prstGeom prst="rect">
            <a:avLst/>
          </a:prstGeom>
          <a:noFill/>
          <a:ln w="9525">
            <a:noFill/>
            <a:miter lim="800000"/>
            <a:headEnd type="none" w="sm" len="sm"/>
            <a:tailEnd type="none" w="sm" len="sm"/>
          </a:ln>
          <a:effectLst/>
        </p:spPr>
        <p:txBody>
          <a:bodyPr>
            <a:spAutoFit/>
          </a:bodyPr>
          <a:lstStyle>
            <a:lvl1pPr>
              <a:defRPr sz="2400">
                <a:solidFill>
                  <a:schemeClr val="tx1"/>
                </a:solidFill>
                <a:latin typeface="Book Antiqua" panose="02040602050305030304" pitchFamily="18" charset="0"/>
              </a:defRPr>
            </a:lvl1pPr>
            <a:lvl2pPr marL="742950" indent="-285750">
              <a:defRPr sz="2400">
                <a:solidFill>
                  <a:schemeClr val="tx1"/>
                </a:solidFill>
                <a:latin typeface="Book Antiqua" panose="02040602050305030304" pitchFamily="18" charset="0"/>
              </a:defRPr>
            </a:lvl2pPr>
            <a:lvl3pPr marL="1143000" indent="-228600">
              <a:defRPr sz="2400">
                <a:solidFill>
                  <a:schemeClr val="tx1"/>
                </a:solidFill>
                <a:latin typeface="Book Antiqua" panose="02040602050305030304" pitchFamily="18" charset="0"/>
              </a:defRPr>
            </a:lvl3pPr>
            <a:lvl4pPr marL="1600200" indent="-228600">
              <a:defRPr sz="2400">
                <a:solidFill>
                  <a:schemeClr val="tx1"/>
                </a:solidFill>
                <a:latin typeface="Book Antiqua" panose="02040602050305030304" pitchFamily="18" charset="0"/>
              </a:defRPr>
            </a:lvl4pPr>
            <a:lvl5pPr marL="2057400" indent="-228600">
              <a:defRPr sz="2400">
                <a:solidFill>
                  <a:schemeClr val="tx1"/>
                </a:solidFill>
                <a:latin typeface="Book Antiqua" panose="02040602050305030304" pitchFamily="18" charset="0"/>
              </a:defRPr>
            </a:lvl5pPr>
            <a:lvl6pPr marL="2514600" indent="-228600" eaLnBrk="0" fontAlgn="base" hangingPunct="0">
              <a:spcBef>
                <a:spcPct val="0"/>
              </a:spcBef>
              <a:spcAft>
                <a:spcPct val="0"/>
              </a:spcAft>
              <a:defRPr sz="2400">
                <a:solidFill>
                  <a:schemeClr val="tx1"/>
                </a:solidFill>
                <a:latin typeface="Book Antiqua" panose="02040602050305030304" pitchFamily="18" charset="0"/>
              </a:defRPr>
            </a:lvl6pPr>
            <a:lvl7pPr marL="2971800" indent="-228600" eaLnBrk="0" fontAlgn="base" hangingPunct="0">
              <a:spcBef>
                <a:spcPct val="0"/>
              </a:spcBef>
              <a:spcAft>
                <a:spcPct val="0"/>
              </a:spcAft>
              <a:defRPr sz="2400">
                <a:solidFill>
                  <a:schemeClr val="tx1"/>
                </a:solidFill>
                <a:latin typeface="Book Antiqua" panose="02040602050305030304" pitchFamily="18" charset="0"/>
              </a:defRPr>
            </a:lvl7pPr>
            <a:lvl8pPr marL="3429000" indent="-228600" eaLnBrk="0" fontAlgn="base" hangingPunct="0">
              <a:spcBef>
                <a:spcPct val="0"/>
              </a:spcBef>
              <a:spcAft>
                <a:spcPct val="0"/>
              </a:spcAft>
              <a:defRPr sz="2400">
                <a:solidFill>
                  <a:schemeClr val="tx1"/>
                </a:solidFill>
                <a:latin typeface="Book Antiqua" panose="02040602050305030304" pitchFamily="18" charset="0"/>
              </a:defRPr>
            </a:lvl8pPr>
            <a:lvl9pPr marL="3886200" indent="-228600" eaLnBrk="0" fontAlgn="base" hangingPunct="0">
              <a:spcBef>
                <a:spcPct val="0"/>
              </a:spcBef>
              <a:spcAft>
                <a:spcPct val="0"/>
              </a:spcAft>
              <a:defRPr sz="2400">
                <a:solidFill>
                  <a:schemeClr val="tx1"/>
                </a:solidFill>
                <a:latin typeface="Book Antiqua" panose="02040602050305030304" pitchFamily="18" charset="0"/>
              </a:defRPr>
            </a:lvl9pPr>
          </a:lstStyle>
          <a:p>
            <a:pPr>
              <a:spcBef>
                <a:spcPct val="50000"/>
              </a:spcBef>
              <a:defRPr/>
            </a:pPr>
            <a:fld id="{6998AEA4-49D9-480F-B6FD-A750EE95CA27}" type="slidenum">
              <a:rPr lang="de-DE" altLang="en-US" sz="1000" smtClean="0"/>
              <a:pPr>
                <a:spcBef>
                  <a:spcPct val="50000"/>
                </a:spcBef>
                <a:defRPr/>
              </a:pPr>
              <a:t>‹#›</a:t>
            </a:fld>
            <a:endParaRPr lang="de-DE" altLang="en-US"/>
          </a:p>
        </p:txBody>
      </p:sp>
      <p:pic>
        <p:nvPicPr>
          <p:cNvPr id="1029" name="Picture 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06425"/>
            <a:ext cx="936625"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txStyles>
    <p:titleStyle>
      <a:lvl1pPr algn="r" rtl="0" eaLnBrk="0" fontAlgn="base" hangingPunct="0">
        <a:spcBef>
          <a:spcPct val="0"/>
        </a:spcBef>
        <a:spcAft>
          <a:spcPct val="0"/>
        </a:spcAft>
        <a:defRPr sz="2800">
          <a:solidFill>
            <a:schemeClr val="tx2"/>
          </a:solidFill>
          <a:latin typeface="Arial" panose="020B0604020202020204" pitchFamily="34" charset="0"/>
          <a:ea typeface="+mj-ea"/>
          <a:cs typeface="Arial" panose="020B0604020202020204" pitchFamily="34" charset="0"/>
        </a:defRPr>
      </a:lvl1pPr>
      <a:lvl2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2pPr>
      <a:lvl3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3pPr>
      <a:lvl4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4pPr>
      <a:lvl5pPr algn="r" rtl="0" eaLnBrk="0" fontAlgn="base" hangingPunct="0">
        <a:spcBef>
          <a:spcPct val="0"/>
        </a:spcBef>
        <a:spcAft>
          <a:spcPct val="0"/>
        </a:spcAft>
        <a:defRPr sz="2800">
          <a:solidFill>
            <a:schemeClr val="tx2"/>
          </a:solidFill>
          <a:latin typeface="Arial" panose="020B0604020202020204" pitchFamily="34" charset="0"/>
          <a:cs typeface="Arial" panose="020B0604020202020204" pitchFamily="34" charset="0"/>
        </a:defRPr>
      </a:lvl5pPr>
      <a:lvl6pPr marL="457200" algn="r" rtl="0" eaLnBrk="0" fontAlgn="base" hangingPunct="0">
        <a:spcBef>
          <a:spcPct val="0"/>
        </a:spcBef>
        <a:spcAft>
          <a:spcPct val="0"/>
        </a:spcAft>
        <a:defRPr sz="2800" i="1">
          <a:solidFill>
            <a:schemeClr val="tx2"/>
          </a:solidFill>
          <a:latin typeface="Times New Roman" pitchFamily="18" charset="0"/>
        </a:defRPr>
      </a:lvl6pPr>
      <a:lvl7pPr marL="914400" algn="r" rtl="0" eaLnBrk="0" fontAlgn="base" hangingPunct="0">
        <a:spcBef>
          <a:spcPct val="0"/>
        </a:spcBef>
        <a:spcAft>
          <a:spcPct val="0"/>
        </a:spcAft>
        <a:defRPr sz="2800" i="1">
          <a:solidFill>
            <a:schemeClr val="tx2"/>
          </a:solidFill>
          <a:latin typeface="Times New Roman" pitchFamily="18" charset="0"/>
        </a:defRPr>
      </a:lvl7pPr>
      <a:lvl8pPr marL="1371600" algn="r" rtl="0" eaLnBrk="0" fontAlgn="base" hangingPunct="0">
        <a:spcBef>
          <a:spcPct val="0"/>
        </a:spcBef>
        <a:spcAft>
          <a:spcPct val="0"/>
        </a:spcAft>
        <a:defRPr sz="2800" i="1">
          <a:solidFill>
            <a:schemeClr val="tx2"/>
          </a:solidFill>
          <a:latin typeface="Times New Roman" pitchFamily="18" charset="0"/>
        </a:defRPr>
      </a:lvl8pPr>
      <a:lvl9pPr marL="1828800" algn="r" rtl="0" eaLnBrk="0" fontAlgn="base" hangingPunct="0">
        <a:spcBef>
          <a:spcPct val="0"/>
        </a:spcBef>
        <a:spcAft>
          <a:spcPct val="0"/>
        </a:spcAft>
        <a:defRPr sz="28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investor-relations.lufthansagroup.com/de/publikationen/finanzberichte.html"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bundesfinanzministerium.de/Content/DE/Standardartikel/Themen/Steuern/Weitere_Steuerthemen/Betriebspruefung/AfA-Tabellen/afa-tabellen.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4"/>
          <p:cNvSpPr>
            <a:spLocks noGrp="1" noChangeArrowheads="1"/>
          </p:cNvSpPr>
          <p:nvPr>
            <p:ph type="ctrTitle"/>
          </p:nvPr>
        </p:nvSpPr>
        <p:spPr>
          <a:xfrm>
            <a:off x="1920875" y="1262063"/>
            <a:ext cx="6800850" cy="2493962"/>
          </a:xfrm>
        </p:spPr>
        <p:txBody>
          <a:bodyPr/>
          <a:lstStyle/>
          <a:p>
            <a:r>
              <a:rPr lang="de-DE" altLang="en-US" b="1" i="0" dirty="0" smtClean="0">
                <a:latin typeface="Arial" panose="020B0604020202020204" pitchFamily="34" charset="0"/>
                <a:cs typeface="Arial" panose="020B0604020202020204" pitchFamily="34" charset="0"/>
              </a:rPr>
              <a:t>Wirtschaftliche Grundlagen </a:t>
            </a:r>
            <a:r>
              <a:rPr lang="de-DE" altLang="en-US" i="0" dirty="0" smtClean="0">
                <a:latin typeface="Arial" panose="020B0604020202020204" pitchFamily="34" charset="0"/>
                <a:cs typeface="Arial" panose="020B0604020202020204" pitchFamily="34" charset="0"/>
              </a:rPr>
              <a:t/>
            </a:r>
            <a:br>
              <a:rPr lang="de-DE" altLang="en-US" i="0" dirty="0" smtClean="0">
                <a:latin typeface="Arial" panose="020B0604020202020204" pitchFamily="34" charset="0"/>
                <a:cs typeface="Arial" panose="020B0604020202020204" pitchFamily="34" charset="0"/>
              </a:rPr>
            </a:br>
            <a:r>
              <a:rPr lang="de-DE" altLang="en-US" sz="2400" i="0" dirty="0">
                <a:latin typeface="Arial" panose="020B0604020202020204" pitchFamily="34" charset="0"/>
                <a:cs typeface="Arial" panose="020B0604020202020204" pitchFamily="34" charset="0"/>
              </a:rPr>
              <a:t>im </a:t>
            </a:r>
            <a:r>
              <a:rPr lang="de-DE" altLang="en-US" sz="2400" i="0" dirty="0" smtClean="0">
                <a:latin typeface="Arial" panose="020B0604020202020204" pitchFamily="34" charset="0"/>
                <a:cs typeface="Arial" panose="020B0604020202020204" pitchFamily="34" charset="0"/>
              </a:rPr>
              <a:t>Sommersemester 2021</a:t>
            </a:r>
            <a:br>
              <a:rPr lang="de-DE" altLang="en-US" sz="2400" i="0" dirty="0" smtClean="0">
                <a:latin typeface="Arial" panose="020B0604020202020204" pitchFamily="34" charset="0"/>
                <a:cs typeface="Arial" panose="020B0604020202020204" pitchFamily="34" charset="0"/>
              </a:rPr>
            </a:br>
            <a:r>
              <a:rPr lang="de-DE" altLang="en-US" sz="2400" dirty="0" smtClean="0"/>
              <a:t/>
            </a:r>
            <a:br>
              <a:rPr lang="de-DE" altLang="en-US" sz="2400" dirty="0" smtClean="0"/>
            </a:br>
            <a:r>
              <a:rPr lang="de-DE" altLang="en-US" sz="2400" b="1" dirty="0" smtClean="0"/>
              <a:t>Betriebliches Rechnungswesen</a:t>
            </a:r>
            <a:endParaRPr lang="en-GB" altLang="en-US" i="0" dirty="0" smtClean="0">
              <a:latin typeface="Arial" panose="020B0604020202020204" pitchFamily="34" charset="0"/>
              <a:cs typeface="Arial" panose="020B0604020202020204" pitchFamily="34" charset="0"/>
            </a:endParaRPr>
          </a:p>
        </p:txBody>
      </p:sp>
      <p:sp>
        <p:nvSpPr>
          <p:cNvPr id="2051" name="Rectangle 7">
            <a:extLst>
              <a:ext uri="{FF2B5EF4-FFF2-40B4-BE49-F238E27FC236}">
                <a16:creationId xmlns:a16="http://schemas.microsoft.com/office/drawing/2014/main" id="{E560D621-3922-3F44-BBCE-5928D5D33A52}"/>
              </a:ext>
            </a:extLst>
          </p:cNvPr>
          <p:cNvSpPr>
            <a:spLocks noChangeArrowheads="1"/>
          </p:cNvSpPr>
          <p:nvPr/>
        </p:nvSpPr>
        <p:spPr bwMode="auto">
          <a:xfrm>
            <a:off x="863600" y="5060950"/>
            <a:ext cx="5295900" cy="757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a:spAutoFit/>
          </a:bodyPr>
          <a:lstStyle>
            <a:lvl1pPr defTabSz="1047750">
              <a:spcBef>
                <a:spcPct val="20000"/>
              </a:spcBef>
              <a:buClr>
                <a:schemeClr val="tx2"/>
              </a:buClr>
              <a:buChar char="•"/>
              <a:defRPr sz="2400">
                <a:solidFill>
                  <a:schemeClr val="tx1"/>
                </a:solidFill>
                <a:latin typeface="Times New Roman" panose="02020603050405020304" pitchFamily="18" charset="0"/>
              </a:defRPr>
            </a:lvl1pPr>
            <a:lvl2pPr marL="742950" indent="-285750" defTabSz="1047750">
              <a:spcBef>
                <a:spcPct val="20000"/>
              </a:spcBef>
              <a:buClr>
                <a:schemeClr val="tx2"/>
              </a:buClr>
              <a:buChar char="–"/>
              <a:defRPr sz="2400">
                <a:solidFill>
                  <a:schemeClr val="tx1"/>
                </a:solidFill>
                <a:latin typeface="Times New Roman" panose="02020603050405020304" pitchFamily="18" charset="0"/>
              </a:defRPr>
            </a:lvl2pPr>
            <a:lvl3pPr marL="1143000" indent="-228600" defTabSz="1047750">
              <a:spcBef>
                <a:spcPct val="20000"/>
              </a:spcBef>
              <a:buClr>
                <a:schemeClr val="tx2"/>
              </a:buClr>
              <a:buChar char="•"/>
              <a:defRPr sz="2400">
                <a:solidFill>
                  <a:schemeClr val="tx1"/>
                </a:solidFill>
                <a:latin typeface="Times New Roman" panose="02020603050405020304" pitchFamily="18" charset="0"/>
              </a:defRPr>
            </a:lvl3pPr>
            <a:lvl4pPr marL="1600200" indent="-228600" defTabSz="1047750">
              <a:spcBef>
                <a:spcPct val="20000"/>
              </a:spcBef>
              <a:buClr>
                <a:schemeClr val="tx2"/>
              </a:buClr>
              <a:buChar char="–"/>
              <a:defRPr sz="2000">
                <a:solidFill>
                  <a:schemeClr val="tx1"/>
                </a:solidFill>
                <a:latin typeface="Times New Roman" panose="02020603050405020304" pitchFamily="18" charset="0"/>
              </a:defRPr>
            </a:lvl4pPr>
            <a:lvl5pPr marL="2057400" indent="-228600" defTabSz="1047750">
              <a:spcBef>
                <a:spcPct val="20000"/>
              </a:spcBef>
              <a:buClr>
                <a:schemeClr val="tx2"/>
              </a:buClr>
              <a:buChar char="•"/>
              <a:defRPr sz="2000">
                <a:solidFill>
                  <a:schemeClr val="tx1"/>
                </a:solidFill>
                <a:latin typeface="Times New Roman" panose="02020603050405020304" pitchFamily="18" charset="0"/>
              </a:defRPr>
            </a:lvl5pPr>
            <a:lvl6pPr marL="25146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defTabSz="104775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nSpc>
                <a:spcPct val="90000"/>
              </a:lnSpc>
              <a:spcBef>
                <a:spcPct val="0"/>
              </a:spcBef>
              <a:buClrTx/>
              <a:buFontTx/>
              <a:buNone/>
              <a:defRPr/>
            </a:pPr>
            <a:r>
              <a:rPr lang="de-DE" altLang="en-US" sz="1600" dirty="0" smtClean="0">
                <a:solidFill>
                  <a:schemeClr val="tx1">
                    <a:lumMod val="75000"/>
                    <a:lumOff val="25000"/>
                  </a:schemeClr>
                </a:solidFill>
                <a:latin typeface="Arial" panose="020B0604020202020204" pitchFamily="34" charset="0"/>
              </a:rPr>
              <a:t>Prof. Tom Brown</a:t>
            </a:r>
          </a:p>
          <a:p>
            <a:pPr>
              <a:lnSpc>
                <a:spcPct val="90000"/>
              </a:lnSpc>
              <a:spcBef>
                <a:spcPct val="0"/>
              </a:spcBef>
              <a:buClrTx/>
              <a:buFontTx/>
              <a:buNone/>
              <a:defRPr/>
            </a:pPr>
            <a:r>
              <a:rPr lang="de-DE" altLang="en-US" sz="1600" dirty="0" smtClean="0">
                <a:solidFill>
                  <a:schemeClr val="tx1">
                    <a:lumMod val="75000"/>
                    <a:lumOff val="25000"/>
                  </a:schemeClr>
                </a:solidFill>
                <a:latin typeface="Arial" panose="020B0604020202020204" pitchFamily="34" charset="0"/>
              </a:rPr>
              <a:t>Fachgebiet </a:t>
            </a:r>
            <a:r>
              <a:rPr lang="de-DE" altLang="en-US" sz="1600" dirty="0">
                <a:solidFill>
                  <a:schemeClr val="tx1">
                    <a:lumMod val="75000"/>
                    <a:lumOff val="25000"/>
                  </a:schemeClr>
                </a:solidFill>
                <a:latin typeface="Arial" panose="020B0604020202020204" pitchFamily="34" charset="0"/>
              </a:rPr>
              <a:t>Energiesysteme / TU Berlin</a:t>
            </a:r>
          </a:p>
          <a:p>
            <a:pPr>
              <a:lnSpc>
                <a:spcPct val="90000"/>
              </a:lnSpc>
              <a:spcBef>
                <a:spcPct val="0"/>
              </a:spcBef>
              <a:buClrTx/>
              <a:buFontTx/>
              <a:buNone/>
              <a:defRPr/>
            </a:pPr>
            <a:r>
              <a:rPr lang="de-DE" altLang="en-US" sz="1600" dirty="0">
                <a:solidFill>
                  <a:schemeClr val="tx1">
                    <a:lumMod val="75000"/>
                    <a:lumOff val="25000"/>
                  </a:schemeClr>
                </a:solidFill>
                <a:latin typeface="Arial" panose="020B0604020202020204" pitchFamily="34" charset="0"/>
              </a:rPr>
              <a:t>E-Mail: </a:t>
            </a:r>
            <a:r>
              <a:rPr lang="de-DE" altLang="en-US" sz="1600" dirty="0" err="1">
                <a:solidFill>
                  <a:schemeClr val="tx1">
                    <a:lumMod val="75000"/>
                    <a:lumOff val="25000"/>
                  </a:schemeClr>
                </a:solidFill>
                <a:latin typeface="Arial" panose="020B0604020202020204" pitchFamily="34" charset="0"/>
              </a:rPr>
              <a:t>WiGr.Team@ensys.tu-berlin.de</a:t>
            </a:r>
            <a:endParaRPr lang="de-DE" altLang="en-US" sz="1600" dirty="0">
              <a:solidFill>
                <a:schemeClr val="tx1">
                  <a:lumMod val="75000"/>
                  <a:lumOff val="25000"/>
                </a:schemeClr>
              </a:solidFill>
              <a:latin typeface="Arial" panose="020B0604020202020204" pitchFamily="34" charset="0"/>
            </a:endParaRPr>
          </a:p>
        </p:txBody>
      </p:sp>
    </p:spTree>
    <p:extLst>
      <p:ext uri="{BB962C8B-B14F-4D97-AF65-F5344CB8AC3E}">
        <p14:creationId xmlns:p14="http://schemas.microsoft.com/office/powerpoint/2010/main" val="23242115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1547813" y="381000"/>
            <a:ext cx="7138987" cy="960438"/>
          </a:xfrm>
        </p:spPr>
        <p:txBody>
          <a:bodyPr/>
          <a:lstStyle/>
          <a:p>
            <a:pPr>
              <a:lnSpc>
                <a:spcPct val="90000"/>
              </a:lnSpc>
            </a:pPr>
            <a:r>
              <a:rPr lang="de-DE" altLang="en-US" smtClean="0"/>
              <a:t>Jahresabschluss</a:t>
            </a:r>
          </a:p>
        </p:txBody>
      </p:sp>
      <p:sp>
        <p:nvSpPr>
          <p:cNvPr id="8194"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4684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r>
              <a:rPr lang="de-DE" sz="1800" kern="0" dirty="0" smtClean="0">
                <a:latin typeface="Arial" panose="020B0604020202020204" pitchFamily="34" charset="0"/>
              </a:rPr>
              <a:t>Besteht aus </a:t>
            </a:r>
            <a:r>
              <a:rPr lang="de-DE" sz="1800" b="1" kern="0" dirty="0" smtClean="0">
                <a:latin typeface="Arial" panose="020B0604020202020204" pitchFamily="34" charset="0"/>
              </a:rPr>
              <a:t>Bilanz</a:t>
            </a:r>
            <a:r>
              <a:rPr lang="de-DE" sz="1800" kern="0" dirty="0" smtClean="0">
                <a:latin typeface="Arial" panose="020B0604020202020204" pitchFamily="34" charset="0"/>
              </a:rPr>
              <a:t>, Gewinn- und Verlustrechnung (</a:t>
            </a:r>
            <a:r>
              <a:rPr lang="de-DE" sz="1800" b="1" kern="0" dirty="0" smtClean="0">
                <a:latin typeface="Arial" panose="020B0604020202020204" pitchFamily="34" charset="0"/>
              </a:rPr>
              <a:t>GuV</a:t>
            </a:r>
            <a:r>
              <a:rPr lang="de-DE" sz="1800" kern="0" dirty="0" smtClean="0">
                <a:latin typeface="Arial" panose="020B0604020202020204" pitchFamily="34" charset="0"/>
              </a:rPr>
              <a:t>), Anhang und Jahresbericht </a:t>
            </a:r>
          </a:p>
          <a:p>
            <a:pPr>
              <a:defRPr/>
            </a:pPr>
            <a:r>
              <a:rPr lang="de-DE" sz="1800" kern="0" dirty="0" smtClean="0">
                <a:latin typeface="Arial" panose="020B0604020202020204" pitchFamily="34" charset="0"/>
              </a:rPr>
              <a:t>Wichtiger Bestandteil des Informationssystems des Unternehmens </a:t>
            </a:r>
          </a:p>
          <a:p>
            <a:pPr>
              <a:defRPr/>
            </a:pPr>
            <a:r>
              <a:rPr lang="de-DE" sz="1800" kern="0" dirty="0" smtClean="0">
                <a:latin typeface="Arial" panose="020B0604020202020204" pitchFamily="34" charset="0"/>
              </a:rPr>
              <a:t>Wertmäßige Erfassung, Aufbereitung, Auswertung ökonomisch relevanter Vorgänge </a:t>
            </a:r>
          </a:p>
          <a:p>
            <a:pPr>
              <a:defRPr/>
            </a:pPr>
            <a:r>
              <a:rPr lang="de-DE" sz="1800" kern="0" dirty="0" smtClean="0">
                <a:latin typeface="Arial" panose="020B0604020202020204" pitchFamily="34" charset="0"/>
              </a:rPr>
              <a:t>Information in zweckdienlicher Form für Entscheidungsträger und Gläubiger </a:t>
            </a:r>
          </a:p>
          <a:p>
            <a:pPr>
              <a:defRPr/>
            </a:pPr>
            <a:r>
              <a:rPr lang="de-DE" sz="1800" b="1" kern="0" dirty="0" smtClean="0">
                <a:latin typeface="Arial" panose="020B0604020202020204" pitchFamily="34" charset="0"/>
              </a:rPr>
              <a:t>Bestandsgröße</a:t>
            </a:r>
            <a:r>
              <a:rPr lang="de-DE" sz="1800" kern="0" dirty="0" smtClean="0">
                <a:latin typeface="Arial" panose="020B0604020202020204" pitchFamily="34" charset="0"/>
              </a:rPr>
              <a:t>: in Geldeinheiten gemessene zeitpunktbezogene Größe </a:t>
            </a:r>
          </a:p>
          <a:p>
            <a:pPr>
              <a:defRPr/>
            </a:pPr>
            <a:r>
              <a:rPr lang="de-DE" sz="1800" b="1" kern="0" dirty="0" smtClean="0">
                <a:latin typeface="Arial" panose="020B0604020202020204" pitchFamily="34" charset="0"/>
              </a:rPr>
              <a:t>Stromgröße</a:t>
            </a:r>
            <a:r>
              <a:rPr lang="de-DE" sz="1800" kern="0" dirty="0" smtClean="0">
                <a:latin typeface="Arial" panose="020B0604020202020204" pitchFamily="34" charset="0"/>
              </a:rPr>
              <a:t>: in Geldeinheiten gemessene zeitraumbezogene Größe </a:t>
            </a:r>
          </a:p>
          <a:p>
            <a:pPr>
              <a:defRPr/>
            </a:pPr>
            <a:r>
              <a:rPr lang="de-DE" sz="1800" b="1" kern="0" dirty="0" smtClean="0">
                <a:latin typeface="Arial" panose="020B0604020202020204" pitchFamily="34" charset="0"/>
              </a:rPr>
              <a:t>Bilanz</a:t>
            </a:r>
            <a:r>
              <a:rPr lang="de-DE" sz="1800" kern="0" dirty="0" smtClean="0">
                <a:latin typeface="Arial" panose="020B0604020202020204" pitchFamily="34" charset="0"/>
              </a:rPr>
              <a:t>: Gegenüberstellung der Reinvermögensbestände </a:t>
            </a:r>
          </a:p>
          <a:p>
            <a:pPr>
              <a:defRPr/>
            </a:pPr>
            <a:r>
              <a:rPr lang="de-DE" sz="1800" b="1" kern="0" dirty="0" smtClean="0">
                <a:latin typeface="Arial" panose="020B0604020202020204" pitchFamily="34" charset="0"/>
              </a:rPr>
              <a:t>Gewinn- und Verlustrechnung</a:t>
            </a:r>
            <a:r>
              <a:rPr lang="de-DE" sz="1800" kern="0" dirty="0" smtClean="0">
                <a:latin typeface="Arial" panose="020B0604020202020204" pitchFamily="34" charset="0"/>
              </a:rPr>
              <a:t>: Saldierung von Aufwendungen und Erträgen der entsprechenden Abrechnungsperiode </a:t>
            </a:r>
            <a:endParaRPr lang="de-DE"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a:xfrm>
            <a:off x="1547813" y="381000"/>
            <a:ext cx="7138987" cy="960438"/>
          </a:xfrm>
        </p:spPr>
        <p:txBody>
          <a:bodyPr/>
          <a:lstStyle/>
          <a:p>
            <a:pPr>
              <a:lnSpc>
                <a:spcPct val="90000"/>
              </a:lnSpc>
            </a:pPr>
            <a:r>
              <a:rPr lang="de-DE" altLang="en-US" dirty="0" smtClean="0"/>
              <a:t>Beispiel: Lufthansa 2020</a:t>
            </a:r>
            <a:endParaRPr lang="de-DE" altLang="en-US" dirty="0" smtClean="0"/>
          </a:p>
        </p:txBody>
      </p:sp>
      <p:sp>
        <p:nvSpPr>
          <p:cNvPr id="8194"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4684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a:latin typeface="Arial" panose="020B0604020202020204" pitchFamily="34" charset="0"/>
              </a:rPr>
              <a:t>Geschäftsbericht 2020: </a:t>
            </a:r>
            <a:r>
              <a:rPr lang="de-DE" sz="1800" kern="0" dirty="0">
                <a:latin typeface="Arial" panose="020B0604020202020204" pitchFamily="34" charset="0"/>
                <a:hlinkClick r:id="rId2"/>
              </a:rPr>
              <a:t>https://</a:t>
            </a:r>
            <a:r>
              <a:rPr lang="de-DE" sz="1800" kern="0" dirty="0" smtClean="0">
                <a:latin typeface="Arial" panose="020B0604020202020204" pitchFamily="34" charset="0"/>
                <a:hlinkClick r:id="rId2"/>
              </a:rPr>
              <a:t>investor-relations.lufthansagroup.com/de/publikationen/finanzberichte.html</a:t>
            </a:r>
            <a:endParaRPr lang="de-DE" sz="1800" kern="0" dirty="0" smtClean="0">
              <a:latin typeface="Arial" panose="020B0604020202020204" pitchFamily="34" charset="0"/>
            </a:endParaRPr>
          </a:p>
          <a:p>
            <a:pPr marL="0" indent="0">
              <a:buNone/>
              <a:defRPr/>
            </a:pPr>
            <a:endParaRPr lang="de-DE" sz="1800" kern="0" dirty="0">
              <a:latin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059" y="2564904"/>
            <a:ext cx="7596187" cy="3629652"/>
          </a:xfrm>
          <a:prstGeom prst="rect">
            <a:avLst/>
          </a:prstGeom>
        </p:spPr>
      </p:pic>
    </p:spTree>
    <p:extLst>
      <p:ext uri="{BB962C8B-B14F-4D97-AF65-F5344CB8AC3E}">
        <p14:creationId xmlns:p14="http://schemas.microsoft.com/office/powerpoint/2010/main" val="127600054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a:xfrm>
            <a:off x="1547813" y="381000"/>
            <a:ext cx="7138987" cy="960438"/>
          </a:xfrm>
        </p:spPr>
        <p:txBody>
          <a:bodyPr/>
          <a:lstStyle/>
          <a:p>
            <a:pPr>
              <a:lnSpc>
                <a:spcPct val="90000"/>
              </a:lnSpc>
            </a:pPr>
            <a:r>
              <a:rPr lang="de-DE" altLang="en-US" smtClean="0"/>
              <a:t>Zur Vorgeschichte einer Bilanz</a:t>
            </a:r>
          </a:p>
        </p:txBody>
      </p:sp>
      <p:sp>
        <p:nvSpPr>
          <p:cNvPr id="9218"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4684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kern="0" dirty="0">
                <a:latin typeface="Arial" panose="020B0604020202020204" pitchFamily="34" charset="0"/>
              </a:rPr>
              <a:t>Über die Inventur zur Bilanz</a:t>
            </a:r>
          </a:p>
          <a:p>
            <a:pPr marL="0" indent="0">
              <a:spcBef>
                <a:spcPct val="0"/>
              </a:spcBef>
              <a:buClrTx/>
              <a:buFontTx/>
              <a:buNone/>
              <a:defRPr/>
            </a:pPr>
            <a:endParaRPr lang="en-US" altLang="en-US" sz="1800" kern="0" dirty="0">
              <a:latin typeface="Arial" panose="020B0604020202020204" pitchFamily="34" charset="0"/>
            </a:endParaRPr>
          </a:p>
          <a:p>
            <a:pPr marL="0" indent="0">
              <a:spcBef>
                <a:spcPct val="0"/>
              </a:spcBef>
              <a:buClrTx/>
              <a:buFontTx/>
              <a:buNone/>
              <a:defRPr/>
            </a:pPr>
            <a:r>
              <a:rPr lang="de-DE" altLang="en-US" sz="1800" kern="0" dirty="0" smtClean="0">
                <a:latin typeface="Arial" panose="020B0604020202020204" pitchFamily="34" charset="0"/>
              </a:rPr>
              <a:t>Inventur ist die mengen- und wertmäßige Bestandsaufnahme </a:t>
            </a:r>
          </a:p>
          <a:p>
            <a:pPr>
              <a:spcBef>
                <a:spcPct val="0"/>
              </a:spcBef>
              <a:buClrTx/>
              <a:defRPr/>
            </a:pPr>
            <a:r>
              <a:rPr lang="de-DE" altLang="en-US" sz="1800" kern="0" dirty="0" smtClean="0">
                <a:latin typeface="Arial" panose="020B0604020202020204" pitchFamily="34" charset="0"/>
              </a:rPr>
              <a:t>aller Vermögensgegenstände und </a:t>
            </a:r>
          </a:p>
          <a:p>
            <a:pPr>
              <a:spcBef>
                <a:spcPct val="0"/>
              </a:spcBef>
              <a:buClrTx/>
              <a:defRPr/>
            </a:pPr>
            <a:r>
              <a:rPr lang="de-DE" altLang="en-US" sz="1800" kern="0" dirty="0" smtClean="0">
                <a:latin typeface="Arial" panose="020B0604020202020204" pitchFamily="34" charset="0"/>
              </a:rPr>
              <a:t>Schulden eines Unternehmens </a:t>
            </a:r>
          </a:p>
          <a:p>
            <a:pPr>
              <a:spcBef>
                <a:spcPct val="0"/>
              </a:spcBef>
              <a:buClrTx/>
              <a:defRPr/>
            </a:pPr>
            <a:r>
              <a:rPr lang="de-DE" altLang="en-US" sz="1800" kern="0" dirty="0" smtClean="0">
                <a:latin typeface="Arial" panose="020B0604020202020204" pitchFamily="34" charset="0"/>
              </a:rPr>
              <a:t>zu einem bestimmten Zeitpunkt durch Zählen, Wiegen usw. </a:t>
            </a:r>
          </a:p>
          <a:p>
            <a:pPr marL="0" indent="0">
              <a:spcBef>
                <a:spcPct val="0"/>
              </a:spcBef>
              <a:buClrTx/>
              <a:buFontTx/>
              <a:buNone/>
              <a:defRPr/>
            </a:pPr>
            <a:endParaRPr lang="de-DE" altLang="en-US" sz="1800" kern="0" dirty="0" smtClean="0">
              <a:latin typeface="Arial" panose="020B0604020202020204" pitchFamily="34" charset="0"/>
            </a:endParaRPr>
          </a:p>
          <a:p>
            <a:pPr marL="0" indent="0">
              <a:spcBef>
                <a:spcPct val="0"/>
              </a:spcBef>
              <a:buClrTx/>
              <a:buFontTx/>
              <a:buNone/>
              <a:defRPr/>
            </a:pPr>
            <a:r>
              <a:rPr lang="de-DE" altLang="en-US" sz="1800" kern="0" dirty="0" smtClean="0">
                <a:latin typeface="Arial" panose="020B0604020202020204" pitchFamily="34" charset="0"/>
              </a:rPr>
              <a:t>Varianten: Stichtagsinventur, zeitlich verlegte Inventur, Permanente Inventur </a:t>
            </a:r>
          </a:p>
          <a:p>
            <a:pPr marL="0" indent="0">
              <a:spcBef>
                <a:spcPct val="0"/>
              </a:spcBef>
              <a:buClrTx/>
              <a:buFontTx/>
              <a:buNone/>
              <a:defRPr/>
            </a:pPr>
            <a:r>
              <a:rPr lang="de-DE" altLang="en-US" sz="1800" kern="0" dirty="0" smtClean="0">
                <a:latin typeface="Arial" panose="020B0604020202020204" pitchFamily="34" charset="0"/>
              </a:rPr>
              <a:t/>
            </a:r>
            <a:br>
              <a:rPr lang="de-DE" altLang="en-US" sz="1800" kern="0" dirty="0" smtClean="0">
                <a:latin typeface="Arial" panose="020B0604020202020204" pitchFamily="34" charset="0"/>
              </a:rPr>
            </a:br>
            <a:r>
              <a:rPr lang="de-DE" altLang="en-US" sz="1800" kern="0" dirty="0" err="1" smtClean="0">
                <a:latin typeface="Arial" panose="020B0604020202020204" pitchFamily="34" charset="0"/>
              </a:rPr>
              <a:t>Zsfg</a:t>
            </a:r>
            <a:r>
              <a:rPr lang="de-DE" altLang="en-US" sz="1800" kern="0" dirty="0" smtClean="0">
                <a:latin typeface="Arial" panose="020B0604020202020204" pitchFamily="34" charset="0"/>
              </a:rPr>
              <a:t>: Zunächst müssen die Vermögensgegenstände/ Schulden erfasst werden </a:t>
            </a:r>
          </a:p>
          <a:p>
            <a:pPr marL="0" indent="0">
              <a:spcBef>
                <a:spcPct val="0"/>
              </a:spcBef>
              <a:buClrTx/>
              <a:buFontTx/>
              <a:buNone/>
              <a:defRPr/>
            </a:pPr>
            <a:endParaRPr lang="en-US" altLang="en-US" sz="1800" kern="0" dirty="0">
              <a:latin typeface="Arial" panose="020B0604020202020204" pitchFamily="34" charset="0"/>
            </a:endParaRPr>
          </a:p>
          <a:p>
            <a:pPr marL="0" indent="0">
              <a:buFontTx/>
              <a:buNone/>
              <a:defRPr/>
            </a:pPr>
            <a:endParaRPr lang="en-US"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a:xfrm>
            <a:off x="1547813" y="381000"/>
            <a:ext cx="7138987" cy="960438"/>
          </a:xfrm>
        </p:spPr>
        <p:txBody>
          <a:bodyPr/>
          <a:lstStyle/>
          <a:p>
            <a:pPr>
              <a:lnSpc>
                <a:spcPct val="90000"/>
              </a:lnSpc>
            </a:pPr>
            <a:r>
              <a:rPr lang="de-DE" altLang="en-US" smtClean="0"/>
              <a:t>Zur Vorgeschichte einer Bilanz</a:t>
            </a:r>
          </a:p>
        </p:txBody>
      </p:sp>
      <p:sp>
        <p:nvSpPr>
          <p:cNvPr id="1024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14488"/>
            <a:ext cx="6934200" cy="4910856"/>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spcBef>
                <a:spcPct val="0"/>
              </a:spcBef>
              <a:buClrTx/>
              <a:buFontTx/>
              <a:buNone/>
              <a:defRPr/>
            </a:pPr>
            <a:r>
              <a:rPr lang="de-DE" altLang="en-US" sz="1800" kern="0" dirty="0" smtClean="0">
                <a:latin typeface="Arial" panose="020B0604020202020204" pitchFamily="34" charset="0"/>
              </a:rPr>
              <a:t>Inventar ist eine Gegenüberstellung von </a:t>
            </a:r>
          </a:p>
          <a:p>
            <a:pPr>
              <a:spcBef>
                <a:spcPct val="0"/>
              </a:spcBef>
              <a:buClrTx/>
              <a:defRPr/>
            </a:pPr>
            <a:r>
              <a:rPr lang="de-DE" altLang="en-US" sz="1800" kern="0" dirty="0" smtClean="0">
                <a:latin typeface="Arial" panose="020B0604020202020204" pitchFamily="34" charset="0"/>
              </a:rPr>
              <a:t>Vermögensgegenständen und </a:t>
            </a:r>
          </a:p>
          <a:p>
            <a:pPr>
              <a:spcBef>
                <a:spcPct val="0"/>
              </a:spcBef>
              <a:buClrTx/>
              <a:defRPr/>
            </a:pPr>
            <a:r>
              <a:rPr lang="de-DE" altLang="en-US" sz="1800" kern="0" dirty="0" smtClean="0">
                <a:latin typeface="Arial" panose="020B0604020202020204" pitchFamily="34" charset="0"/>
              </a:rPr>
              <a:t>Schulden zur Ermittlung des Reinvermögens </a:t>
            </a:r>
          </a:p>
          <a:p>
            <a:pPr marL="0" indent="0">
              <a:spcBef>
                <a:spcPct val="0"/>
              </a:spcBef>
              <a:buClrTx/>
              <a:buFontTx/>
              <a:buNone/>
              <a:defRPr/>
            </a:pPr>
            <a:endParaRPr lang="de-DE" altLang="en-US" sz="1800" kern="0" dirty="0" smtClean="0">
              <a:latin typeface="Arial" panose="020B0604020202020204" pitchFamily="34" charset="0"/>
            </a:endParaRPr>
          </a:p>
          <a:p>
            <a:pPr marL="0" indent="0">
              <a:spcBef>
                <a:spcPct val="0"/>
              </a:spcBef>
              <a:buClrTx/>
              <a:buFontTx/>
              <a:buNone/>
              <a:defRPr/>
            </a:pPr>
            <a:r>
              <a:rPr lang="de-DE" altLang="en-US" sz="1800" kern="0" dirty="0" smtClean="0">
                <a:latin typeface="Arial" panose="020B0604020202020204" pitchFamily="34" charset="0"/>
              </a:rPr>
              <a:t>Bestandteile des Inventarverzeichnisses und der Ermittlung des Reinvermögens sind:</a:t>
            </a:r>
          </a:p>
          <a:p>
            <a:pPr>
              <a:spcBef>
                <a:spcPct val="0"/>
              </a:spcBef>
              <a:buClrTx/>
              <a:defRPr/>
            </a:pPr>
            <a:r>
              <a:rPr lang="de-DE" altLang="en-US" sz="1800" b="1" kern="0" dirty="0" smtClean="0">
                <a:latin typeface="Arial" panose="020B0604020202020204" pitchFamily="34" charset="0"/>
              </a:rPr>
              <a:t>Anlagevermögen </a:t>
            </a:r>
            <a:r>
              <a:rPr lang="de-DE" altLang="en-US" sz="1800" kern="0" dirty="0" smtClean="0">
                <a:latin typeface="Arial" panose="020B0604020202020204" pitchFamily="34" charset="0"/>
              </a:rPr>
              <a:t>(Grundstücke und Gebäude, Maschinen, Geschäftsausstattung, Fuhrpark etc.)</a:t>
            </a:r>
          </a:p>
          <a:p>
            <a:pPr>
              <a:spcBef>
                <a:spcPct val="0"/>
              </a:spcBef>
              <a:buClrTx/>
              <a:defRPr/>
            </a:pPr>
            <a:r>
              <a:rPr lang="de-DE" altLang="en-US" sz="1800" kern="0" dirty="0" smtClean="0">
                <a:latin typeface="Arial" panose="020B0604020202020204" pitchFamily="34" charset="0"/>
              </a:rPr>
              <a:t>+ </a:t>
            </a:r>
            <a:r>
              <a:rPr lang="de-DE" altLang="en-US" sz="1800" b="1" kern="0" dirty="0" smtClean="0">
                <a:latin typeface="Arial" panose="020B0604020202020204" pitchFamily="34" charset="0"/>
              </a:rPr>
              <a:t>Umlaufvermögen </a:t>
            </a:r>
            <a:r>
              <a:rPr lang="de-DE" altLang="en-US" sz="1800" kern="0" dirty="0" smtClean="0">
                <a:latin typeface="Arial" panose="020B0604020202020204" pitchFamily="34" charset="0"/>
              </a:rPr>
              <a:t>(Roh-, Hilfs-, und Betriebsstoffe, Fertigwaren, Forderungen, Bank, Kasse) </a:t>
            </a:r>
          </a:p>
          <a:p>
            <a:pPr>
              <a:spcBef>
                <a:spcPct val="0"/>
              </a:spcBef>
              <a:buClrTx/>
              <a:defRPr/>
            </a:pPr>
            <a:r>
              <a:rPr lang="de-DE" altLang="en-US" sz="1800" kern="0" dirty="0" smtClean="0">
                <a:latin typeface="Arial" panose="020B0604020202020204" pitchFamily="34" charset="0"/>
              </a:rPr>
              <a:t>- </a:t>
            </a:r>
            <a:r>
              <a:rPr lang="de-DE" altLang="en-US" sz="1800" b="1" kern="0" dirty="0" smtClean="0">
                <a:latin typeface="Arial" panose="020B0604020202020204" pitchFamily="34" charset="0"/>
              </a:rPr>
              <a:t>Schulden</a:t>
            </a:r>
            <a:r>
              <a:rPr lang="de-DE" altLang="en-US" sz="1800" kern="0" dirty="0" smtClean="0">
                <a:latin typeface="Arial" panose="020B0604020202020204" pitchFamily="34" charset="0"/>
              </a:rPr>
              <a:t> (langfristige Verbindlichkeiten, kurzfristige Verbindlichkeiten, Verbindlichkeiten aus Lieferung/Leistung)</a:t>
            </a:r>
          </a:p>
          <a:p>
            <a:pPr>
              <a:spcBef>
                <a:spcPct val="0"/>
              </a:spcBef>
              <a:buClrTx/>
              <a:defRPr/>
            </a:pPr>
            <a:r>
              <a:rPr lang="de-DE" altLang="en-US" sz="1800" b="1" kern="0" dirty="0" smtClean="0">
                <a:latin typeface="Arial" panose="020B0604020202020204" pitchFamily="34" charset="0"/>
              </a:rPr>
              <a:t>= Reinvermögen </a:t>
            </a:r>
          </a:p>
          <a:p>
            <a:pPr marL="0" indent="0">
              <a:buFontTx/>
              <a:buNone/>
              <a:defRPr/>
            </a:pPr>
            <a:endParaRPr lang="de-DE" sz="1800" kern="0" dirty="0" smtClean="0">
              <a:latin typeface="Arial" panose="020B0604020202020204" pitchFamily="34" charset="0"/>
            </a:endParaRPr>
          </a:p>
          <a:p>
            <a:pPr marL="0" indent="0">
              <a:buFontTx/>
              <a:buNone/>
              <a:defRPr/>
            </a:pPr>
            <a:r>
              <a:rPr lang="de-DE" sz="1800" kern="0" dirty="0" err="1" smtClean="0">
                <a:latin typeface="Arial" panose="020B0604020202020204" pitchFamily="34" charset="0"/>
              </a:rPr>
              <a:t>Zsfg</a:t>
            </a:r>
            <a:r>
              <a:rPr lang="de-DE" sz="1800" kern="0" dirty="0" smtClean="0">
                <a:latin typeface="Arial" panose="020B0604020202020204" pitchFamily="34" charset="0"/>
              </a:rPr>
              <a:t>: Sind Vermögensgegenstände/Schulden erfasst, dann werden sie in der Inventarliste aufgeschrieben </a:t>
            </a:r>
          </a:p>
          <a:p>
            <a:pPr marL="0" indent="0">
              <a:buFontTx/>
              <a:buNone/>
              <a:defRPr/>
            </a:pPr>
            <a:endParaRPr lang="en-US"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a:xfrm>
            <a:off x="1908175" y="381000"/>
            <a:ext cx="6778625" cy="960438"/>
          </a:xfrm>
        </p:spPr>
        <p:txBody>
          <a:bodyPr/>
          <a:lstStyle/>
          <a:p>
            <a:pPr>
              <a:lnSpc>
                <a:spcPct val="90000"/>
              </a:lnSpc>
            </a:pPr>
            <a:r>
              <a:rPr lang="de-DE" altLang="en-US" smtClean="0"/>
              <a:t>Erstellung der Bilanz</a:t>
            </a:r>
          </a:p>
        </p:txBody>
      </p:sp>
      <p:sp>
        <p:nvSpPr>
          <p:cNvPr id="11266"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4CD255CC-ABAA-F04D-B367-D0D25BDA4D6D}"/>
              </a:ext>
            </a:extLst>
          </p:cNvPr>
          <p:cNvSpPr txBox="1">
            <a:spLocks noChangeArrowheads="1"/>
          </p:cNvSpPr>
          <p:nvPr/>
        </p:nvSpPr>
        <p:spPr>
          <a:xfrm>
            <a:off x="1476375" y="14684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kern="0" dirty="0" smtClean="0">
                <a:latin typeface="Arial" panose="020B0604020202020204" pitchFamily="34" charset="0"/>
              </a:rPr>
              <a:t>Anlagevermögen, Umlaufvermögen</a:t>
            </a:r>
            <a:r>
              <a:rPr lang="de-DE" sz="1800" kern="0" dirty="0">
                <a:latin typeface="Arial" panose="020B0604020202020204" pitchFamily="34" charset="0"/>
              </a:rPr>
              <a:t>, Schulden (Fremdkapital) und </a:t>
            </a:r>
            <a:r>
              <a:rPr lang="de-DE" sz="1800" kern="0" dirty="0" smtClean="0">
                <a:latin typeface="Arial" panose="020B0604020202020204" pitchFamily="34" charset="0"/>
              </a:rPr>
              <a:t>Reinvermögen </a:t>
            </a:r>
            <a:r>
              <a:rPr lang="de-DE" sz="1800" kern="0" dirty="0">
                <a:latin typeface="Arial" panose="020B0604020202020204" pitchFamily="34" charset="0"/>
              </a:rPr>
              <a:t>(Eigenkapital) werden gegenübergestellt und ergeben die Bilanz</a:t>
            </a:r>
          </a:p>
          <a:p>
            <a:pPr marL="0" indent="0">
              <a:buFontTx/>
              <a:buNone/>
              <a:defRPr/>
            </a:pPr>
            <a:endParaRPr lang="de-DE" sz="1800" kern="0" dirty="0">
              <a:latin typeface="Arial" panose="020B0604020202020204" pitchFamily="34" charset="0"/>
            </a:endParaRPr>
          </a:p>
          <a:p>
            <a:pPr marL="0" indent="0">
              <a:buFontTx/>
              <a:buNone/>
              <a:defRPr/>
            </a:pPr>
            <a:r>
              <a:rPr lang="de-DE" sz="1800" kern="0" dirty="0">
                <a:latin typeface="Arial" panose="020B0604020202020204" pitchFamily="34" charset="0"/>
              </a:rPr>
              <a:t>Bilanz als </a:t>
            </a:r>
            <a:r>
              <a:rPr lang="de-DE" sz="1800" kern="0" dirty="0" smtClean="0">
                <a:latin typeface="Arial" panose="020B0604020202020204" pitchFamily="34" charset="0"/>
              </a:rPr>
              <a:t>Gegenüberstellung </a:t>
            </a:r>
            <a:r>
              <a:rPr lang="de-DE" sz="1800" kern="0" dirty="0">
                <a:latin typeface="Arial" panose="020B0604020202020204" pitchFamily="34" charset="0"/>
              </a:rPr>
              <a:t>von </a:t>
            </a:r>
          </a:p>
          <a:p>
            <a:pPr>
              <a:defRPr/>
            </a:pPr>
            <a:r>
              <a:rPr lang="de-DE" sz="1800" kern="0" dirty="0">
                <a:latin typeface="Arial" panose="020B0604020202020204" pitchFamily="34" charset="0"/>
              </a:rPr>
              <a:t>Aktiva (=</a:t>
            </a:r>
            <a:r>
              <a:rPr lang="de-DE" sz="1800" kern="0" dirty="0" smtClean="0">
                <a:latin typeface="Arial" panose="020B0604020202020204" pitchFamily="34" charset="0"/>
              </a:rPr>
              <a:t>Vermögensgegenstände</a:t>
            </a:r>
            <a:r>
              <a:rPr lang="de-DE" sz="1800" kern="0" dirty="0">
                <a:latin typeface="Arial" panose="020B0604020202020204" pitchFamily="34" charset="0"/>
              </a:rPr>
              <a:t>) und </a:t>
            </a:r>
          </a:p>
          <a:p>
            <a:pPr>
              <a:defRPr/>
            </a:pPr>
            <a:r>
              <a:rPr lang="de-DE" sz="1800" kern="0" dirty="0">
                <a:latin typeface="Arial" panose="020B0604020202020204" pitchFamily="34" charset="0"/>
              </a:rPr>
              <a:t>Passiva (=Mittelherkunft) </a:t>
            </a:r>
            <a:endParaRPr lang="de-DE" sz="1800" kern="0" dirty="0" smtClean="0">
              <a:latin typeface="Arial" panose="020B0604020202020204" pitchFamily="34" charset="0"/>
            </a:endParaRPr>
          </a:p>
          <a:p>
            <a:pPr>
              <a:defRPr/>
            </a:pPr>
            <a:endParaRPr lang="de-DE" sz="1800" kern="0" dirty="0">
              <a:latin typeface="Arial" panose="020B0604020202020204" pitchFamily="34" charset="0"/>
            </a:endParaRPr>
          </a:p>
          <a:p>
            <a:pPr marL="0" indent="0">
              <a:buFontTx/>
              <a:buNone/>
              <a:defRPr/>
            </a:pPr>
            <a:endParaRPr lang="de-DE" sz="1800" kern="0" dirty="0">
              <a:latin typeface="Arial" panose="020B0604020202020204" pitchFamily="34" charset="0"/>
            </a:endParaRPr>
          </a:p>
          <a:p>
            <a:pPr marL="0" indent="0">
              <a:buFontTx/>
              <a:buNone/>
              <a:defRPr/>
            </a:pPr>
            <a:endParaRPr lang="de-DE" sz="1800" kern="0" dirty="0">
              <a:latin typeface="Arial" panose="020B0604020202020204" pitchFamily="34" charset="0"/>
            </a:endParaRPr>
          </a:p>
          <a:p>
            <a:pPr marL="0" indent="0">
              <a:buFontTx/>
              <a:buNone/>
              <a:defRPr/>
            </a:pPr>
            <a:endParaRPr lang="de-DE" sz="1800" kern="0" dirty="0">
              <a:latin typeface="Arial" panose="020B0604020202020204" pitchFamily="34" charset="0"/>
            </a:endParaRPr>
          </a:p>
          <a:p>
            <a:pPr marL="0" indent="0">
              <a:buFontTx/>
              <a:buNone/>
              <a:defRPr/>
            </a:pPr>
            <a:endParaRPr lang="de-DE" sz="1800" kern="0" dirty="0">
              <a:latin typeface="Arial" panose="020B0604020202020204" pitchFamily="34" charset="0"/>
            </a:endParaRPr>
          </a:p>
          <a:p>
            <a:pPr marL="0" indent="0">
              <a:buFontTx/>
              <a:buNone/>
              <a:defRPr/>
            </a:pPr>
            <a:r>
              <a:rPr lang="de-DE" sz="1800" kern="0" dirty="0">
                <a:latin typeface="Arial" panose="020B0604020202020204" pitchFamily="34" charset="0"/>
              </a:rPr>
              <a:t>Bilanz ist die </a:t>
            </a:r>
            <a:r>
              <a:rPr lang="de-DE" sz="1800" kern="0" dirty="0" smtClean="0">
                <a:latin typeface="Arial" panose="020B0604020202020204" pitchFamily="34" charset="0"/>
              </a:rPr>
              <a:t>Gegenüberstellung </a:t>
            </a:r>
            <a:r>
              <a:rPr lang="de-DE" sz="1800" kern="0" dirty="0">
                <a:latin typeface="Arial" panose="020B0604020202020204" pitchFamily="34" charset="0"/>
              </a:rPr>
              <a:t>von Aktiva und Passiva eines Betriebs mit dem Ziel, die </a:t>
            </a:r>
            <a:r>
              <a:rPr lang="de-DE" sz="1800" kern="0" dirty="0" smtClean="0">
                <a:latin typeface="Arial" panose="020B0604020202020204" pitchFamily="34" charset="0"/>
              </a:rPr>
              <a:t>Vermögens- </a:t>
            </a:r>
            <a:r>
              <a:rPr lang="de-DE" sz="1800" kern="0" dirty="0">
                <a:latin typeface="Arial" panose="020B0604020202020204" pitchFamily="34" charset="0"/>
              </a:rPr>
              <a:t>und Schuldenlage des Betriebes zu einem Stichtag (Bilanzstichtag, in der Regel 31.12. jeden Jahres) darzustellen</a:t>
            </a:r>
          </a:p>
          <a:p>
            <a:pPr marL="0" indent="0">
              <a:buFontTx/>
              <a:buNone/>
              <a:defRPr/>
            </a:pPr>
            <a:endParaRPr lang="de-DE" sz="1800" kern="0" dirty="0">
              <a:latin typeface="Arial" panose="020B0604020202020204"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631580103"/>
              </p:ext>
            </p:extLst>
          </p:nvPr>
        </p:nvGraphicFramePr>
        <p:xfrm>
          <a:off x="1895475" y="3957616"/>
          <a:ext cx="6096000" cy="111252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491669914"/>
                    </a:ext>
                  </a:extLst>
                </a:gridCol>
                <a:gridCol w="3048000">
                  <a:extLst>
                    <a:ext uri="{9D8B030D-6E8A-4147-A177-3AD203B41FA5}">
                      <a16:colId xmlns:a16="http://schemas.microsoft.com/office/drawing/2014/main" val="4232428765"/>
                    </a:ext>
                  </a:extLst>
                </a:gridCol>
              </a:tblGrid>
              <a:tr h="370840">
                <a:tc>
                  <a:txBody>
                    <a:bodyPr/>
                    <a:lstStyle/>
                    <a:p>
                      <a:r>
                        <a:rPr lang="de-DE" dirty="0" smtClean="0">
                          <a:latin typeface="Arial" panose="020B0604020202020204" pitchFamily="34" charset="0"/>
                          <a:cs typeface="Arial" panose="020B0604020202020204" pitchFamily="34" charset="0"/>
                        </a:rPr>
                        <a:t>Aktiva</a:t>
                      </a:r>
                      <a:endParaRPr lang="de-DE" dirty="0">
                        <a:latin typeface="Arial" panose="020B0604020202020204" pitchFamily="34" charset="0"/>
                        <a:cs typeface="Arial" panose="020B0604020202020204" pitchFamily="34" charset="0"/>
                      </a:endParaRPr>
                    </a:p>
                  </a:txBody>
                  <a:tcPr/>
                </a:tc>
                <a:tc>
                  <a:txBody>
                    <a:bodyPr/>
                    <a:lstStyle/>
                    <a:p>
                      <a:r>
                        <a:rPr lang="de-DE" dirty="0" smtClean="0">
                          <a:latin typeface="Arial" panose="020B0604020202020204" pitchFamily="34" charset="0"/>
                          <a:cs typeface="Arial" panose="020B0604020202020204" pitchFamily="34" charset="0"/>
                        </a:rPr>
                        <a:t>Passiva</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119825462"/>
                  </a:ext>
                </a:extLst>
              </a:tr>
              <a:tr h="370840">
                <a:tc>
                  <a:txBody>
                    <a:bodyPr/>
                    <a:lstStyle/>
                    <a:p>
                      <a:r>
                        <a:rPr lang="de-DE" dirty="0" smtClean="0">
                          <a:latin typeface="Arial" panose="020B0604020202020204" pitchFamily="34" charset="0"/>
                          <a:cs typeface="Arial" panose="020B0604020202020204" pitchFamily="34" charset="0"/>
                        </a:rPr>
                        <a:t>Anlagenvermögen</a:t>
                      </a:r>
                      <a:endParaRPr lang="de-DE" dirty="0">
                        <a:latin typeface="Arial" panose="020B0604020202020204" pitchFamily="34" charset="0"/>
                        <a:cs typeface="Arial" panose="020B0604020202020204" pitchFamily="34" charset="0"/>
                      </a:endParaRPr>
                    </a:p>
                  </a:txBody>
                  <a:tcPr/>
                </a:tc>
                <a:tc>
                  <a:txBody>
                    <a:bodyPr/>
                    <a:lstStyle/>
                    <a:p>
                      <a:r>
                        <a:rPr lang="de-DE" dirty="0" smtClean="0">
                          <a:latin typeface="Arial" panose="020B0604020202020204" pitchFamily="34" charset="0"/>
                          <a:cs typeface="Arial" panose="020B0604020202020204" pitchFamily="34" charset="0"/>
                        </a:rPr>
                        <a:t>Eigenkapital</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001362788"/>
                  </a:ext>
                </a:extLst>
              </a:tr>
              <a:tr h="370840">
                <a:tc>
                  <a:txBody>
                    <a:bodyPr/>
                    <a:lstStyle/>
                    <a:p>
                      <a:r>
                        <a:rPr lang="de-DE" dirty="0" smtClean="0">
                          <a:latin typeface="Arial" panose="020B0604020202020204" pitchFamily="34" charset="0"/>
                          <a:cs typeface="Arial" panose="020B0604020202020204" pitchFamily="34" charset="0"/>
                        </a:rPr>
                        <a:t>Umlaufvermögen</a:t>
                      </a:r>
                      <a:endParaRPr lang="de-DE" dirty="0">
                        <a:latin typeface="Arial" panose="020B0604020202020204" pitchFamily="34" charset="0"/>
                        <a:cs typeface="Arial" panose="020B0604020202020204" pitchFamily="34" charset="0"/>
                      </a:endParaRPr>
                    </a:p>
                  </a:txBody>
                  <a:tcPr/>
                </a:tc>
                <a:tc>
                  <a:txBody>
                    <a:bodyPr/>
                    <a:lstStyle/>
                    <a:p>
                      <a:r>
                        <a:rPr lang="de-DE" dirty="0" smtClean="0">
                          <a:latin typeface="Arial" panose="020B0604020202020204" pitchFamily="34" charset="0"/>
                          <a:cs typeface="Arial" panose="020B0604020202020204" pitchFamily="34" charset="0"/>
                        </a:rPr>
                        <a:t>Fremdkapital</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439604495"/>
                  </a:ext>
                </a:extLst>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a:xfrm>
            <a:off x="1908175" y="381000"/>
            <a:ext cx="6702425" cy="960438"/>
          </a:xfrm>
        </p:spPr>
        <p:txBody>
          <a:bodyPr/>
          <a:lstStyle/>
          <a:p>
            <a:r>
              <a:rPr lang="de-DE" altLang="en-US" smtClean="0"/>
              <a:t>Aufbau einer Bilanz</a:t>
            </a:r>
          </a:p>
        </p:txBody>
      </p:sp>
      <p:sp>
        <p:nvSpPr>
          <p:cNvPr id="12290" name="Rectangle 3"/>
          <p:cNvSpPr>
            <a:spLocks noGrp="1" noChangeArrowheads="1"/>
          </p:cNvSpPr>
          <p:nvPr>
            <p:ph type="body" sz="half" idx="1"/>
          </p:nvPr>
        </p:nvSpPr>
        <p:spPr>
          <a:xfrm>
            <a:off x="924300" y="1628800"/>
            <a:ext cx="3962400" cy="4800600"/>
          </a:xfrm>
        </p:spPr>
        <p:txBody>
          <a:bodyPr/>
          <a:lstStyle/>
          <a:p>
            <a:pPr>
              <a:lnSpc>
                <a:spcPct val="90000"/>
              </a:lnSpc>
              <a:buFontTx/>
              <a:buNone/>
            </a:pPr>
            <a:r>
              <a:rPr lang="de-DE" altLang="en-US" sz="1600" b="1" dirty="0" smtClean="0">
                <a:latin typeface="Arial" panose="020B0604020202020204" pitchFamily="34" charset="0"/>
              </a:rPr>
              <a:t>Aktiva = Vermögensseite </a:t>
            </a:r>
            <a:r>
              <a:rPr lang="de-DE" altLang="en-US" sz="1600" dirty="0" smtClean="0">
                <a:latin typeface="Arial" panose="020B0604020202020204" pitchFamily="34" charset="0"/>
              </a:rPr>
              <a:t>(Mittelverwendung; Investitionen)</a:t>
            </a:r>
            <a:r>
              <a:rPr lang="de-DE" altLang="en-US" sz="1600" b="1" dirty="0" smtClean="0">
                <a:latin typeface="Arial" panose="020B0604020202020204" pitchFamily="34" charset="0"/>
              </a:rPr>
              <a:t> </a:t>
            </a:r>
          </a:p>
          <a:p>
            <a:pPr>
              <a:lnSpc>
                <a:spcPct val="90000"/>
              </a:lnSpc>
              <a:buFontTx/>
              <a:buNone/>
            </a:pPr>
            <a:endParaRPr lang="de-DE" altLang="en-US" sz="1600" b="1" dirty="0" smtClean="0">
              <a:latin typeface="Arial" panose="020B0604020202020204" pitchFamily="34" charset="0"/>
            </a:endParaRPr>
          </a:p>
          <a:p>
            <a:pPr>
              <a:lnSpc>
                <a:spcPct val="90000"/>
              </a:lnSpc>
              <a:buFontTx/>
              <a:buNone/>
            </a:pPr>
            <a:r>
              <a:rPr lang="de-DE" altLang="en-US" sz="1600" b="1" dirty="0" smtClean="0">
                <a:latin typeface="Arial" panose="020B0604020202020204" pitchFamily="34" charset="0"/>
              </a:rPr>
              <a:t>Anlagevermögen</a:t>
            </a:r>
          </a:p>
          <a:p>
            <a:pPr>
              <a:lnSpc>
                <a:spcPct val="90000"/>
              </a:lnSpc>
            </a:pPr>
            <a:r>
              <a:rPr lang="de-DE" altLang="en-US" sz="1400" b="1" dirty="0" smtClean="0">
                <a:latin typeface="Arial" panose="020B0604020202020204" pitchFamily="34" charset="0"/>
              </a:rPr>
              <a:t>immaterielle Anlagen</a:t>
            </a:r>
          </a:p>
          <a:p>
            <a:pPr>
              <a:lnSpc>
                <a:spcPct val="90000"/>
              </a:lnSpc>
            </a:pPr>
            <a:r>
              <a:rPr lang="de-DE" altLang="en-US" sz="1400" b="1" dirty="0" smtClean="0">
                <a:latin typeface="Arial" panose="020B0604020202020204" pitchFamily="34" charset="0"/>
              </a:rPr>
              <a:t>Sachanlagen</a:t>
            </a:r>
          </a:p>
          <a:p>
            <a:pPr>
              <a:lnSpc>
                <a:spcPct val="90000"/>
              </a:lnSpc>
            </a:pPr>
            <a:r>
              <a:rPr lang="de-DE" altLang="en-US" sz="1400" b="1" dirty="0" smtClean="0">
                <a:latin typeface="Arial" panose="020B0604020202020204" pitchFamily="34" charset="0"/>
              </a:rPr>
              <a:t>Finanzanlagen</a:t>
            </a:r>
            <a:endParaRPr lang="de-DE" altLang="en-US" sz="1600" b="1" dirty="0" smtClean="0">
              <a:latin typeface="Arial" panose="020B0604020202020204" pitchFamily="34" charset="0"/>
            </a:endParaRPr>
          </a:p>
          <a:p>
            <a:pPr>
              <a:lnSpc>
                <a:spcPct val="90000"/>
              </a:lnSpc>
              <a:buFontTx/>
              <a:buNone/>
            </a:pPr>
            <a:endParaRPr lang="de-DE" altLang="en-US" sz="1600" b="1" dirty="0" smtClean="0">
              <a:latin typeface="Arial" panose="020B0604020202020204" pitchFamily="34" charset="0"/>
            </a:endParaRPr>
          </a:p>
          <a:p>
            <a:pPr>
              <a:lnSpc>
                <a:spcPct val="90000"/>
              </a:lnSpc>
              <a:buFontTx/>
              <a:buNone/>
            </a:pPr>
            <a:r>
              <a:rPr lang="de-DE" altLang="en-US" sz="1600" b="1" dirty="0" smtClean="0">
                <a:latin typeface="Arial" panose="020B0604020202020204" pitchFamily="34" charset="0"/>
              </a:rPr>
              <a:t>Umlaufvermögen</a:t>
            </a:r>
          </a:p>
          <a:p>
            <a:pPr>
              <a:lnSpc>
                <a:spcPct val="90000"/>
              </a:lnSpc>
            </a:pPr>
            <a:r>
              <a:rPr lang="de-DE" altLang="en-US" sz="1400" b="1" dirty="0" smtClean="0">
                <a:latin typeface="Arial" panose="020B0604020202020204" pitchFamily="34" charset="0"/>
              </a:rPr>
              <a:t>Vorräte</a:t>
            </a:r>
          </a:p>
          <a:p>
            <a:pPr>
              <a:lnSpc>
                <a:spcPct val="90000"/>
              </a:lnSpc>
            </a:pPr>
            <a:r>
              <a:rPr lang="de-DE" altLang="en-US" sz="1400" b="1" dirty="0" smtClean="0">
                <a:latin typeface="Arial" panose="020B0604020202020204" pitchFamily="34" charset="0"/>
              </a:rPr>
              <a:t>Forderungen</a:t>
            </a:r>
          </a:p>
          <a:p>
            <a:pPr>
              <a:lnSpc>
                <a:spcPct val="90000"/>
              </a:lnSpc>
            </a:pPr>
            <a:r>
              <a:rPr lang="de-DE" altLang="en-US" sz="1400" b="1" dirty="0" smtClean="0">
                <a:latin typeface="Arial" panose="020B0604020202020204" pitchFamily="34" charset="0"/>
              </a:rPr>
              <a:t>Wertpapiere</a:t>
            </a:r>
          </a:p>
          <a:p>
            <a:pPr>
              <a:lnSpc>
                <a:spcPct val="90000"/>
              </a:lnSpc>
            </a:pPr>
            <a:r>
              <a:rPr lang="de-DE" altLang="en-US" sz="1400" b="1" dirty="0" smtClean="0">
                <a:latin typeface="Arial" panose="020B0604020202020204" pitchFamily="34" charset="0"/>
              </a:rPr>
              <a:t>Zahlungsmittel</a:t>
            </a:r>
            <a:endParaRPr lang="de-DE" altLang="en-US" sz="1600" b="1" dirty="0" smtClean="0">
              <a:latin typeface="Arial" panose="020B0604020202020204" pitchFamily="34" charset="0"/>
            </a:endParaRPr>
          </a:p>
          <a:p>
            <a:pPr>
              <a:lnSpc>
                <a:spcPct val="90000"/>
              </a:lnSpc>
              <a:buFontTx/>
              <a:buNone/>
            </a:pPr>
            <a:endParaRPr lang="de-DE" altLang="en-US" sz="1600" b="1" dirty="0" smtClean="0">
              <a:latin typeface="Arial" panose="020B0604020202020204" pitchFamily="34" charset="0"/>
            </a:endParaRPr>
          </a:p>
          <a:p>
            <a:pPr>
              <a:lnSpc>
                <a:spcPct val="90000"/>
              </a:lnSpc>
              <a:buFontTx/>
              <a:buNone/>
            </a:pPr>
            <a:endParaRPr lang="de-DE" altLang="en-US" sz="1200" b="1" dirty="0" smtClean="0">
              <a:latin typeface="Arial" panose="020B0604020202020204" pitchFamily="34" charset="0"/>
            </a:endParaRPr>
          </a:p>
          <a:p>
            <a:pPr>
              <a:lnSpc>
                <a:spcPct val="90000"/>
              </a:lnSpc>
              <a:buFontTx/>
              <a:buNone/>
            </a:pPr>
            <a:endParaRPr lang="de-DE" altLang="en-US" sz="1600" b="1" dirty="0" smtClean="0">
              <a:latin typeface="Arial" panose="020B0604020202020204" pitchFamily="34" charset="0"/>
            </a:endParaRPr>
          </a:p>
          <a:p>
            <a:pPr>
              <a:lnSpc>
                <a:spcPct val="90000"/>
              </a:lnSpc>
              <a:buFontTx/>
              <a:buNone/>
            </a:pPr>
            <a:endParaRPr lang="de-DE" altLang="en-US" sz="1600" b="1" dirty="0" smtClean="0">
              <a:latin typeface="Arial" panose="020B0604020202020204" pitchFamily="34" charset="0"/>
            </a:endParaRPr>
          </a:p>
          <a:p>
            <a:pPr>
              <a:lnSpc>
                <a:spcPct val="90000"/>
              </a:lnSpc>
              <a:buFontTx/>
              <a:buNone/>
            </a:pPr>
            <a:r>
              <a:rPr lang="de-DE" altLang="en-US" sz="1600" b="1" dirty="0" smtClean="0">
                <a:latin typeface="Arial" panose="020B0604020202020204" pitchFamily="34" charset="0"/>
              </a:rPr>
              <a:t>Summe Aktiva - Bilanzsumme</a:t>
            </a:r>
          </a:p>
        </p:txBody>
      </p:sp>
      <p:sp>
        <p:nvSpPr>
          <p:cNvPr id="12291" name="Rectangle 4"/>
          <p:cNvSpPr>
            <a:spLocks noGrp="1" noChangeArrowheads="1"/>
          </p:cNvSpPr>
          <p:nvPr>
            <p:ph type="body" sz="half" idx="2"/>
          </p:nvPr>
        </p:nvSpPr>
        <p:spPr>
          <a:xfrm>
            <a:off x="4886700" y="1628800"/>
            <a:ext cx="3733800" cy="4752975"/>
          </a:xfrm>
        </p:spPr>
        <p:txBody>
          <a:bodyPr/>
          <a:lstStyle/>
          <a:p>
            <a:pPr>
              <a:lnSpc>
                <a:spcPct val="90000"/>
              </a:lnSpc>
              <a:buFontTx/>
              <a:buNone/>
            </a:pPr>
            <a:r>
              <a:rPr lang="de-DE" altLang="en-US" sz="1600" b="1" dirty="0" smtClean="0">
                <a:latin typeface="Arial" panose="020B0604020202020204" pitchFamily="34" charset="0"/>
              </a:rPr>
              <a:t>Passiva =  Kapitalseite</a:t>
            </a:r>
            <a:br>
              <a:rPr lang="de-DE" altLang="en-US" sz="1600" b="1" dirty="0" smtClean="0">
                <a:latin typeface="Arial" panose="020B0604020202020204" pitchFamily="34" charset="0"/>
              </a:rPr>
            </a:br>
            <a:r>
              <a:rPr lang="de-DE" altLang="en-US" sz="1600" dirty="0" smtClean="0">
                <a:latin typeface="Arial" panose="020B0604020202020204" pitchFamily="34" charset="0"/>
              </a:rPr>
              <a:t>(Mittelherkunft; Finanzierung)</a:t>
            </a:r>
            <a:endParaRPr lang="de-DE" altLang="en-US" sz="1600" b="1" dirty="0" smtClean="0">
              <a:latin typeface="Arial" panose="020B0604020202020204" pitchFamily="34" charset="0"/>
            </a:endParaRPr>
          </a:p>
          <a:p>
            <a:pPr>
              <a:lnSpc>
                <a:spcPct val="90000"/>
              </a:lnSpc>
              <a:buFontTx/>
              <a:buNone/>
            </a:pPr>
            <a:endParaRPr lang="de-DE" altLang="en-US" sz="1600" b="1" dirty="0" smtClean="0">
              <a:latin typeface="Arial" panose="020B0604020202020204" pitchFamily="34" charset="0"/>
            </a:endParaRPr>
          </a:p>
          <a:p>
            <a:pPr>
              <a:lnSpc>
                <a:spcPct val="80000"/>
              </a:lnSpc>
              <a:buFontTx/>
              <a:buNone/>
            </a:pPr>
            <a:r>
              <a:rPr lang="de-DE" altLang="en-US" sz="1600" b="1" dirty="0" smtClean="0">
                <a:latin typeface="Arial" panose="020B0604020202020204" pitchFamily="34" charset="0"/>
              </a:rPr>
              <a:t>Eigenkapital</a:t>
            </a:r>
          </a:p>
          <a:p>
            <a:pPr>
              <a:lnSpc>
                <a:spcPct val="80000"/>
              </a:lnSpc>
            </a:pPr>
            <a:r>
              <a:rPr lang="de-DE" altLang="en-US" sz="1400" b="1" dirty="0" smtClean="0">
                <a:latin typeface="Arial" panose="020B0604020202020204" pitchFamily="34" charset="0"/>
              </a:rPr>
              <a:t>gezeichnetes Kapital</a:t>
            </a:r>
          </a:p>
          <a:p>
            <a:pPr>
              <a:lnSpc>
                <a:spcPct val="80000"/>
              </a:lnSpc>
            </a:pPr>
            <a:r>
              <a:rPr lang="de-DE" altLang="en-US" sz="1400" b="1" dirty="0" smtClean="0">
                <a:latin typeface="Arial" panose="020B0604020202020204" pitchFamily="34" charset="0"/>
              </a:rPr>
              <a:t>Kapitalrücklagen</a:t>
            </a:r>
          </a:p>
          <a:p>
            <a:pPr>
              <a:lnSpc>
                <a:spcPct val="80000"/>
              </a:lnSpc>
            </a:pPr>
            <a:r>
              <a:rPr lang="de-DE" altLang="en-US" sz="1400" b="1" dirty="0" smtClean="0">
                <a:latin typeface="Arial" panose="020B0604020202020204" pitchFamily="34" charset="0"/>
              </a:rPr>
              <a:t>Gewinnrücklagen</a:t>
            </a:r>
          </a:p>
          <a:p>
            <a:pPr>
              <a:lnSpc>
                <a:spcPct val="80000"/>
              </a:lnSpc>
            </a:pPr>
            <a:r>
              <a:rPr lang="de-DE" altLang="en-US" sz="1400" b="1" dirty="0" smtClean="0">
                <a:latin typeface="Arial" panose="020B0604020202020204" pitchFamily="34" charset="0"/>
              </a:rPr>
              <a:t>Gewinnvortrag</a:t>
            </a:r>
          </a:p>
          <a:p>
            <a:pPr>
              <a:lnSpc>
                <a:spcPct val="80000"/>
              </a:lnSpc>
            </a:pPr>
            <a:r>
              <a:rPr lang="de-DE" altLang="en-US" sz="1400" b="1" dirty="0" err="1" smtClean="0">
                <a:latin typeface="Arial" panose="020B0604020202020204" pitchFamily="34" charset="0"/>
              </a:rPr>
              <a:t>Jahresüberschuß</a:t>
            </a:r>
            <a:r>
              <a:rPr lang="de-DE" altLang="en-US" sz="1400" b="1" dirty="0" smtClean="0">
                <a:latin typeface="Arial" panose="020B0604020202020204" pitchFamily="34" charset="0"/>
              </a:rPr>
              <a:t> / Jahresfehlbetrag</a:t>
            </a:r>
            <a:endParaRPr lang="de-DE" altLang="en-US" sz="1600" b="1" dirty="0" smtClean="0">
              <a:latin typeface="Arial" panose="020B0604020202020204" pitchFamily="34" charset="0"/>
            </a:endParaRPr>
          </a:p>
          <a:p>
            <a:pPr>
              <a:lnSpc>
                <a:spcPct val="90000"/>
              </a:lnSpc>
              <a:buFontTx/>
              <a:buNone/>
            </a:pPr>
            <a:endParaRPr lang="de-DE" altLang="en-US" sz="1000" b="1" dirty="0" smtClean="0">
              <a:latin typeface="Arial" panose="020B0604020202020204" pitchFamily="34" charset="0"/>
            </a:endParaRPr>
          </a:p>
          <a:p>
            <a:pPr>
              <a:lnSpc>
                <a:spcPct val="80000"/>
              </a:lnSpc>
              <a:buFontTx/>
              <a:buNone/>
            </a:pPr>
            <a:endParaRPr lang="de-DE" altLang="en-US" sz="1000" b="1" dirty="0" smtClean="0">
              <a:latin typeface="Arial" panose="020B0604020202020204" pitchFamily="34" charset="0"/>
            </a:endParaRPr>
          </a:p>
          <a:p>
            <a:pPr>
              <a:lnSpc>
                <a:spcPct val="80000"/>
              </a:lnSpc>
              <a:buFontTx/>
              <a:buNone/>
            </a:pPr>
            <a:r>
              <a:rPr lang="de-DE" altLang="en-US" sz="1600" b="1" dirty="0" smtClean="0">
                <a:latin typeface="Arial" panose="020B0604020202020204" pitchFamily="34" charset="0"/>
              </a:rPr>
              <a:t>Fremdkapital</a:t>
            </a:r>
          </a:p>
          <a:p>
            <a:pPr>
              <a:lnSpc>
                <a:spcPct val="80000"/>
              </a:lnSpc>
            </a:pPr>
            <a:r>
              <a:rPr lang="de-DE" altLang="en-US" sz="1400" b="1" dirty="0" smtClean="0">
                <a:latin typeface="Arial" panose="020B0604020202020204" pitchFamily="34" charset="0"/>
              </a:rPr>
              <a:t>Rückstellungen</a:t>
            </a:r>
          </a:p>
          <a:p>
            <a:pPr>
              <a:lnSpc>
                <a:spcPct val="80000"/>
              </a:lnSpc>
            </a:pPr>
            <a:r>
              <a:rPr lang="de-DE" altLang="en-US" sz="1400" b="1" dirty="0" smtClean="0">
                <a:latin typeface="Arial" panose="020B0604020202020204" pitchFamily="34" charset="0"/>
              </a:rPr>
              <a:t>langfristiges FK</a:t>
            </a:r>
          </a:p>
          <a:p>
            <a:pPr>
              <a:lnSpc>
                <a:spcPct val="80000"/>
              </a:lnSpc>
            </a:pPr>
            <a:r>
              <a:rPr lang="de-DE" altLang="en-US" sz="1400" b="1" dirty="0" smtClean="0">
                <a:latin typeface="Arial" panose="020B0604020202020204" pitchFamily="34" charset="0"/>
              </a:rPr>
              <a:t>kurzfristiges FK</a:t>
            </a:r>
          </a:p>
          <a:p>
            <a:pPr>
              <a:lnSpc>
                <a:spcPct val="90000"/>
              </a:lnSpc>
              <a:buFontTx/>
              <a:buNone/>
            </a:pPr>
            <a:endParaRPr lang="de-DE" altLang="en-US" sz="1200" b="1" dirty="0" smtClean="0">
              <a:latin typeface="Arial" panose="020B0604020202020204" pitchFamily="34" charset="0"/>
            </a:endParaRPr>
          </a:p>
          <a:p>
            <a:pPr>
              <a:lnSpc>
                <a:spcPct val="90000"/>
              </a:lnSpc>
              <a:buFontTx/>
              <a:buNone/>
            </a:pPr>
            <a:endParaRPr lang="de-DE" altLang="en-US" sz="1200" b="1" dirty="0" smtClean="0">
              <a:latin typeface="Arial" panose="020B0604020202020204" pitchFamily="34" charset="0"/>
            </a:endParaRPr>
          </a:p>
          <a:p>
            <a:pPr>
              <a:lnSpc>
                <a:spcPct val="80000"/>
              </a:lnSpc>
              <a:buFontTx/>
              <a:buNone/>
            </a:pPr>
            <a:endParaRPr lang="de-DE" altLang="en-US" sz="1600" b="1" dirty="0" smtClean="0">
              <a:latin typeface="Arial" panose="020B0604020202020204" pitchFamily="34" charset="0"/>
            </a:endParaRPr>
          </a:p>
          <a:p>
            <a:pPr>
              <a:lnSpc>
                <a:spcPct val="80000"/>
              </a:lnSpc>
              <a:buFontTx/>
              <a:buNone/>
            </a:pPr>
            <a:endParaRPr lang="de-DE" altLang="en-US" sz="1600" b="1" dirty="0" smtClean="0">
              <a:latin typeface="Arial" panose="020B0604020202020204" pitchFamily="34" charset="0"/>
            </a:endParaRPr>
          </a:p>
          <a:p>
            <a:pPr>
              <a:lnSpc>
                <a:spcPct val="80000"/>
              </a:lnSpc>
              <a:buFontTx/>
              <a:buNone/>
            </a:pPr>
            <a:r>
              <a:rPr lang="de-DE" altLang="en-US" sz="1600" b="1" dirty="0" smtClean="0">
                <a:latin typeface="Arial" panose="020B0604020202020204" pitchFamily="34" charset="0"/>
              </a:rPr>
              <a:t>Summe Passiva - Bilanzsumme</a:t>
            </a:r>
          </a:p>
        </p:txBody>
      </p:sp>
      <p:sp>
        <p:nvSpPr>
          <p:cNvPr id="12292" name="Line 5"/>
          <p:cNvSpPr>
            <a:spLocks noChangeShapeType="1"/>
          </p:cNvSpPr>
          <p:nvPr/>
        </p:nvSpPr>
        <p:spPr bwMode="auto">
          <a:xfrm>
            <a:off x="848100" y="2314600"/>
            <a:ext cx="769620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293" name="Line 6"/>
          <p:cNvSpPr>
            <a:spLocks noChangeShapeType="1"/>
          </p:cNvSpPr>
          <p:nvPr/>
        </p:nvSpPr>
        <p:spPr bwMode="auto">
          <a:xfrm>
            <a:off x="4658100" y="1628800"/>
            <a:ext cx="11113" cy="446405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294" name="Line 7"/>
          <p:cNvSpPr>
            <a:spLocks noChangeShapeType="1"/>
          </p:cNvSpPr>
          <p:nvPr/>
        </p:nvSpPr>
        <p:spPr bwMode="auto">
          <a:xfrm>
            <a:off x="924300" y="5732488"/>
            <a:ext cx="7696200"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cxnSp>
        <p:nvCxnSpPr>
          <p:cNvPr id="4" name="Straight Arrow Connector 3"/>
          <p:cNvCxnSpPr/>
          <p:nvPr/>
        </p:nvCxnSpPr>
        <p:spPr bwMode="auto">
          <a:xfrm>
            <a:off x="539552" y="2564904"/>
            <a:ext cx="0" cy="2664296"/>
          </a:xfrm>
          <a:prstGeom prst="straightConnector1">
            <a:avLst/>
          </a:prstGeom>
          <a:ln>
            <a:headEnd type="none" w="sm" len="sm"/>
            <a:tailEnd type="triangle"/>
          </a:ln>
        </p:spPr>
        <p:style>
          <a:lnRef idx="3">
            <a:schemeClr val="accent6"/>
          </a:lnRef>
          <a:fillRef idx="0">
            <a:schemeClr val="accent6"/>
          </a:fillRef>
          <a:effectRef idx="2">
            <a:schemeClr val="accent6"/>
          </a:effectRef>
          <a:fontRef idx="minor">
            <a:schemeClr val="tx1"/>
          </a:fontRef>
        </p:style>
      </p:cxnSp>
      <p:cxnSp>
        <p:nvCxnSpPr>
          <p:cNvPr id="13" name="Straight Arrow Connector 12"/>
          <p:cNvCxnSpPr/>
          <p:nvPr/>
        </p:nvCxnSpPr>
        <p:spPr bwMode="auto">
          <a:xfrm flipV="1">
            <a:off x="8544300" y="2564904"/>
            <a:ext cx="0" cy="2664296"/>
          </a:xfrm>
          <a:prstGeom prst="straightConnector1">
            <a:avLst/>
          </a:prstGeom>
          <a:ln>
            <a:headEnd type="none" w="sm" len="sm"/>
            <a:tailEnd type="triangle"/>
          </a:ln>
        </p:spPr>
        <p:style>
          <a:lnRef idx="3">
            <a:schemeClr val="accent6"/>
          </a:lnRef>
          <a:fillRef idx="0">
            <a:schemeClr val="accent6"/>
          </a:fillRef>
          <a:effectRef idx="2">
            <a:schemeClr val="accent6"/>
          </a:effectRef>
          <a:fontRef idx="minor">
            <a:schemeClr val="tx1"/>
          </a:fontRef>
        </p:style>
      </p:cxnSp>
      <p:sp>
        <p:nvSpPr>
          <p:cNvPr id="7" name="TextBox 6"/>
          <p:cNvSpPr txBox="1"/>
          <p:nvPr/>
        </p:nvSpPr>
        <p:spPr>
          <a:xfrm>
            <a:off x="108665" y="2708920"/>
            <a:ext cx="430887" cy="1440160"/>
          </a:xfrm>
          <a:prstGeom prst="rect">
            <a:avLst/>
          </a:prstGeom>
          <a:noFill/>
        </p:spPr>
        <p:txBody>
          <a:bodyPr vert="vert270" wrap="square" rtlCol="0">
            <a:spAutoFit/>
          </a:bodyPr>
          <a:lstStyle/>
          <a:p>
            <a:r>
              <a:rPr lang="de-DE" sz="1600" dirty="0" smtClean="0">
                <a:latin typeface="Arial" panose="020B0604020202020204" pitchFamily="34" charset="0"/>
                <a:cs typeface="Arial" panose="020B0604020202020204" pitchFamily="34" charset="0"/>
              </a:rPr>
              <a:t>Liquidität</a:t>
            </a:r>
            <a:endParaRPr lang="de-DE" sz="1600" dirty="0">
              <a:latin typeface="Arial" panose="020B0604020202020204" pitchFamily="34" charset="0"/>
              <a:cs typeface="Arial" panose="020B0604020202020204" pitchFamily="34" charset="0"/>
            </a:endParaRPr>
          </a:p>
        </p:txBody>
      </p:sp>
      <p:sp>
        <p:nvSpPr>
          <p:cNvPr id="15" name="TextBox 14"/>
          <p:cNvSpPr txBox="1"/>
          <p:nvPr/>
        </p:nvSpPr>
        <p:spPr>
          <a:xfrm>
            <a:off x="8559951" y="2714961"/>
            <a:ext cx="430887" cy="1440160"/>
          </a:xfrm>
          <a:prstGeom prst="rect">
            <a:avLst/>
          </a:prstGeom>
          <a:noFill/>
        </p:spPr>
        <p:txBody>
          <a:bodyPr vert="vert270" wrap="square" rtlCol="0">
            <a:spAutoFit/>
          </a:bodyPr>
          <a:lstStyle/>
          <a:p>
            <a:r>
              <a:rPr lang="de-DE" sz="1600" dirty="0" smtClean="0">
                <a:latin typeface="Arial" panose="020B0604020202020204" pitchFamily="34" charset="0"/>
                <a:cs typeface="Arial" panose="020B0604020202020204" pitchFamily="34" charset="0"/>
              </a:rPr>
              <a:t>Fälligkeit</a:t>
            </a:r>
            <a:endParaRPr lang="de-DE" sz="1600" dirty="0">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a:xfrm>
            <a:off x="1908175" y="44450"/>
            <a:ext cx="6702425" cy="960438"/>
          </a:xfrm>
        </p:spPr>
        <p:txBody>
          <a:bodyPr/>
          <a:lstStyle/>
          <a:p>
            <a:r>
              <a:rPr lang="de-DE" altLang="en-US" smtClean="0"/>
              <a:t>Aufbau einer Bilanz - konkreter</a:t>
            </a:r>
          </a:p>
        </p:txBody>
      </p:sp>
      <p:pic>
        <p:nvPicPr>
          <p:cNvPr id="13314" name="Picture 5"/>
          <p:cNvPicPr>
            <a:picLocks noChangeAspect="1" noChangeArrowheads="1"/>
          </p:cNvPicPr>
          <p:nvPr/>
        </p:nvPicPr>
        <p:blipFill>
          <a:blip r:embed="rId2">
            <a:extLst>
              <a:ext uri="{28A0092B-C50C-407E-A947-70E740481C1C}">
                <a14:useLocalDpi xmlns:a14="http://schemas.microsoft.com/office/drawing/2010/main" val="0"/>
              </a:ext>
            </a:extLst>
          </a:blip>
          <a:srcRect b="21666"/>
          <a:stretch>
            <a:fillRect/>
          </a:stretch>
        </p:blipFill>
        <p:spPr bwMode="auto">
          <a:xfrm>
            <a:off x="1187624" y="1412776"/>
            <a:ext cx="7560978"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1908175" y="44450"/>
            <a:ext cx="6702425" cy="960438"/>
          </a:xfrm>
        </p:spPr>
        <p:txBody>
          <a:bodyPr/>
          <a:lstStyle/>
          <a:p>
            <a:r>
              <a:rPr lang="de-DE" altLang="en-US" smtClean="0"/>
              <a:t>Aufbau einer Bilanz - Beispiel</a:t>
            </a:r>
          </a:p>
        </p:txBody>
      </p:sp>
      <p:graphicFrame>
        <p:nvGraphicFramePr>
          <p:cNvPr id="3" name="Table 2"/>
          <p:cNvGraphicFramePr>
            <a:graphicFrameLocks noGrp="1"/>
          </p:cNvGraphicFramePr>
          <p:nvPr>
            <p:extLst>
              <p:ext uri="{D42A27DB-BD31-4B8C-83A1-F6EECF244321}">
                <p14:modId xmlns:p14="http://schemas.microsoft.com/office/powerpoint/2010/main" val="3788657098"/>
              </p:ext>
            </p:extLst>
          </p:nvPr>
        </p:nvGraphicFramePr>
        <p:xfrm>
          <a:off x="1403648" y="1700808"/>
          <a:ext cx="3192016" cy="3708400"/>
        </p:xfrm>
        <a:graphic>
          <a:graphicData uri="http://schemas.openxmlformats.org/drawingml/2006/table">
            <a:tbl>
              <a:tblPr firstRow="1" bandRow="1">
                <a:tableStyleId>{5C22544A-7EE6-4342-B048-85BDC9FD1C3A}</a:tableStyleId>
              </a:tblPr>
              <a:tblGrid>
                <a:gridCol w="2615952">
                  <a:extLst>
                    <a:ext uri="{9D8B030D-6E8A-4147-A177-3AD203B41FA5}">
                      <a16:colId xmlns:a16="http://schemas.microsoft.com/office/drawing/2014/main" val="121886419"/>
                    </a:ext>
                  </a:extLst>
                </a:gridCol>
                <a:gridCol w="576064">
                  <a:extLst>
                    <a:ext uri="{9D8B030D-6E8A-4147-A177-3AD203B41FA5}">
                      <a16:colId xmlns:a16="http://schemas.microsoft.com/office/drawing/2014/main" val="574667532"/>
                    </a:ext>
                  </a:extLst>
                </a:gridCol>
              </a:tblGrid>
              <a:tr h="370840">
                <a:tc>
                  <a:txBody>
                    <a:bodyPr/>
                    <a:lstStyle/>
                    <a:p>
                      <a:r>
                        <a:rPr lang="de-DE" dirty="0" smtClean="0">
                          <a:latin typeface="Arial" panose="020B0604020202020204" pitchFamily="34" charset="0"/>
                          <a:cs typeface="Arial" panose="020B0604020202020204" pitchFamily="34" charset="0"/>
                        </a:rPr>
                        <a:t>Aktiva</a:t>
                      </a:r>
                      <a:endParaRPr lang="de-DE" dirty="0">
                        <a:latin typeface="Arial" panose="020B0604020202020204" pitchFamily="34" charset="0"/>
                        <a:cs typeface="Arial" panose="020B0604020202020204" pitchFamily="34" charset="0"/>
                      </a:endParaRPr>
                    </a:p>
                  </a:txBody>
                  <a:tcPr/>
                </a:tc>
                <a:tc>
                  <a:txBody>
                    <a:bodyPr/>
                    <a:lstStyle/>
                    <a:p>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97124784"/>
                  </a:ext>
                </a:extLst>
              </a:tr>
              <a:tr h="370840">
                <a:tc>
                  <a:txBody>
                    <a:bodyPr/>
                    <a:lstStyle/>
                    <a:p>
                      <a:r>
                        <a:rPr lang="de-DE" b="1" dirty="0" smtClean="0">
                          <a:latin typeface="Arial" panose="020B0604020202020204" pitchFamily="34" charset="0"/>
                          <a:cs typeface="Arial" panose="020B0604020202020204" pitchFamily="34" charset="0"/>
                        </a:rPr>
                        <a:t>Anlagevermögen</a:t>
                      </a:r>
                      <a:endParaRPr lang="de-DE" b="1"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50141553"/>
                  </a:ext>
                </a:extLst>
              </a:tr>
              <a:tr h="370840">
                <a:tc>
                  <a:txBody>
                    <a:bodyPr/>
                    <a:lstStyle/>
                    <a:p>
                      <a:r>
                        <a:rPr lang="de-DE" dirty="0" smtClean="0">
                          <a:latin typeface="Arial" panose="020B0604020202020204" pitchFamily="34" charset="0"/>
                          <a:cs typeface="Arial" panose="020B0604020202020204" pitchFamily="34" charset="0"/>
                        </a:rPr>
                        <a:t>Grundstücke</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150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5292241"/>
                  </a:ext>
                </a:extLst>
              </a:tr>
              <a:tr h="370840">
                <a:tc>
                  <a:txBody>
                    <a:bodyPr/>
                    <a:lstStyle/>
                    <a:p>
                      <a:r>
                        <a:rPr lang="de-DE" dirty="0" smtClean="0">
                          <a:latin typeface="Arial" panose="020B0604020202020204" pitchFamily="34" charset="0"/>
                          <a:cs typeface="Arial" panose="020B0604020202020204" pitchFamily="34" charset="0"/>
                        </a:rPr>
                        <a:t>Maschinen</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40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68177554"/>
                  </a:ext>
                </a:extLst>
              </a:tr>
              <a:tr h="370840">
                <a:tc>
                  <a:txBody>
                    <a:bodyPr/>
                    <a:lstStyle/>
                    <a:p>
                      <a:r>
                        <a:rPr lang="de-DE" dirty="0" smtClean="0">
                          <a:latin typeface="Arial" panose="020B0604020202020204" pitchFamily="34" charset="0"/>
                          <a:cs typeface="Arial" panose="020B0604020202020204" pitchFamily="34" charset="0"/>
                        </a:rPr>
                        <a:t>Fuhrpark</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30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41685380"/>
                  </a:ext>
                </a:extLst>
              </a:tr>
              <a:tr h="370840">
                <a:tc>
                  <a:txBody>
                    <a:bodyPr/>
                    <a:lstStyle/>
                    <a:p>
                      <a:r>
                        <a:rPr lang="de-DE" b="1" dirty="0" smtClean="0">
                          <a:latin typeface="Arial" panose="020B0604020202020204" pitchFamily="34" charset="0"/>
                          <a:cs typeface="Arial" panose="020B0604020202020204" pitchFamily="34" charset="0"/>
                        </a:rPr>
                        <a:t>Umlagevermögen</a:t>
                      </a:r>
                      <a:endParaRPr lang="de-DE" b="1"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99245755"/>
                  </a:ext>
                </a:extLst>
              </a:tr>
              <a:tr h="370840">
                <a:tc>
                  <a:txBody>
                    <a:bodyPr/>
                    <a:lstStyle/>
                    <a:p>
                      <a:r>
                        <a:rPr lang="de-DE" dirty="0" smtClean="0">
                          <a:latin typeface="Arial" panose="020B0604020202020204" pitchFamily="34" charset="0"/>
                          <a:cs typeface="Arial" panose="020B0604020202020204" pitchFamily="34" charset="0"/>
                        </a:rPr>
                        <a:t>Waren</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40</a:t>
                      </a:r>
                    </a:p>
                  </a:txBody>
                  <a:tcPr/>
                </a:tc>
                <a:extLst>
                  <a:ext uri="{0D108BD9-81ED-4DB2-BD59-A6C34878D82A}">
                    <a16:rowId xmlns:a16="http://schemas.microsoft.com/office/drawing/2014/main" val="1690766091"/>
                  </a:ext>
                </a:extLst>
              </a:tr>
              <a:tr h="370840">
                <a:tc>
                  <a:txBody>
                    <a:bodyPr/>
                    <a:lstStyle/>
                    <a:p>
                      <a:r>
                        <a:rPr lang="de-DE" dirty="0" smtClean="0">
                          <a:latin typeface="Arial" panose="020B0604020202020204" pitchFamily="34" charset="0"/>
                          <a:cs typeface="Arial" panose="020B0604020202020204" pitchFamily="34" charset="0"/>
                        </a:rPr>
                        <a:t>Bankguthaben</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30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32465568"/>
                  </a:ext>
                </a:extLst>
              </a:tr>
              <a:tr h="370840">
                <a:tc>
                  <a:txBody>
                    <a:bodyPr/>
                    <a:lstStyle/>
                    <a:p>
                      <a:r>
                        <a:rPr lang="de-DE" dirty="0" smtClean="0">
                          <a:latin typeface="Arial" panose="020B0604020202020204" pitchFamily="34" charset="0"/>
                          <a:cs typeface="Arial" panose="020B0604020202020204" pitchFamily="34" charset="0"/>
                        </a:rPr>
                        <a:t>Kasse</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10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1546246"/>
                  </a:ext>
                </a:extLst>
              </a:tr>
              <a:tr h="370840">
                <a:tc>
                  <a:txBody>
                    <a:bodyPr/>
                    <a:lstStyle/>
                    <a:p>
                      <a:r>
                        <a:rPr lang="de-DE" b="1" dirty="0" smtClean="0">
                          <a:latin typeface="Arial" panose="020B0604020202020204" pitchFamily="34" charset="0"/>
                          <a:cs typeface="Arial" panose="020B0604020202020204" pitchFamily="34" charset="0"/>
                        </a:rPr>
                        <a:t>Summe</a:t>
                      </a:r>
                      <a:endParaRPr lang="de-DE"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r"/>
                      <a:r>
                        <a:rPr lang="de-DE" b="1" dirty="0" smtClean="0">
                          <a:latin typeface="Arial" panose="020B0604020202020204" pitchFamily="34" charset="0"/>
                          <a:cs typeface="Arial" panose="020B0604020202020204" pitchFamily="34" charset="0"/>
                        </a:rPr>
                        <a:t>300</a:t>
                      </a:r>
                      <a:endParaRPr lang="de-DE" b="1" dirty="0">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2279128986"/>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592106113"/>
              </p:ext>
            </p:extLst>
          </p:nvPr>
        </p:nvGraphicFramePr>
        <p:xfrm>
          <a:off x="4932040" y="1700808"/>
          <a:ext cx="3408040" cy="3708400"/>
        </p:xfrm>
        <a:graphic>
          <a:graphicData uri="http://schemas.openxmlformats.org/drawingml/2006/table">
            <a:tbl>
              <a:tblPr firstRow="1" bandRow="1">
                <a:tableStyleId>{5C22544A-7EE6-4342-B048-85BDC9FD1C3A}</a:tableStyleId>
              </a:tblPr>
              <a:tblGrid>
                <a:gridCol w="2792990">
                  <a:extLst>
                    <a:ext uri="{9D8B030D-6E8A-4147-A177-3AD203B41FA5}">
                      <a16:colId xmlns:a16="http://schemas.microsoft.com/office/drawing/2014/main" val="121886419"/>
                    </a:ext>
                  </a:extLst>
                </a:gridCol>
                <a:gridCol w="615050">
                  <a:extLst>
                    <a:ext uri="{9D8B030D-6E8A-4147-A177-3AD203B41FA5}">
                      <a16:colId xmlns:a16="http://schemas.microsoft.com/office/drawing/2014/main" val="574667532"/>
                    </a:ext>
                  </a:extLst>
                </a:gridCol>
              </a:tblGrid>
              <a:tr h="370840">
                <a:tc>
                  <a:txBody>
                    <a:bodyPr/>
                    <a:lstStyle/>
                    <a:p>
                      <a:r>
                        <a:rPr lang="de-DE" dirty="0" smtClean="0">
                          <a:latin typeface="Arial" panose="020B0604020202020204" pitchFamily="34" charset="0"/>
                          <a:cs typeface="Arial" panose="020B0604020202020204" pitchFamily="34" charset="0"/>
                        </a:rPr>
                        <a:t>Passiva</a:t>
                      </a:r>
                      <a:endParaRPr lang="de-DE" dirty="0">
                        <a:latin typeface="Arial" panose="020B0604020202020204" pitchFamily="34" charset="0"/>
                        <a:cs typeface="Arial" panose="020B0604020202020204" pitchFamily="34" charset="0"/>
                      </a:endParaRPr>
                    </a:p>
                  </a:txBody>
                  <a:tcPr/>
                </a:tc>
                <a:tc>
                  <a:txBody>
                    <a:bodyPr/>
                    <a:lstStyle/>
                    <a:p>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197124784"/>
                  </a:ext>
                </a:extLst>
              </a:tr>
              <a:tr h="370840">
                <a:tc>
                  <a:txBody>
                    <a:bodyPr/>
                    <a:lstStyle/>
                    <a:p>
                      <a:r>
                        <a:rPr lang="de-DE" b="1" dirty="0" smtClean="0">
                          <a:latin typeface="Arial" panose="020B0604020202020204" pitchFamily="34" charset="0"/>
                          <a:cs typeface="Arial" panose="020B0604020202020204" pitchFamily="34" charset="0"/>
                        </a:rPr>
                        <a:t>Eigenkapital</a:t>
                      </a:r>
                      <a:endParaRPr lang="de-DE" b="1"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50141553"/>
                  </a:ext>
                </a:extLst>
              </a:tr>
              <a:tr h="370840">
                <a:tc>
                  <a:txBody>
                    <a:bodyPr/>
                    <a:lstStyle/>
                    <a:p>
                      <a:r>
                        <a:rPr lang="de-DE" dirty="0" smtClean="0">
                          <a:latin typeface="Arial" panose="020B0604020202020204" pitchFamily="34" charset="0"/>
                          <a:cs typeface="Arial" panose="020B0604020202020204" pitchFamily="34" charset="0"/>
                        </a:rPr>
                        <a:t>Stammkapital</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50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5292241"/>
                  </a:ext>
                </a:extLst>
              </a:tr>
              <a:tr h="370840">
                <a:tc>
                  <a:txBody>
                    <a:bodyPr/>
                    <a:lstStyle/>
                    <a:p>
                      <a:r>
                        <a:rPr lang="de-DE" dirty="0" smtClean="0">
                          <a:latin typeface="Arial" panose="020B0604020202020204" pitchFamily="34" charset="0"/>
                          <a:cs typeface="Arial" panose="020B0604020202020204" pitchFamily="34" charset="0"/>
                        </a:rPr>
                        <a:t>Rücklagen</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100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68177554"/>
                  </a:ext>
                </a:extLst>
              </a:tr>
              <a:tr h="370840">
                <a:tc>
                  <a:txBody>
                    <a:bodyPr/>
                    <a:lstStyle/>
                    <a:p>
                      <a:endParaRPr lang="de-DE"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41685380"/>
                  </a:ext>
                </a:extLst>
              </a:tr>
              <a:tr h="370840">
                <a:tc>
                  <a:txBody>
                    <a:bodyPr/>
                    <a:lstStyle/>
                    <a:p>
                      <a:r>
                        <a:rPr lang="de-DE" b="1" dirty="0" smtClean="0">
                          <a:latin typeface="Arial" panose="020B0604020202020204" pitchFamily="34" charset="0"/>
                          <a:cs typeface="Arial" panose="020B0604020202020204" pitchFamily="34" charset="0"/>
                        </a:rPr>
                        <a:t>Fremdkapital</a:t>
                      </a:r>
                      <a:endParaRPr lang="de-DE" b="1"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599245755"/>
                  </a:ext>
                </a:extLst>
              </a:tr>
              <a:tr h="370840">
                <a:tc>
                  <a:txBody>
                    <a:bodyPr/>
                    <a:lstStyle/>
                    <a:p>
                      <a:r>
                        <a:rPr lang="de-DE" dirty="0" smtClean="0">
                          <a:latin typeface="Arial" panose="020B0604020202020204" pitchFamily="34" charset="0"/>
                          <a:cs typeface="Arial" panose="020B0604020202020204" pitchFamily="34" charset="0"/>
                        </a:rPr>
                        <a:t>Darlehen</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120</a:t>
                      </a:r>
                    </a:p>
                  </a:txBody>
                  <a:tcPr/>
                </a:tc>
                <a:extLst>
                  <a:ext uri="{0D108BD9-81ED-4DB2-BD59-A6C34878D82A}">
                    <a16:rowId xmlns:a16="http://schemas.microsoft.com/office/drawing/2014/main" val="1690766091"/>
                  </a:ext>
                </a:extLst>
              </a:tr>
              <a:tr h="370840">
                <a:tc>
                  <a:txBody>
                    <a:bodyPr/>
                    <a:lstStyle/>
                    <a:p>
                      <a:r>
                        <a:rPr lang="de-DE" dirty="0" smtClean="0">
                          <a:latin typeface="Arial" panose="020B0604020202020204" pitchFamily="34" charset="0"/>
                          <a:cs typeface="Arial" panose="020B0604020202020204" pitchFamily="34" charset="0"/>
                        </a:rPr>
                        <a:t>Nicht</a:t>
                      </a:r>
                      <a:r>
                        <a:rPr lang="de-DE" baseline="0" dirty="0" smtClean="0">
                          <a:latin typeface="Arial" panose="020B0604020202020204" pitchFamily="34" charset="0"/>
                          <a:cs typeface="Arial" panose="020B0604020202020204" pitchFamily="34" charset="0"/>
                        </a:rPr>
                        <a:t> bezahlte Rechnung</a:t>
                      </a:r>
                      <a:endParaRPr lang="de-DE" dirty="0">
                        <a:latin typeface="Arial" panose="020B0604020202020204" pitchFamily="34" charset="0"/>
                        <a:cs typeface="Arial" panose="020B0604020202020204" pitchFamily="34" charset="0"/>
                      </a:endParaRPr>
                    </a:p>
                  </a:txBody>
                  <a:tcPr/>
                </a:tc>
                <a:tc>
                  <a:txBody>
                    <a:bodyPr/>
                    <a:lstStyle/>
                    <a:p>
                      <a:pPr algn="r"/>
                      <a:r>
                        <a:rPr lang="de-DE" dirty="0" smtClean="0">
                          <a:latin typeface="Arial" panose="020B0604020202020204" pitchFamily="34" charset="0"/>
                          <a:cs typeface="Arial" panose="020B0604020202020204" pitchFamily="34" charset="0"/>
                        </a:rPr>
                        <a:t>30</a:t>
                      </a: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632465568"/>
                  </a:ext>
                </a:extLst>
              </a:tr>
              <a:tr h="370840">
                <a:tc>
                  <a:txBody>
                    <a:bodyPr/>
                    <a:lstStyle/>
                    <a:p>
                      <a:endParaRPr lang="de-DE" dirty="0">
                        <a:latin typeface="Arial" panose="020B0604020202020204" pitchFamily="34" charset="0"/>
                        <a:cs typeface="Arial" panose="020B0604020202020204" pitchFamily="34" charset="0"/>
                      </a:endParaRPr>
                    </a:p>
                  </a:txBody>
                  <a:tcPr/>
                </a:tc>
                <a:tc>
                  <a:txBody>
                    <a:bodyPr/>
                    <a:lstStyle/>
                    <a:p>
                      <a:pPr algn="r"/>
                      <a:endParaRPr lang="de-DE"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1546246"/>
                  </a:ext>
                </a:extLst>
              </a:tr>
              <a:tr h="370840">
                <a:tc>
                  <a:txBody>
                    <a:bodyPr/>
                    <a:lstStyle/>
                    <a:p>
                      <a:r>
                        <a:rPr lang="de-DE" b="1" dirty="0" smtClean="0">
                          <a:latin typeface="Arial" panose="020B0604020202020204" pitchFamily="34" charset="0"/>
                          <a:cs typeface="Arial" panose="020B0604020202020204" pitchFamily="34" charset="0"/>
                        </a:rPr>
                        <a:t>Summe</a:t>
                      </a:r>
                      <a:endParaRPr lang="de-DE" b="1" dirty="0">
                        <a:latin typeface="Arial" panose="020B0604020202020204" pitchFamily="34" charset="0"/>
                        <a:cs typeface="Arial" panose="020B0604020202020204" pitchFamily="34" charset="0"/>
                      </a:endParaRPr>
                    </a:p>
                  </a:txBody>
                  <a:tcPr>
                    <a:solidFill>
                      <a:schemeClr val="accent1">
                        <a:lumMod val="40000"/>
                        <a:lumOff val="60000"/>
                      </a:schemeClr>
                    </a:solidFill>
                  </a:tcPr>
                </a:tc>
                <a:tc>
                  <a:txBody>
                    <a:bodyPr/>
                    <a:lstStyle/>
                    <a:p>
                      <a:pPr algn="r"/>
                      <a:r>
                        <a:rPr lang="de-DE" b="1" dirty="0" smtClean="0">
                          <a:latin typeface="Arial" panose="020B0604020202020204" pitchFamily="34" charset="0"/>
                          <a:cs typeface="Arial" panose="020B0604020202020204" pitchFamily="34" charset="0"/>
                        </a:rPr>
                        <a:t>300</a:t>
                      </a:r>
                      <a:endParaRPr lang="de-DE" b="1" dirty="0">
                        <a:latin typeface="Arial" panose="020B0604020202020204" pitchFamily="34" charset="0"/>
                        <a:cs typeface="Arial" panose="020B0604020202020204" pitchFamily="34" charset="0"/>
                      </a:endParaRPr>
                    </a:p>
                  </a:txBody>
                  <a:tcPr>
                    <a:solidFill>
                      <a:schemeClr val="accent1">
                        <a:lumMod val="40000"/>
                        <a:lumOff val="60000"/>
                      </a:schemeClr>
                    </a:solidFill>
                  </a:tcPr>
                </a:tc>
                <a:extLst>
                  <a:ext uri="{0D108BD9-81ED-4DB2-BD59-A6C34878D82A}">
                    <a16:rowId xmlns:a16="http://schemas.microsoft.com/office/drawing/2014/main" val="2279128986"/>
                  </a:ext>
                </a:extLst>
              </a:tr>
            </a:tbl>
          </a:graphicData>
        </a:graphic>
      </p:graphicFrame>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1908175" y="381000"/>
            <a:ext cx="6778625" cy="960438"/>
          </a:xfrm>
        </p:spPr>
        <p:txBody>
          <a:bodyPr/>
          <a:lstStyle/>
          <a:p>
            <a:pPr>
              <a:lnSpc>
                <a:spcPct val="90000"/>
              </a:lnSpc>
            </a:pPr>
            <a:r>
              <a:rPr lang="de-DE" altLang="en-US" smtClean="0"/>
              <a:t>Aktiva vs Passiva</a:t>
            </a:r>
          </a:p>
        </p:txBody>
      </p:sp>
      <p:sp>
        <p:nvSpPr>
          <p:cNvPr id="1536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4CD255CC-ABAA-F04D-B367-D0D25BDA4D6D}"/>
              </a:ext>
            </a:extLst>
          </p:cNvPr>
          <p:cNvSpPr txBox="1">
            <a:spLocks noChangeArrowheads="1"/>
          </p:cNvSpPr>
          <p:nvPr/>
        </p:nvSpPr>
        <p:spPr>
          <a:xfrm>
            <a:off x="1476375" y="1828800"/>
            <a:ext cx="6934200" cy="4408488"/>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b="1" kern="0" dirty="0">
                <a:latin typeface="Arial" panose="020B0604020202020204" pitchFamily="34" charset="0"/>
              </a:rPr>
              <a:t>Aktiva </a:t>
            </a:r>
          </a:p>
          <a:p>
            <a:pPr marL="0" indent="0">
              <a:buFontTx/>
              <a:buNone/>
              <a:defRPr/>
            </a:pPr>
            <a:r>
              <a:rPr lang="de-DE" sz="1800" kern="0" dirty="0">
                <a:latin typeface="Arial" panose="020B0604020202020204" pitchFamily="34" charset="0"/>
              </a:rPr>
              <a:t>= Auflistung aller </a:t>
            </a:r>
            <a:r>
              <a:rPr lang="de-DE" sz="1800" kern="0" dirty="0" smtClean="0">
                <a:latin typeface="Arial" panose="020B0604020202020204" pitchFamily="34" charset="0"/>
              </a:rPr>
              <a:t>Vermögensgegenstände</a:t>
            </a:r>
            <a:r>
              <a:rPr lang="de-DE" sz="1800" kern="0" dirty="0">
                <a:latin typeface="Arial" panose="020B0604020202020204" pitchFamily="34" charset="0"/>
              </a:rPr>
              <a:t>, die in einem Betrieb vorhanden sind </a:t>
            </a:r>
          </a:p>
          <a:p>
            <a:pPr>
              <a:defRPr/>
            </a:pPr>
            <a:r>
              <a:rPr lang="de-DE" sz="1800" kern="0" dirty="0">
                <a:latin typeface="Arial" panose="020B0604020202020204" pitchFamily="34" charset="0"/>
              </a:rPr>
              <a:t>Aktivseite ist die Verwendungsseite </a:t>
            </a:r>
          </a:p>
          <a:p>
            <a:pPr marL="0" indent="0">
              <a:buFontTx/>
              <a:buNone/>
              <a:defRPr/>
            </a:pPr>
            <a:endParaRPr lang="de-DE" sz="1800" kern="0" dirty="0">
              <a:latin typeface="Arial" panose="020B0604020202020204" pitchFamily="34" charset="0"/>
            </a:endParaRPr>
          </a:p>
          <a:p>
            <a:pPr marL="0" indent="0">
              <a:buFontTx/>
              <a:buNone/>
              <a:defRPr/>
            </a:pPr>
            <a:r>
              <a:rPr lang="de-DE" sz="1800" b="1" kern="0" dirty="0">
                <a:latin typeface="Arial" panose="020B0604020202020204" pitchFamily="34" charset="0"/>
              </a:rPr>
              <a:t>Passiva</a:t>
            </a:r>
          </a:p>
          <a:p>
            <a:pPr marL="0" indent="0">
              <a:buFontTx/>
              <a:buNone/>
              <a:defRPr/>
            </a:pPr>
            <a:r>
              <a:rPr lang="de-DE" sz="1800" kern="0" dirty="0">
                <a:latin typeface="Arial" panose="020B0604020202020204" pitchFamily="34" charset="0"/>
              </a:rPr>
              <a:t>= Liste aller Posten, durch die die </a:t>
            </a:r>
            <a:r>
              <a:rPr lang="de-DE" sz="1800" kern="0" dirty="0" smtClean="0">
                <a:latin typeface="Arial" panose="020B0604020202020204" pitchFamily="34" charset="0"/>
              </a:rPr>
              <a:t>Vermögensgegenstände </a:t>
            </a:r>
            <a:r>
              <a:rPr lang="de-DE" sz="1800" kern="0" dirty="0">
                <a:latin typeface="Arial" panose="020B0604020202020204" pitchFamily="34" charset="0"/>
              </a:rPr>
              <a:t>der Aktivseite finanziert wurden</a:t>
            </a:r>
          </a:p>
          <a:p>
            <a:pPr>
              <a:defRPr/>
            </a:pPr>
            <a:r>
              <a:rPr lang="de-DE" sz="1800" kern="0" dirty="0">
                <a:latin typeface="Arial" panose="020B0604020202020204" pitchFamily="34" charset="0"/>
              </a:rPr>
              <a:t>Passivseite ist die Finanzierungseite, Mittelherkunftsseite </a:t>
            </a:r>
          </a:p>
          <a:p>
            <a:pPr marL="0" indent="0">
              <a:buFontTx/>
              <a:buNone/>
              <a:defRPr/>
            </a:pPr>
            <a:endParaRPr lang="de-DE"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1763713" y="-242888"/>
            <a:ext cx="6854825" cy="1176338"/>
          </a:xfrm>
        </p:spPr>
        <p:txBody>
          <a:bodyPr/>
          <a:lstStyle/>
          <a:p>
            <a:r>
              <a:rPr lang="de-DE" altLang="en-US" smtClean="0"/>
              <a:t>Anlagevermögen - Aktiva</a:t>
            </a:r>
          </a:p>
        </p:txBody>
      </p:sp>
      <p:sp>
        <p:nvSpPr>
          <p:cNvPr id="16386" name="Rectangle 1"/>
          <p:cNvSpPr>
            <a:spLocks noChangeArrowheads="1"/>
          </p:cNvSpPr>
          <p:nvPr/>
        </p:nvSpPr>
        <p:spPr bwMode="auto">
          <a:xfrm>
            <a:off x="611188" y="1092200"/>
            <a:ext cx="8367712" cy="532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1600" b="1">
                <a:latin typeface="Arial Narrow,Bold"/>
              </a:rPr>
              <a:t>I. Immaterielle Vermögensgegenstände: </a:t>
            </a:r>
            <a:r>
              <a:rPr lang="en-US" altLang="en-US" sz="4400">
                <a:latin typeface="Book Antiqua" panose="02040602050305030304" pitchFamily="18" charset="0"/>
              </a:rPr>
              <a:t>   </a:t>
            </a:r>
          </a:p>
          <a:p>
            <a:pPr>
              <a:spcBef>
                <a:spcPct val="0"/>
              </a:spcBef>
              <a:buClrTx/>
              <a:buFontTx/>
              <a:buNone/>
            </a:pPr>
            <a:r>
              <a:rPr lang="en-US" altLang="en-US" sz="1600">
                <a:latin typeface="Arial Narrow" panose="020B0606020202030204" pitchFamily="34" charset="0"/>
              </a:rPr>
              <a:t>1. Selbst geschaffene gewerbliche Schutzrechte und ähnliche Rechte und Werte; </a:t>
            </a:r>
            <a:endParaRPr lang="en-US" altLang="en-US" sz="1200">
              <a:latin typeface="Book Antiqua" panose="02040602050305030304" pitchFamily="18" charset="0"/>
            </a:endParaRPr>
          </a:p>
          <a:p>
            <a:pPr>
              <a:spcBef>
                <a:spcPct val="0"/>
              </a:spcBef>
              <a:buClrTx/>
              <a:buFontTx/>
              <a:buNone/>
            </a:pPr>
            <a:r>
              <a:rPr lang="en-US" altLang="en-US" sz="1600">
                <a:latin typeface="Arial Narrow" panose="020B0606020202030204" pitchFamily="34" charset="0"/>
              </a:rPr>
              <a:t>2. entgeltlich erworbene Konzessionen, gewerbliche Schutzrechte und ähnliche Rechte und Werte sowie </a:t>
            </a:r>
          </a:p>
          <a:p>
            <a:pPr>
              <a:spcBef>
                <a:spcPct val="0"/>
              </a:spcBef>
              <a:buClrTx/>
              <a:buFontTx/>
              <a:buNone/>
            </a:pPr>
            <a:r>
              <a:rPr lang="en-US" altLang="en-US" sz="1600">
                <a:latin typeface="Arial Narrow" panose="020B0606020202030204" pitchFamily="34" charset="0"/>
              </a:rPr>
              <a:t>Lizenzen an solchen Rechten und Werten; </a:t>
            </a:r>
            <a:endParaRPr lang="en-US" altLang="en-US" sz="1200">
              <a:latin typeface="Book Antiqua" panose="02040602050305030304" pitchFamily="18" charset="0"/>
            </a:endParaRPr>
          </a:p>
          <a:p>
            <a:pPr>
              <a:spcBef>
                <a:spcPct val="0"/>
              </a:spcBef>
              <a:buClrTx/>
              <a:buFontTx/>
              <a:buNone/>
            </a:pPr>
            <a:r>
              <a:rPr lang="en-US" altLang="en-US" sz="1600">
                <a:latin typeface="Arial Narrow" panose="020B0606020202030204" pitchFamily="34" charset="0"/>
              </a:rPr>
              <a:t>3. Geschäfts- oder Firmenwert; </a:t>
            </a:r>
          </a:p>
          <a:p>
            <a:pPr>
              <a:spcBef>
                <a:spcPct val="0"/>
              </a:spcBef>
              <a:buClrTx/>
              <a:buFontTx/>
              <a:buNone/>
            </a:pPr>
            <a:r>
              <a:rPr lang="en-US" altLang="en-US" sz="1600">
                <a:latin typeface="Arial Narrow" panose="020B0606020202030204" pitchFamily="34" charset="0"/>
              </a:rPr>
              <a:t>4. geleistete Anzahlungen; </a:t>
            </a:r>
          </a:p>
          <a:p>
            <a:pPr>
              <a:spcBef>
                <a:spcPct val="0"/>
              </a:spcBef>
              <a:buClrTx/>
              <a:buFontTx/>
              <a:buNone/>
            </a:pPr>
            <a:endParaRPr lang="en-US" altLang="en-US" sz="1200">
              <a:latin typeface="Book Antiqua" panose="02040602050305030304" pitchFamily="18" charset="0"/>
            </a:endParaRPr>
          </a:p>
          <a:p>
            <a:pPr>
              <a:spcBef>
                <a:spcPct val="0"/>
              </a:spcBef>
              <a:buClrTx/>
              <a:buFontTx/>
              <a:buNone/>
            </a:pPr>
            <a:r>
              <a:rPr lang="en-US" altLang="en-US" sz="1600" b="1">
                <a:latin typeface="Arial Narrow,Bold"/>
              </a:rPr>
              <a:t>II. Sachanlagen: </a:t>
            </a:r>
            <a:endParaRPr lang="en-US" altLang="en-US" sz="1200" b="1">
              <a:latin typeface="Book Antiqua" panose="02040602050305030304" pitchFamily="18" charset="0"/>
            </a:endParaRPr>
          </a:p>
          <a:p>
            <a:pPr>
              <a:spcBef>
                <a:spcPct val="0"/>
              </a:spcBef>
              <a:buClrTx/>
              <a:buFontTx/>
              <a:buNone/>
            </a:pPr>
            <a:r>
              <a:rPr lang="en-US" altLang="en-US" sz="1600">
                <a:latin typeface="Arial Narrow" panose="020B0606020202030204" pitchFamily="34" charset="0"/>
              </a:rPr>
              <a:t>1. Grundstücke, grundstücksgleiche Rechte und Bauten einschlie</a:t>
            </a:r>
            <a:r>
              <a:rPr lang="en-US" altLang="en-US" sz="1600">
                <a:latin typeface="Book Antiqua" panose="02040602050305030304" pitchFamily="18" charset="0"/>
              </a:rPr>
              <a:t>ß</a:t>
            </a:r>
            <a:r>
              <a:rPr lang="en-US" altLang="en-US" sz="1600">
                <a:latin typeface="Arial Narrow" panose="020B0606020202030204" pitchFamily="34" charset="0"/>
              </a:rPr>
              <a:t>lich der Bauten auf fremden Grundstücken; </a:t>
            </a:r>
          </a:p>
          <a:p>
            <a:pPr>
              <a:spcBef>
                <a:spcPct val="0"/>
              </a:spcBef>
              <a:buClrTx/>
              <a:buFontTx/>
              <a:buNone/>
            </a:pPr>
            <a:r>
              <a:rPr lang="en-US" altLang="en-US" sz="1600">
                <a:latin typeface="Arial Narrow" panose="020B0606020202030204" pitchFamily="34" charset="0"/>
              </a:rPr>
              <a:t>2. technische Anlagen und Maschinen;</a:t>
            </a:r>
            <a:br>
              <a:rPr lang="en-US" altLang="en-US" sz="1600">
                <a:latin typeface="Arial Narrow" panose="020B0606020202030204" pitchFamily="34" charset="0"/>
              </a:rPr>
            </a:br>
            <a:r>
              <a:rPr lang="en-US" altLang="en-US" sz="1600">
                <a:latin typeface="Arial Narrow" panose="020B0606020202030204" pitchFamily="34" charset="0"/>
              </a:rPr>
              <a:t>3. andere Anlagen, Betriebs- und Geschäftsausstattung;</a:t>
            </a:r>
            <a:br>
              <a:rPr lang="en-US" altLang="en-US" sz="1600">
                <a:latin typeface="Arial Narrow" panose="020B0606020202030204" pitchFamily="34" charset="0"/>
              </a:rPr>
            </a:br>
            <a:r>
              <a:rPr lang="en-US" altLang="en-US" sz="1600">
                <a:latin typeface="Arial Narrow" panose="020B0606020202030204" pitchFamily="34" charset="0"/>
              </a:rPr>
              <a:t>4. geleistete Anzahlungen und Anlagen im Bau; </a:t>
            </a:r>
          </a:p>
          <a:p>
            <a:pPr>
              <a:spcBef>
                <a:spcPct val="0"/>
              </a:spcBef>
              <a:buClrTx/>
              <a:buFontTx/>
              <a:buNone/>
            </a:pPr>
            <a:endParaRPr lang="en-US" altLang="en-US" sz="1200">
              <a:latin typeface="Book Antiqua" panose="02040602050305030304" pitchFamily="18" charset="0"/>
            </a:endParaRPr>
          </a:p>
          <a:p>
            <a:pPr>
              <a:spcBef>
                <a:spcPct val="0"/>
              </a:spcBef>
              <a:buClrTx/>
              <a:buFontTx/>
              <a:buNone/>
            </a:pPr>
            <a:r>
              <a:rPr lang="en-US" altLang="en-US" sz="1600" b="1">
                <a:latin typeface="Arial Narrow,Bold"/>
              </a:rPr>
              <a:t>III. Finanzanlagen: </a:t>
            </a:r>
            <a:endParaRPr lang="en-US" altLang="en-US" sz="1200" b="1">
              <a:latin typeface="Book Antiqua" panose="02040602050305030304" pitchFamily="18" charset="0"/>
            </a:endParaRPr>
          </a:p>
          <a:p>
            <a:pPr>
              <a:spcBef>
                <a:spcPct val="0"/>
              </a:spcBef>
              <a:buClrTx/>
              <a:buFontTx/>
              <a:buNone/>
            </a:pPr>
            <a:r>
              <a:rPr lang="en-US" altLang="en-US" sz="1600">
                <a:latin typeface="Arial Narrow" panose="020B0606020202030204" pitchFamily="34" charset="0"/>
              </a:rPr>
              <a:t>1. Anteile an verbundenen Unternehmen;</a:t>
            </a:r>
          </a:p>
          <a:p>
            <a:pPr>
              <a:spcBef>
                <a:spcPct val="0"/>
              </a:spcBef>
              <a:buClrTx/>
              <a:buFontTx/>
              <a:buNone/>
            </a:pPr>
            <a:r>
              <a:rPr lang="en-US" altLang="en-US" sz="1600">
                <a:latin typeface="Arial Narrow" panose="020B0606020202030204" pitchFamily="34" charset="0"/>
              </a:rPr>
              <a:t>2. Ausleihungen an verbundene Unternehmen;</a:t>
            </a:r>
            <a:br>
              <a:rPr lang="en-US" altLang="en-US" sz="1600">
                <a:latin typeface="Arial Narrow" panose="020B0606020202030204" pitchFamily="34" charset="0"/>
              </a:rPr>
            </a:br>
            <a:r>
              <a:rPr lang="en-US" altLang="en-US" sz="1600">
                <a:latin typeface="Arial Narrow" panose="020B0606020202030204" pitchFamily="34" charset="0"/>
              </a:rPr>
              <a:t>3. Beteiligungen;</a:t>
            </a:r>
            <a:br>
              <a:rPr lang="en-US" altLang="en-US" sz="1600">
                <a:latin typeface="Arial Narrow" panose="020B0606020202030204" pitchFamily="34" charset="0"/>
              </a:rPr>
            </a:br>
            <a:r>
              <a:rPr lang="en-US" altLang="en-US" sz="1600">
                <a:latin typeface="Arial Narrow" panose="020B0606020202030204" pitchFamily="34" charset="0"/>
              </a:rPr>
              <a:t>4. Ausleihungen an Unternehmen, mit denen ein Beteiligungsverhältnis besteht; </a:t>
            </a:r>
          </a:p>
          <a:p>
            <a:pPr>
              <a:spcBef>
                <a:spcPct val="0"/>
              </a:spcBef>
              <a:buClrTx/>
              <a:buFontTx/>
              <a:buNone/>
            </a:pPr>
            <a:r>
              <a:rPr lang="en-US" altLang="en-US" sz="1600">
                <a:latin typeface="Arial Narrow" panose="020B0606020202030204" pitchFamily="34" charset="0"/>
              </a:rPr>
              <a:t>5. Wertpapiere des Anlagevermögens;</a:t>
            </a:r>
            <a:br>
              <a:rPr lang="en-US" altLang="en-US" sz="1600">
                <a:latin typeface="Arial Narrow" panose="020B0606020202030204" pitchFamily="34" charset="0"/>
              </a:rPr>
            </a:br>
            <a:r>
              <a:rPr lang="en-US" altLang="en-US" sz="1600">
                <a:latin typeface="Arial Narrow" panose="020B0606020202030204" pitchFamily="34" charset="0"/>
              </a:rPr>
              <a:t>6. sonstige Ausleihungen. </a:t>
            </a:r>
            <a:endParaRPr lang="en-US" altLang="en-US" sz="4400">
              <a:latin typeface="Book Antiqua" panose="02040602050305030304" pitchFamily="18" charset="0"/>
            </a:endParaRPr>
          </a:p>
        </p:txBody>
      </p:sp>
      <p:pic>
        <p:nvPicPr>
          <p:cNvPr id="16387"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Typische Fragen des betrieblichen Rechnungswesens</a:t>
            </a:r>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a:defRPr/>
            </a:pPr>
            <a:endParaRPr lang="de-DE" sz="1800" b="1" kern="0" dirty="0" smtClean="0">
              <a:latin typeface="Arial" panose="020B0604020202020204" pitchFamily="34" charset="0"/>
            </a:endParaRPr>
          </a:p>
          <a:p>
            <a:pPr>
              <a:defRPr/>
            </a:pPr>
            <a:r>
              <a:rPr lang="de-DE" sz="1800" kern="0" dirty="0" smtClean="0">
                <a:latin typeface="Arial" panose="020B0604020202020204" pitchFamily="34" charset="0"/>
              </a:rPr>
              <a:t>Was sind die wichtigen Kennzahlen, um den Erfolg eines Unternehmens zu beurteilen?</a:t>
            </a:r>
          </a:p>
          <a:p>
            <a:pPr>
              <a:defRPr/>
            </a:pPr>
            <a:r>
              <a:rPr lang="de-DE" sz="1800" kern="0" dirty="0" smtClean="0">
                <a:latin typeface="Arial" panose="020B0604020202020204" pitchFamily="34" charset="0"/>
              </a:rPr>
              <a:t>Wie steht das Vermögen einer Firma im Vergleich mit seinen Schulden?</a:t>
            </a:r>
          </a:p>
          <a:p>
            <a:pPr>
              <a:defRPr/>
            </a:pPr>
            <a:r>
              <a:rPr lang="de-DE" sz="1800" kern="0" dirty="0" smtClean="0">
                <a:latin typeface="Arial" panose="020B0604020202020204" pitchFamily="34" charset="0"/>
              </a:rPr>
              <a:t>Steht eine Firma kurz vor der Insolvenz, d.h. ist die Firma bald zahlungsunfähig oder überschuldet?</a:t>
            </a:r>
          </a:p>
          <a:p>
            <a:pPr>
              <a:defRPr/>
            </a:pPr>
            <a:r>
              <a:rPr lang="de-DE" sz="1800" kern="0" dirty="0" smtClean="0">
                <a:latin typeface="Arial" panose="020B0604020202020204" pitchFamily="34" charset="0"/>
              </a:rPr>
              <a:t>Ist die Finanzierung einer Firma nachhaltig?</a:t>
            </a:r>
          </a:p>
          <a:p>
            <a:pPr>
              <a:defRPr/>
            </a:pPr>
            <a:r>
              <a:rPr lang="de-DE" sz="1800" kern="0" dirty="0" smtClean="0">
                <a:latin typeface="Arial" panose="020B0604020202020204" pitchFamily="34" charset="0"/>
              </a:rPr>
              <a:t>Wer haftet für wie viel, wenn die Firma </a:t>
            </a:r>
            <a:r>
              <a:rPr lang="de-DE" sz="1800" kern="0" dirty="0" smtClean="0">
                <a:latin typeface="Arial" panose="020B0604020202020204" pitchFamily="34" charset="0"/>
              </a:rPr>
              <a:t>Insolvenz meldet</a:t>
            </a:r>
            <a:r>
              <a:rPr lang="de-DE" sz="1800" kern="0" dirty="0" smtClean="0">
                <a:latin typeface="Arial" panose="020B0604020202020204" pitchFamily="34" charset="0"/>
              </a:rPr>
              <a:t>?</a:t>
            </a:r>
            <a:endParaRPr lang="de-DE" sz="1800" kern="0" dirty="0" smtClean="0">
              <a:latin typeface="Arial" panose="020B0604020202020204" pitchFamily="34" charset="0"/>
            </a:endParaRP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Tree>
    <p:extLst>
      <p:ext uri="{BB962C8B-B14F-4D97-AF65-F5344CB8AC3E}">
        <p14:creationId xmlns:p14="http://schemas.microsoft.com/office/powerpoint/2010/main" val="247296666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1763713" y="-242888"/>
            <a:ext cx="6854825" cy="1176338"/>
          </a:xfrm>
        </p:spPr>
        <p:txBody>
          <a:bodyPr/>
          <a:lstStyle/>
          <a:p>
            <a:r>
              <a:rPr lang="de-DE" altLang="en-US" smtClean="0"/>
              <a:t>Umlagevermögen - Aktiva</a:t>
            </a:r>
          </a:p>
        </p:txBody>
      </p:sp>
      <p:sp>
        <p:nvSpPr>
          <p:cNvPr id="18434" name="Rectangle 1"/>
          <p:cNvSpPr>
            <a:spLocks noChangeArrowheads="1"/>
          </p:cNvSpPr>
          <p:nvPr/>
        </p:nvSpPr>
        <p:spPr bwMode="auto">
          <a:xfrm>
            <a:off x="1516063" y="1557338"/>
            <a:ext cx="6656387" cy="427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1600" b="1">
                <a:latin typeface="Arial Narrow,Bold"/>
              </a:rPr>
              <a:t>I. Vorräte: </a:t>
            </a:r>
          </a:p>
          <a:p>
            <a:pPr>
              <a:spcBef>
                <a:spcPct val="0"/>
              </a:spcBef>
              <a:buClrTx/>
              <a:buFontTx/>
              <a:buNone/>
            </a:pPr>
            <a:r>
              <a:rPr lang="en-US" altLang="en-US" sz="1600">
                <a:latin typeface="Arial Narrow,Bold"/>
              </a:rPr>
              <a:t>1. Roh-, Hilfs- und Betriebsstoffe;</a:t>
            </a:r>
          </a:p>
          <a:p>
            <a:pPr>
              <a:spcBef>
                <a:spcPct val="0"/>
              </a:spcBef>
              <a:buClrTx/>
              <a:buFontTx/>
              <a:buNone/>
            </a:pPr>
            <a:r>
              <a:rPr lang="en-US" altLang="en-US" sz="1600">
                <a:latin typeface="Arial Narrow,Bold"/>
              </a:rPr>
              <a:t>2. unfertige Erzeugnisse, unfertige Leistungen; </a:t>
            </a:r>
          </a:p>
          <a:p>
            <a:pPr>
              <a:spcBef>
                <a:spcPct val="0"/>
              </a:spcBef>
              <a:buClrTx/>
              <a:buFontTx/>
              <a:buNone/>
            </a:pPr>
            <a:r>
              <a:rPr lang="en-US" altLang="en-US" sz="1600">
                <a:latin typeface="Arial Narrow,Bold"/>
              </a:rPr>
              <a:t>3. fertige Erzeugnisse und Waren;</a:t>
            </a:r>
            <a:br>
              <a:rPr lang="en-US" altLang="en-US" sz="1600">
                <a:latin typeface="Arial Narrow,Bold"/>
              </a:rPr>
            </a:br>
            <a:r>
              <a:rPr lang="en-US" altLang="en-US" sz="1600">
                <a:latin typeface="Arial Narrow,Bold"/>
              </a:rPr>
              <a:t>4. geleistete Anzahlungen; </a:t>
            </a:r>
          </a:p>
          <a:p>
            <a:pPr>
              <a:spcBef>
                <a:spcPct val="0"/>
              </a:spcBef>
              <a:buClrTx/>
              <a:buFontTx/>
              <a:buNone/>
            </a:pPr>
            <a:endParaRPr lang="en-US" altLang="en-US" sz="1600">
              <a:latin typeface="Arial Narrow,Bold"/>
            </a:endParaRPr>
          </a:p>
          <a:p>
            <a:pPr>
              <a:spcBef>
                <a:spcPct val="0"/>
              </a:spcBef>
              <a:buClrTx/>
              <a:buFontTx/>
              <a:buNone/>
            </a:pPr>
            <a:r>
              <a:rPr lang="en-US" altLang="en-US" sz="1600" b="1">
                <a:latin typeface="Arial Narrow,Bold"/>
              </a:rPr>
              <a:t>II. Forderungen und sonstige Vermögensgegenstände: </a:t>
            </a:r>
          </a:p>
          <a:p>
            <a:pPr>
              <a:spcBef>
                <a:spcPct val="0"/>
              </a:spcBef>
              <a:buClrTx/>
              <a:buFontTx/>
              <a:buNone/>
            </a:pPr>
            <a:r>
              <a:rPr lang="en-US" altLang="en-US" sz="1600">
                <a:latin typeface="Arial Narrow,Bold"/>
              </a:rPr>
              <a:t>1. Forderungen aus Lieferungen und Leistungen;</a:t>
            </a:r>
          </a:p>
          <a:p>
            <a:pPr>
              <a:spcBef>
                <a:spcPct val="0"/>
              </a:spcBef>
              <a:buClrTx/>
              <a:buFontTx/>
              <a:buNone/>
            </a:pPr>
            <a:r>
              <a:rPr lang="en-US" altLang="en-US" sz="1600">
                <a:latin typeface="Arial Narrow,Bold"/>
              </a:rPr>
              <a:t>2. Forderungen gegen verbundene Unternehmen;</a:t>
            </a:r>
          </a:p>
          <a:p>
            <a:pPr>
              <a:spcBef>
                <a:spcPct val="0"/>
              </a:spcBef>
              <a:buClrTx/>
              <a:buFontTx/>
              <a:buNone/>
            </a:pPr>
            <a:r>
              <a:rPr lang="en-US" altLang="en-US" sz="1600">
                <a:latin typeface="Arial Narrow,Bold"/>
              </a:rPr>
              <a:t>3. Forderungen gegen Unternehmen, mit denen ein Beteiligungsverhältnis besteht; </a:t>
            </a:r>
          </a:p>
          <a:p>
            <a:pPr>
              <a:spcBef>
                <a:spcPct val="0"/>
              </a:spcBef>
              <a:buClrTx/>
              <a:buFontTx/>
              <a:buNone/>
            </a:pPr>
            <a:r>
              <a:rPr lang="en-US" altLang="en-US" sz="1600">
                <a:latin typeface="Arial Narrow,Bold"/>
              </a:rPr>
              <a:t>4. sonstige Vermögensgegenstände; </a:t>
            </a:r>
          </a:p>
          <a:p>
            <a:pPr>
              <a:spcBef>
                <a:spcPct val="0"/>
              </a:spcBef>
              <a:buClrTx/>
              <a:buFontTx/>
              <a:buNone/>
            </a:pPr>
            <a:endParaRPr lang="en-US" altLang="en-US" sz="1600">
              <a:latin typeface="Arial Narrow,Bold"/>
            </a:endParaRPr>
          </a:p>
          <a:p>
            <a:pPr>
              <a:spcBef>
                <a:spcPct val="0"/>
              </a:spcBef>
              <a:buClrTx/>
              <a:buFontTx/>
              <a:buNone/>
            </a:pPr>
            <a:r>
              <a:rPr lang="en-US" altLang="en-US" sz="1600" b="1">
                <a:latin typeface="Arial Narrow,Bold"/>
              </a:rPr>
              <a:t>III. Wertpapiere: </a:t>
            </a:r>
          </a:p>
          <a:p>
            <a:pPr>
              <a:spcBef>
                <a:spcPct val="0"/>
              </a:spcBef>
              <a:buClrTx/>
              <a:buFontTx/>
              <a:buNone/>
            </a:pPr>
            <a:r>
              <a:rPr lang="en-US" altLang="en-US" sz="1600">
                <a:latin typeface="Arial Narrow,Bold"/>
              </a:rPr>
              <a:t>1. Anteile an verbundenen Unternehmen; </a:t>
            </a:r>
          </a:p>
          <a:p>
            <a:pPr>
              <a:spcBef>
                <a:spcPct val="0"/>
              </a:spcBef>
              <a:buClrTx/>
              <a:buFontTx/>
              <a:buNone/>
            </a:pPr>
            <a:r>
              <a:rPr lang="en-US" altLang="en-US" sz="1600">
                <a:latin typeface="Arial Narrow,Bold"/>
              </a:rPr>
              <a:t>2. sonstige Wertpapiere;</a:t>
            </a:r>
          </a:p>
          <a:p>
            <a:pPr>
              <a:spcBef>
                <a:spcPct val="0"/>
              </a:spcBef>
              <a:buClrTx/>
              <a:buFontTx/>
              <a:buNone/>
            </a:pPr>
            <a:r>
              <a:rPr lang="en-US" altLang="en-US" sz="1600" b="1">
                <a:latin typeface="Arial Narrow,Bold"/>
              </a:rPr>
              <a:t/>
            </a:r>
            <a:br>
              <a:rPr lang="en-US" altLang="en-US" sz="1600" b="1">
                <a:latin typeface="Arial Narrow,Bold"/>
              </a:rPr>
            </a:br>
            <a:r>
              <a:rPr lang="en-US" altLang="en-US" sz="1600">
                <a:latin typeface="Arial Narrow,Bold"/>
              </a:rPr>
              <a:t>IV. Kassenbestand, Bundesbankguthaben, Guthaben bei Kreditinstituten und Schecks. </a:t>
            </a:r>
          </a:p>
        </p:txBody>
      </p:sp>
      <p:pic>
        <p:nvPicPr>
          <p:cNvPr id="18435"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763713" y="260350"/>
            <a:ext cx="6854825" cy="1176338"/>
          </a:xfrm>
        </p:spPr>
        <p:txBody>
          <a:bodyPr/>
          <a:lstStyle/>
          <a:p>
            <a:r>
              <a:rPr lang="de-DE" altLang="en-US" smtClean="0"/>
              <a:t>Eigenkapital - Passiva</a:t>
            </a:r>
          </a:p>
        </p:txBody>
      </p:sp>
      <p:sp>
        <p:nvSpPr>
          <p:cNvPr id="20482" name="Rectangle 1"/>
          <p:cNvSpPr>
            <a:spLocks noChangeArrowheads="1"/>
          </p:cNvSpPr>
          <p:nvPr/>
        </p:nvSpPr>
        <p:spPr bwMode="auto">
          <a:xfrm>
            <a:off x="1116013" y="1916113"/>
            <a:ext cx="6961187"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1600" b="1" dirty="0">
                <a:latin typeface="Arial Narrow,Bold"/>
              </a:rPr>
              <a:t>I. </a:t>
            </a:r>
            <a:r>
              <a:rPr lang="en-US" altLang="en-US" sz="1600" b="1" dirty="0" err="1">
                <a:latin typeface="Arial Narrow,Bold"/>
              </a:rPr>
              <a:t>Gezeichnetes</a:t>
            </a:r>
            <a:r>
              <a:rPr lang="en-US" altLang="en-US" sz="1600" b="1" dirty="0">
                <a:latin typeface="Arial Narrow,Bold"/>
              </a:rPr>
              <a:t> </a:t>
            </a:r>
            <a:r>
              <a:rPr lang="en-US" altLang="en-US" sz="1600" b="1" dirty="0" err="1">
                <a:latin typeface="Arial Narrow,Bold"/>
              </a:rPr>
              <a:t>Kapital</a:t>
            </a:r>
            <a:r>
              <a:rPr lang="en-US" altLang="en-US" sz="1600" b="1" dirty="0">
                <a:latin typeface="Arial Narrow,Bold"/>
              </a:rPr>
              <a:t>; </a:t>
            </a:r>
          </a:p>
          <a:p>
            <a:pPr>
              <a:spcBef>
                <a:spcPct val="0"/>
              </a:spcBef>
              <a:buClrTx/>
              <a:buFontTx/>
              <a:buNone/>
            </a:pPr>
            <a:r>
              <a:rPr lang="en-US" altLang="en-US" sz="1600" b="1" dirty="0">
                <a:latin typeface="Arial Narrow,Bold"/>
              </a:rPr>
              <a:t>II. </a:t>
            </a:r>
            <a:r>
              <a:rPr lang="en-US" altLang="en-US" sz="1600" b="1" dirty="0" err="1">
                <a:latin typeface="Arial Narrow,Bold"/>
              </a:rPr>
              <a:t>Kapitalrücklage</a:t>
            </a:r>
            <a:r>
              <a:rPr lang="en-US" altLang="en-US" sz="1600" b="1" dirty="0">
                <a:latin typeface="Arial Narrow,Bold"/>
              </a:rPr>
              <a:t>;</a:t>
            </a:r>
            <a:br>
              <a:rPr lang="en-US" altLang="en-US" sz="1600" b="1" dirty="0">
                <a:latin typeface="Arial Narrow,Bold"/>
              </a:rPr>
            </a:br>
            <a:r>
              <a:rPr lang="en-US" altLang="en-US" sz="1600" b="1" dirty="0">
                <a:latin typeface="Arial Narrow,Bold"/>
              </a:rPr>
              <a:t>III. </a:t>
            </a:r>
            <a:r>
              <a:rPr lang="en-US" altLang="en-US" sz="1600" b="1" dirty="0" err="1">
                <a:latin typeface="Arial Narrow,Bold"/>
              </a:rPr>
              <a:t>Gewinnrücklagen</a:t>
            </a:r>
            <a:r>
              <a:rPr lang="en-US" altLang="en-US" sz="1600" b="1" dirty="0">
                <a:latin typeface="Arial Narrow,Bold"/>
              </a:rPr>
              <a:t>: </a:t>
            </a:r>
          </a:p>
          <a:p>
            <a:pPr>
              <a:spcBef>
                <a:spcPct val="0"/>
              </a:spcBef>
              <a:buClrTx/>
              <a:buFontTx/>
              <a:buNone/>
            </a:pPr>
            <a:r>
              <a:rPr lang="en-US" altLang="en-US" sz="1600" dirty="0">
                <a:latin typeface="Arial Narrow,Bold"/>
              </a:rPr>
              <a:t>1. </a:t>
            </a:r>
            <a:r>
              <a:rPr lang="en-US" altLang="en-US" sz="1600" dirty="0" err="1">
                <a:latin typeface="Arial Narrow,Bold"/>
              </a:rPr>
              <a:t>gesetzliche</a:t>
            </a:r>
            <a:r>
              <a:rPr lang="en-US" altLang="en-US" sz="1600" dirty="0">
                <a:latin typeface="Arial Narrow,Bold"/>
              </a:rPr>
              <a:t> </a:t>
            </a:r>
            <a:r>
              <a:rPr lang="en-US" altLang="en-US" sz="1600" dirty="0" err="1">
                <a:latin typeface="Arial Narrow,Bold"/>
              </a:rPr>
              <a:t>Rücklage</a:t>
            </a:r>
            <a:r>
              <a:rPr lang="en-US" altLang="en-US" sz="1600" dirty="0">
                <a:latin typeface="Arial Narrow,Bold"/>
              </a:rPr>
              <a:t>; </a:t>
            </a:r>
          </a:p>
          <a:p>
            <a:pPr>
              <a:spcBef>
                <a:spcPct val="0"/>
              </a:spcBef>
              <a:buClrTx/>
              <a:buFontTx/>
              <a:buNone/>
            </a:pPr>
            <a:r>
              <a:rPr lang="en-US" altLang="en-US" sz="1600" dirty="0">
                <a:latin typeface="Arial Narrow,Bold"/>
              </a:rPr>
              <a:t>2. </a:t>
            </a:r>
            <a:r>
              <a:rPr lang="en-US" altLang="en-US" sz="1600" dirty="0" err="1">
                <a:latin typeface="Arial Narrow,Bold"/>
              </a:rPr>
              <a:t>Rücklage</a:t>
            </a:r>
            <a:r>
              <a:rPr lang="en-US" altLang="en-US" sz="1600" dirty="0">
                <a:latin typeface="Arial Narrow,Bold"/>
              </a:rPr>
              <a:t> </a:t>
            </a:r>
            <a:r>
              <a:rPr lang="en-US" altLang="en-US" sz="1600" dirty="0" err="1">
                <a:latin typeface="Arial Narrow,Bold"/>
              </a:rPr>
              <a:t>für</a:t>
            </a:r>
            <a:r>
              <a:rPr lang="en-US" altLang="en-US" sz="1600" dirty="0">
                <a:latin typeface="Arial Narrow,Bold"/>
              </a:rPr>
              <a:t> </a:t>
            </a:r>
            <a:r>
              <a:rPr lang="en-US" altLang="en-US" sz="1600" dirty="0" err="1">
                <a:latin typeface="Arial Narrow,Bold"/>
              </a:rPr>
              <a:t>Anteile</a:t>
            </a:r>
            <a:r>
              <a:rPr lang="en-US" altLang="en-US" sz="1600" dirty="0">
                <a:latin typeface="Arial Narrow,Bold"/>
              </a:rPr>
              <a:t> an </a:t>
            </a:r>
            <a:r>
              <a:rPr lang="en-US" altLang="en-US" sz="1600" dirty="0" err="1">
                <a:latin typeface="Arial Narrow,Bold"/>
              </a:rPr>
              <a:t>einem</a:t>
            </a:r>
            <a:r>
              <a:rPr lang="en-US" altLang="en-US" sz="1600" dirty="0">
                <a:latin typeface="Arial Narrow,Bold"/>
              </a:rPr>
              <a:t> </a:t>
            </a:r>
            <a:r>
              <a:rPr lang="en-US" altLang="en-US" sz="1600" dirty="0" err="1">
                <a:latin typeface="Arial Narrow,Bold"/>
              </a:rPr>
              <a:t>herrschenden</a:t>
            </a:r>
            <a:r>
              <a:rPr lang="en-US" altLang="en-US" sz="1600" dirty="0">
                <a:latin typeface="Arial Narrow,Bold"/>
              </a:rPr>
              <a:t> </a:t>
            </a:r>
            <a:r>
              <a:rPr lang="en-US" altLang="en-US" sz="1600" dirty="0" err="1">
                <a:latin typeface="Arial Narrow,Bold"/>
              </a:rPr>
              <a:t>oder</a:t>
            </a:r>
            <a:r>
              <a:rPr lang="en-US" altLang="en-US" sz="1600" dirty="0">
                <a:latin typeface="Arial Narrow,Bold"/>
              </a:rPr>
              <a:t> </a:t>
            </a:r>
            <a:r>
              <a:rPr lang="en-US" altLang="en-US" sz="1600" dirty="0" err="1">
                <a:latin typeface="Arial Narrow,Bold"/>
              </a:rPr>
              <a:t>mehrheitlich</a:t>
            </a:r>
            <a:r>
              <a:rPr lang="en-US" altLang="en-US" sz="1600" dirty="0">
                <a:latin typeface="Arial Narrow,Bold"/>
              </a:rPr>
              <a:t> </a:t>
            </a:r>
            <a:r>
              <a:rPr lang="en-US" altLang="en-US" sz="1600" dirty="0" err="1">
                <a:latin typeface="Arial Narrow,Bold"/>
              </a:rPr>
              <a:t>beteiligten</a:t>
            </a:r>
            <a:r>
              <a:rPr lang="en-US" altLang="en-US" sz="1600" dirty="0">
                <a:latin typeface="Arial Narrow,Bold"/>
              </a:rPr>
              <a:t> </a:t>
            </a:r>
            <a:r>
              <a:rPr lang="en-US" altLang="en-US" sz="1600" dirty="0" err="1">
                <a:latin typeface="Arial Narrow,Bold"/>
              </a:rPr>
              <a:t>Unternehmen</a:t>
            </a:r>
            <a:r>
              <a:rPr lang="en-US" altLang="en-US" sz="1600" dirty="0">
                <a:latin typeface="Arial Narrow,Bold"/>
              </a:rPr>
              <a:t>; </a:t>
            </a:r>
          </a:p>
          <a:p>
            <a:pPr>
              <a:spcBef>
                <a:spcPct val="0"/>
              </a:spcBef>
              <a:buClrTx/>
              <a:buFontTx/>
              <a:buNone/>
            </a:pPr>
            <a:r>
              <a:rPr lang="en-US" altLang="en-US" sz="1600" dirty="0">
                <a:latin typeface="Arial Narrow,Bold"/>
              </a:rPr>
              <a:t>3. </a:t>
            </a:r>
            <a:r>
              <a:rPr lang="en-US" altLang="en-US" sz="1600" dirty="0" err="1">
                <a:latin typeface="Arial Narrow,Bold"/>
              </a:rPr>
              <a:t>satzungsmäßige</a:t>
            </a:r>
            <a:r>
              <a:rPr lang="en-US" altLang="en-US" sz="1600" dirty="0">
                <a:latin typeface="Arial Narrow,Bold"/>
              </a:rPr>
              <a:t> </a:t>
            </a:r>
            <a:r>
              <a:rPr lang="en-US" altLang="en-US" sz="1600" dirty="0" err="1">
                <a:latin typeface="Arial Narrow,Bold"/>
              </a:rPr>
              <a:t>Rücklagen</a:t>
            </a:r>
            <a:r>
              <a:rPr lang="en-US" altLang="en-US" sz="1600" dirty="0">
                <a:latin typeface="Arial Narrow,Bold"/>
              </a:rPr>
              <a:t>;</a:t>
            </a:r>
            <a:br>
              <a:rPr lang="en-US" altLang="en-US" sz="1600" dirty="0">
                <a:latin typeface="Arial Narrow,Bold"/>
              </a:rPr>
            </a:br>
            <a:r>
              <a:rPr lang="en-US" altLang="en-US" sz="1600" dirty="0">
                <a:latin typeface="Arial Narrow,Bold"/>
              </a:rPr>
              <a:t>4. </a:t>
            </a:r>
            <a:r>
              <a:rPr lang="en-US" altLang="en-US" sz="1600" dirty="0" err="1">
                <a:latin typeface="Arial Narrow,Bold"/>
              </a:rPr>
              <a:t>andere</a:t>
            </a:r>
            <a:r>
              <a:rPr lang="en-US" altLang="en-US" sz="1600" dirty="0">
                <a:latin typeface="Arial Narrow,Bold"/>
              </a:rPr>
              <a:t> </a:t>
            </a:r>
            <a:r>
              <a:rPr lang="en-US" altLang="en-US" sz="1600" dirty="0" err="1">
                <a:latin typeface="Arial Narrow,Bold"/>
              </a:rPr>
              <a:t>Gewinnrücklagen</a:t>
            </a:r>
            <a:r>
              <a:rPr lang="en-US" altLang="en-US" sz="1600" dirty="0">
                <a:latin typeface="Arial Narrow,Bold"/>
              </a:rPr>
              <a:t>; </a:t>
            </a:r>
          </a:p>
          <a:p>
            <a:pPr>
              <a:spcBef>
                <a:spcPct val="0"/>
              </a:spcBef>
              <a:buClrTx/>
              <a:buFontTx/>
              <a:buNone/>
            </a:pPr>
            <a:endParaRPr lang="en-US" altLang="en-US" sz="1600" dirty="0">
              <a:latin typeface="Arial Narrow,Bold"/>
            </a:endParaRPr>
          </a:p>
          <a:p>
            <a:pPr>
              <a:spcBef>
                <a:spcPct val="0"/>
              </a:spcBef>
              <a:buClrTx/>
              <a:buFontTx/>
              <a:buNone/>
            </a:pPr>
            <a:r>
              <a:rPr lang="en-US" altLang="en-US" sz="1600" b="1" dirty="0">
                <a:latin typeface="Arial Narrow,Bold"/>
              </a:rPr>
              <a:t>IV. </a:t>
            </a:r>
            <a:r>
              <a:rPr lang="en-US" altLang="en-US" sz="1600" b="1" dirty="0" err="1">
                <a:latin typeface="Arial Narrow,Bold"/>
              </a:rPr>
              <a:t>Gewinnvortrag</a:t>
            </a:r>
            <a:r>
              <a:rPr lang="en-US" altLang="en-US" sz="1600" b="1" dirty="0">
                <a:latin typeface="Arial Narrow,Bold"/>
              </a:rPr>
              <a:t>/</a:t>
            </a:r>
            <a:r>
              <a:rPr lang="en-US" altLang="en-US" sz="1600" b="1" dirty="0" err="1">
                <a:latin typeface="Arial Narrow,Bold"/>
              </a:rPr>
              <a:t>Verlustvortrag</a:t>
            </a:r>
            <a:r>
              <a:rPr lang="en-US" altLang="en-US" sz="1600" b="1" dirty="0">
                <a:latin typeface="Arial Narrow,Bold"/>
              </a:rPr>
              <a:t>;</a:t>
            </a:r>
            <a:r>
              <a:rPr lang="en-US" altLang="en-US" sz="1600" dirty="0">
                <a:latin typeface="Arial Narrow,Bold"/>
              </a:rPr>
              <a:t/>
            </a:r>
            <a:br>
              <a:rPr lang="en-US" altLang="en-US" sz="1600" dirty="0">
                <a:latin typeface="Arial Narrow,Bold"/>
              </a:rPr>
            </a:br>
            <a:endParaRPr lang="en-US" altLang="en-US" sz="1600" dirty="0">
              <a:latin typeface="Arial Narrow,Bold"/>
            </a:endParaRPr>
          </a:p>
          <a:p>
            <a:pPr>
              <a:spcBef>
                <a:spcPct val="0"/>
              </a:spcBef>
              <a:buClrTx/>
              <a:buFontTx/>
              <a:buNone/>
            </a:pPr>
            <a:r>
              <a:rPr lang="en-US" altLang="en-US" sz="1600" b="1" dirty="0">
                <a:latin typeface="Arial Narrow,Bold"/>
              </a:rPr>
              <a:t>V. </a:t>
            </a:r>
            <a:r>
              <a:rPr lang="en-US" altLang="en-US" sz="1600" b="1" dirty="0" err="1">
                <a:latin typeface="Arial Narrow,Bold"/>
              </a:rPr>
              <a:t>Jahresüberschuß</a:t>
            </a:r>
            <a:r>
              <a:rPr lang="en-US" altLang="en-US" sz="1600" b="1" dirty="0">
                <a:latin typeface="Arial Narrow,Bold"/>
              </a:rPr>
              <a:t>/</a:t>
            </a:r>
            <a:r>
              <a:rPr lang="en-US" altLang="en-US" sz="1600" b="1" dirty="0" err="1">
                <a:latin typeface="Arial Narrow,Bold"/>
              </a:rPr>
              <a:t>Jahresfehlbetrag</a:t>
            </a:r>
            <a:r>
              <a:rPr lang="en-US" altLang="en-US" sz="1600" b="1" dirty="0">
                <a:latin typeface="Arial Narrow,Bold"/>
              </a:rPr>
              <a:t>. </a:t>
            </a:r>
          </a:p>
          <a:p>
            <a:pPr>
              <a:spcBef>
                <a:spcPct val="0"/>
              </a:spcBef>
              <a:buClrTx/>
              <a:buFontTx/>
              <a:buNone/>
            </a:pPr>
            <a:endParaRPr lang="en-US" altLang="en-US" sz="1600" dirty="0">
              <a:latin typeface="Arial Narrow,Bold"/>
            </a:endParaRPr>
          </a:p>
        </p:txBody>
      </p:sp>
      <p:pic>
        <p:nvPicPr>
          <p:cNvPr id="20483"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1763713" y="260350"/>
            <a:ext cx="6854825" cy="1176338"/>
          </a:xfrm>
        </p:spPr>
        <p:txBody>
          <a:bodyPr/>
          <a:lstStyle/>
          <a:p>
            <a:r>
              <a:rPr lang="de-DE" altLang="en-US" smtClean="0"/>
              <a:t>Fremdkapital - Passiva</a:t>
            </a:r>
          </a:p>
        </p:txBody>
      </p:sp>
      <p:sp>
        <p:nvSpPr>
          <p:cNvPr id="22530" name="Rectangle 1"/>
          <p:cNvSpPr>
            <a:spLocks noChangeArrowheads="1"/>
          </p:cNvSpPr>
          <p:nvPr/>
        </p:nvSpPr>
        <p:spPr bwMode="auto">
          <a:xfrm>
            <a:off x="1042988" y="1773238"/>
            <a:ext cx="7445375" cy="403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1600" b="1">
                <a:latin typeface="Arial Narrow,Bold"/>
              </a:rPr>
              <a:t>Rückstellungen: </a:t>
            </a:r>
          </a:p>
          <a:p>
            <a:pPr>
              <a:spcBef>
                <a:spcPct val="0"/>
              </a:spcBef>
              <a:buClrTx/>
              <a:buFontTx/>
              <a:buNone/>
            </a:pPr>
            <a:r>
              <a:rPr lang="en-US" altLang="en-US" sz="1600">
                <a:latin typeface="Arial Narrow,Bold"/>
              </a:rPr>
              <a:t>1. Rückstellungen für Pensionen und ähnliche Verpflichtungen; </a:t>
            </a:r>
          </a:p>
          <a:p>
            <a:pPr>
              <a:spcBef>
                <a:spcPct val="0"/>
              </a:spcBef>
              <a:buClrTx/>
              <a:buFontTx/>
              <a:buNone/>
            </a:pPr>
            <a:r>
              <a:rPr lang="en-US" altLang="en-US" sz="1600">
                <a:latin typeface="Arial Narrow,Bold"/>
              </a:rPr>
              <a:t>2. Steuerrückstellungen;</a:t>
            </a:r>
            <a:br>
              <a:rPr lang="en-US" altLang="en-US" sz="1600">
                <a:latin typeface="Arial Narrow,Bold"/>
              </a:rPr>
            </a:br>
            <a:r>
              <a:rPr lang="en-US" altLang="en-US" sz="1600">
                <a:latin typeface="Arial Narrow,Bold"/>
              </a:rPr>
              <a:t>3. sonstige Rückstellungen. </a:t>
            </a:r>
          </a:p>
          <a:p>
            <a:pPr>
              <a:spcBef>
                <a:spcPct val="0"/>
              </a:spcBef>
              <a:buClrTx/>
              <a:buFontTx/>
              <a:buNone/>
            </a:pPr>
            <a:endParaRPr lang="en-US" altLang="en-US" sz="1600">
              <a:latin typeface="Arial Narrow,Bold"/>
            </a:endParaRPr>
          </a:p>
          <a:p>
            <a:pPr>
              <a:spcBef>
                <a:spcPct val="0"/>
              </a:spcBef>
              <a:buClrTx/>
              <a:buFontTx/>
              <a:buNone/>
            </a:pPr>
            <a:r>
              <a:rPr lang="en-US" altLang="en-US" sz="1600" b="1">
                <a:latin typeface="Arial Narrow,Bold"/>
              </a:rPr>
              <a:t>Verbindlichkeiten: </a:t>
            </a:r>
          </a:p>
          <a:p>
            <a:pPr>
              <a:spcBef>
                <a:spcPct val="0"/>
              </a:spcBef>
              <a:buClrTx/>
              <a:buFontTx/>
              <a:buNone/>
            </a:pPr>
            <a:r>
              <a:rPr lang="en-US" altLang="en-US" sz="1600">
                <a:latin typeface="Arial Narrow,Bold"/>
              </a:rPr>
              <a:t>1. Anleihen,</a:t>
            </a:r>
          </a:p>
          <a:p>
            <a:pPr>
              <a:spcBef>
                <a:spcPct val="0"/>
              </a:spcBef>
              <a:buClrTx/>
              <a:buFontTx/>
              <a:buNone/>
            </a:pPr>
            <a:r>
              <a:rPr lang="en-US" altLang="en-US" sz="1600">
                <a:latin typeface="Arial Narrow,Bold"/>
              </a:rPr>
              <a:t>2. Verbindlichkeiten gegenüber Kreditinstituten;</a:t>
            </a:r>
            <a:br>
              <a:rPr lang="en-US" altLang="en-US" sz="1600">
                <a:latin typeface="Arial Narrow,Bold"/>
              </a:rPr>
            </a:br>
            <a:r>
              <a:rPr lang="en-US" altLang="en-US" sz="1600">
                <a:latin typeface="Arial Narrow,Bold"/>
              </a:rPr>
              <a:t>3. erhaltene Anzahlungen auf Bestellungen;</a:t>
            </a:r>
            <a:br>
              <a:rPr lang="en-US" altLang="en-US" sz="1600">
                <a:latin typeface="Arial Narrow,Bold"/>
              </a:rPr>
            </a:br>
            <a:r>
              <a:rPr lang="en-US" altLang="en-US" sz="1600">
                <a:latin typeface="Arial Narrow,Bold"/>
              </a:rPr>
              <a:t>4. Verbindlichkeiten aus Lieferungen und Leistungen;</a:t>
            </a:r>
          </a:p>
          <a:p>
            <a:pPr>
              <a:spcBef>
                <a:spcPct val="0"/>
              </a:spcBef>
              <a:buClrTx/>
              <a:buFontTx/>
              <a:buNone/>
            </a:pPr>
            <a:r>
              <a:rPr lang="en-US" altLang="en-US" sz="1600">
                <a:latin typeface="Arial Narrow,Bold"/>
              </a:rPr>
              <a:t>5. Verbindlichkeiten aus der Annahme gezogener Wechsel und der Ausstellung eigener Wechsel; </a:t>
            </a:r>
          </a:p>
          <a:p>
            <a:pPr>
              <a:spcBef>
                <a:spcPct val="0"/>
              </a:spcBef>
              <a:buClrTx/>
              <a:buFontTx/>
              <a:buNone/>
            </a:pPr>
            <a:r>
              <a:rPr lang="en-US" altLang="en-US" sz="1600">
                <a:latin typeface="Arial Narrow,Bold"/>
              </a:rPr>
              <a:t>6. Verbindlichkeiten gegenüber verbundenen Unternehmen;</a:t>
            </a:r>
            <a:br>
              <a:rPr lang="en-US" altLang="en-US" sz="1600">
                <a:latin typeface="Arial Narrow,Bold"/>
              </a:rPr>
            </a:br>
            <a:r>
              <a:rPr lang="en-US" altLang="en-US" sz="1600">
                <a:latin typeface="Arial Narrow,Bold"/>
              </a:rPr>
              <a:t>7. Verbindlichkeiten gegenüber Unternehmen, mit denen ein Beteiligungsverhältnis besteht;</a:t>
            </a:r>
            <a:br>
              <a:rPr lang="en-US" altLang="en-US" sz="1600">
                <a:latin typeface="Arial Narrow,Bold"/>
              </a:rPr>
            </a:br>
            <a:r>
              <a:rPr lang="en-US" altLang="en-US" sz="1600">
                <a:latin typeface="Arial Narrow,Bold"/>
              </a:rPr>
              <a:t>8. sonstige Verbindlichkeiten, </a:t>
            </a:r>
          </a:p>
          <a:p>
            <a:pPr>
              <a:spcBef>
                <a:spcPct val="0"/>
              </a:spcBef>
              <a:buClrTx/>
              <a:buFontTx/>
              <a:buNone/>
            </a:pPr>
            <a:endParaRPr lang="en-US" altLang="en-US" sz="1600">
              <a:latin typeface="Arial Narrow,Bold"/>
            </a:endParaRPr>
          </a:p>
          <a:p>
            <a:pPr>
              <a:spcBef>
                <a:spcPct val="0"/>
              </a:spcBef>
              <a:buClrTx/>
              <a:buFontTx/>
              <a:buNone/>
            </a:pPr>
            <a:r>
              <a:rPr lang="en-US" altLang="en-US" sz="1600">
                <a:latin typeface="Arial Narrow,Bold"/>
              </a:rPr>
              <a:t>-&gt; Beispielaufgabe &lt;-</a:t>
            </a:r>
          </a:p>
        </p:txBody>
      </p:sp>
      <p:pic>
        <p:nvPicPr>
          <p:cNvPr id="22531"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1763713" y="-242888"/>
            <a:ext cx="6854825" cy="1176338"/>
          </a:xfrm>
        </p:spPr>
        <p:txBody>
          <a:bodyPr/>
          <a:lstStyle/>
          <a:p>
            <a:r>
              <a:rPr lang="de-DE" altLang="en-US" smtClean="0"/>
              <a:t>Übersicht - Aktiva</a:t>
            </a:r>
          </a:p>
        </p:txBody>
      </p:sp>
      <p:pic>
        <p:nvPicPr>
          <p:cNvPr id="24578"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a:extLst>
              <a:ext uri="{FF2B5EF4-FFF2-40B4-BE49-F238E27FC236}">
                <a16:creationId xmlns:a16="http://schemas.microsoft.com/office/drawing/2014/main" id="{B3174F30-CC11-554E-B648-6287D90E2CB9}"/>
              </a:ext>
            </a:extLst>
          </p:cNvPr>
          <p:cNvSpPr/>
          <p:nvPr/>
        </p:nvSpPr>
        <p:spPr>
          <a:xfrm>
            <a:off x="968375" y="1374775"/>
            <a:ext cx="7419975" cy="4524375"/>
          </a:xfrm>
          <a:prstGeom prst="rect">
            <a:avLst/>
          </a:prstGeom>
        </p:spPr>
        <p:txBody>
          <a:bodyPr>
            <a:spAutoFit/>
          </a:bodyPr>
          <a:lstStyle/>
          <a:p>
            <a:pPr>
              <a:defRPr/>
            </a:pPr>
            <a:r>
              <a:rPr lang="de-DE" sz="1800" b="1" dirty="0" smtClean="0">
                <a:latin typeface="Calibri" panose="020F0502020204030204" pitchFamily="34" charset="0"/>
              </a:rPr>
              <a:t>Linke </a:t>
            </a:r>
            <a:r>
              <a:rPr lang="de-DE" sz="1800" dirty="0" smtClean="0">
                <a:latin typeface="Calibri" panose="020F0502020204030204" pitchFamily="34" charset="0"/>
              </a:rPr>
              <a:t>Seite der Bilanz gibt an </a:t>
            </a:r>
            <a:r>
              <a:rPr lang="de-DE" sz="1800" b="1" dirty="0" smtClean="0">
                <a:latin typeface="Calibri" panose="020F0502020204030204" pitchFamily="34" charset="0"/>
              </a:rPr>
              <a:t>worin </a:t>
            </a:r>
            <a:r>
              <a:rPr lang="de-DE" sz="1800" dirty="0" smtClean="0">
                <a:latin typeface="Calibri" panose="020F0502020204030204" pitchFamily="34" charset="0"/>
              </a:rPr>
              <a:t>Mittel </a:t>
            </a:r>
            <a:r>
              <a:rPr lang="de-DE" sz="1800" b="1" dirty="0" smtClean="0">
                <a:latin typeface="Calibri" panose="020F0502020204030204" pitchFamily="34" charset="0"/>
              </a:rPr>
              <a:t>angelegt </a:t>
            </a:r>
            <a:r>
              <a:rPr lang="de-DE" sz="1800" dirty="0" smtClean="0">
                <a:latin typeface="Calibri" panose="020F0502020204030204" pitchFamily="34" charset="0"/>
              </a:rPr>
              <a:t>sind (Vermögen). Man unterscheidet zwischen Anlagevermögen und </a:t>
            </a:r>
            <a:r>
              <a:rPr lang="de-DE" sz="1800" dirty="0" err="1" smtClean="0">
                <a:latin typeface="Calibri" panose="020F0502020204030204" pitchFamily="34" charset="0"/>
              </a:rPr>
              <a:t>Umlaufvermögen</a:t>
            </a:r>
            <a:r>
              <a:rPr lang="de-DE" sz="1800" dirty="0" smtClean="0">
                <a:latin typeface="Calibri" panose="020F0502020204030204" pitchFamily="34" charset="0"/>
              </a:rPr>
              <a:t>. </a:t>
            </a:r>
          </a:p>
          <a:p>
            <a:pPr>
              <a:defRPr/>
            </a:pPr>
            <a:endParaRPr lang="de-DE" sz="1800" dirty="0" smtClean="0">
              <a:latin typeface="Calibri" panose="020F0502020204030204" pitchFamily="34" charset="0"/>
            </a:endParaRPr>
          </a:p>
          <a:p>
            <a:pPr>
              <a:defRPr/>
            </a:pPr>
            <a:r>
              <a:rPr lang="de-DE" sz="1800" b="1" dirty="0" err="1" smtClean="0">
                <a:solidFill>
                  <a:srgbClr val="C00000"/>
                </a:solidFill>
                <a:latin typeface="Calibri" panose="020F0502020204030204" pitchFamily="34" charset="0"/>
              </a:rPr>
              <a:t>Anlagevermögen</a:t>
            </a:r>
            <a:r>
              <a:rPr lang="de-DE" sz="1800" b="1" dirty="0" smtClean="0">
                <a:solidFill>
                  <a:srgbClr val="C00000"/>
                </a:solidFill>
                <a:latin typeface="Calibri" panose="020F0502020204030204" pitchFamily="34" charset="0"/>
              </a:rPr>
              <a:t> </a:t>
            </a:r>
            <a:r>
              <a:rPr lang="de-DE" sz="1800" dirty="0" smtClean="0">
                <a:latin typeface="Calibri" panose="020F0502020204030204" pitchFamily="34" charset="0"/>
              </a:rPr>
              <a:t>schließt Dinge ein, die längerfristig im Unternehmen bleiben und nicht im </a:t>
            </a:r>
            <a:r>
              <a:rPr lang="de-DE" sz="1800" dirty="0" err="1" smtClean="0">
                <a:latin typeface="Calibri" panose="020F0502020204030204" pitchFamily="34" charset="0"/>
              </a:rPr>
              <a:t>täglichen</a:t>
            </a:r>
            <a:r>
              <a:rPr lang="de-DE" sz="1800" dirty="0" smtClean="0">
                <a:latin typeface="Calibri" panose="020F0502020204030204" pitchFamily="34" charset="0"/>
              </a:rPr>
              <a:t> Betrieb gehandelt werden, beispielsweise: </a:t>
            </a:r>
            <a:endParaRPr lang="de-DE" sz="4000" dirty="0" smtClean="0"/>
          </a:p>
          <a:p>
            <a:pPr marL="285750" indent="-285750">
              <a:buFont typeface="Arial" panose="020B0604020202020204" pitchFamily="34" charset="0"/>
              <a:buChar char="•"/>
              <a:defRPr/>
            </a:pPr>
            <a:r>
              <a:rPr lang="de-DE" sz="1800" dirty="0" err="1" smtClean="0">
                <a:latin typeface="Calibri" panose="020F0502020204030204" pitchFamily="34" charset="0"/>
              </a:rPr>
              <a:t>Grundstücke</a:t>
            </a:r>
            <a:r>
              <a:rPr lang="de-DE" sz="1800" dirty="0" smtClean="0">
                <a:latin typeface="Calibri" panose="020F0502020204030204" pitchFamily="34" charset="0"/>
              </a:rPr>
              <a:t> </a:t>
            </a:r>
            <a:endParaRPr lang="de-DE" sz="1800" dirty="0" smtClean="0">
              <a:latin typeface="SymbolMT"/>
            </a:endParaRPr>
          </a:p>
          <a:p>
            <a:pPr marL="285750" indent="-285750">
              <a:buFont typeface="Arial" panose="020B0604020202020204" pitchFamily="34" charset="0"/>
              <a:buChar char="•"/>
              <a:defRPr/>
            </a:pPr>
            <a:r>
              <a:rPr lang="de-DE" sz="1800" dirty="0" err="1" smtClean="0">
                <a:latin typeface="Calibri" panose="020F0502020204030204" pitchFamily="34" charset="0"/>
              </a:rPr>
              <a:t>Gebäude</a:t>
            </a:r>
            <a:r>
              <a:rPr lang="de-DE" sz="1800" dirty="0" smtClean="0">
                <a:latin typeface="Calibri" panose="020F0502020204030204" pitchFamily="34" charset="0"/>
              </a:rPr>
              <a:t> </a:t>
            </a:r>
            <a:endParaRPr lang="de-DE" sz="1800" dirty="0" smtClean="0">
              <a:latin typeface="SymbolMT"/>
            </a:endParaRPr>
          </a:p>
          <a:p>
            <a:pPr marL="285750" indent="-285750">
              <a:buFont typeface="Arial" panose="020B0604020202020204" pitchFamily="34" charset="0"/>
              <a:buChar char="•"/>
              <a:defRPr/>
            </a:pPr>
            <a:r>
              <a:rPr lang="de-DE" sz="1800" dirty="0" smtClean="0">
                <a:latin typeface="Calibri" panose="020F0502020204030204" pitchFamily="34" charset="0"/>
              </a:rPr>
              <a:t>Maschinen </a:t>
            </a:r>
            <a:endParaRPr lang="de-DE" sz="1800" dirty="0" smtClean="0">
              <a:latin typeface="SymbolMT"/>
            </a:endParaRPr>
          </a:p>
          <a:p>
            <a:pPr marL="285750" indent="-285750">
              <a:buFont typeface="Arial" panose="020B0604020202020204" pitchFamily="34" charset="0"/>
              <a:buChar char="•"/>
              <a:defRPr/>
            </a:pPr>
            <a:r>
              <a:rPr lang="de-DE" sz="1800" dirty="0" smtClean="0">
                <a:latin typeface="Calibri" panose="020F0502020204030204" pitchFamily="34" charset="0"/>
              </a:rPr>
              <a:t>Fuhrpark (=PKW, LKW) </a:t>
            </a:r>
            <a:endParaRPr lang="de-DE" sz="1800" dirty="0" smtClean="0">
              <a:latin typeface="SymbolMT"/>
            </a:endParaRPr>
          </a:p>
          <a:p>
            <a:pPr>
              <a:defRPr/>
            </a:pPr>
            <a:endParaRPr lang="de-DE" sz="1800" dirty="0" smtClean="0">
              <a:latin typeface="Calibri" panose="020F0502020204030204" pitchFamily="34" charset="0"/>
            </a:endParaRPr>
          </a:p>
          <a:p>
            <a:pPr>
              <a:defRPr/>
            </a:pPr>
            <a:r>
              <a:rPr lang="de-DE" sz="1800" b="1" dirty="0" err="1" smtClean="0">
                <a:solidFill>
                  <a:srgbClr val="C00000"/>
                </a:solidFill>
                <a:latin typeface="Calibri" panose="020F0502020204030204" pitchFamily="34" charset="0"/>
              </a:rPr>
              <a:t>Umlaufvermögen</a:t>
            </a:r>
            <a:r>
              <a:rPr lang="de-DE" sz="1800" b="1" dirty="0" smtClean="0">
                <a:solidFill>
                  <a:srgbClr val="C00000"/>
                </a:solidFill>
                <a:latin typeface="Calibri" panose="020F0502020204030204" pitchFamily="34" charset="0"/>
              </a:rPr>
              <a:t> </a:t>
            </a:r>
            <a:r>
              <a:rPr lang="de-DE" sz="1800" dirty="0" smtClean="0">
                <a:latin typeface="Calibri" panose="020F0502020204030204" pitchFamily="34" charset="0"/>
              </a:rPr>
              <a:t>bezeichnet Dinge, die im täglichen Betrieb in Bewegung sind, beispielsweise: </a:t>
            </a:r>
            <a:endParaRPr lang="de-DE" sz="1800" dirty="0" smtClean="0">
              <a:latin typeface="SymbolMT"/>
            </a:endParaRPr>
          </a:p>
          <a:p>
            <a:pPr marL="742950" lvl="1" indent="-285750">
              <a:buFont typeface="Arial" panose="020B0604020202020204" pitchFamily="34" charset="0"/>
              <a:buChar char="•"/>
              <a:defRPr/>
            </a:pPr>
            <a:r>
              <a:rPr lang="de-DE" sz="1800" dirty="0" smtClean="0">
                <a:latin typeface="Calibri" panose="020F0502020204030204" pitchFamily="34" charset="0"/>
              </a:rPr>
              <a:t>Lagerbestand an Vorräten, Rohstoffen etc. </a:t>
            </a:r>
            <a:endParaRPr lang="de-DE" sz="1800" dirty="0" smtClean="0">
              <a:latin typeface="SymbolMT"/>
            </a:endParaRPr>
          </a:p>
          <a:p>
            <a:pPr marL="742950" lvl="1" indent="-285750">
              <a:buFont typeface="Arial" panose="020B0604020202020204" pitchFamily="34" charset="0"/>
              <a:buChar char="•"/>
              <a:defRPr/>
            </a:pPr>
            <a:r>
              <a:rPr lang="de-DE" sz="1800" dirty="0" smtClean="0">
                <a:latin typeface="Calibri" panose="020F0502020204030204" pitchFamily="34" charset="0"/>
              </a:rPr>
              <a:t>Unbezahlte Rechnungen unserer Kunden (=Forderungen) </a:t>
            </a:r>
            <a:endParaRPr lang="de-DE" sz="1800" dirty="0" smtClean="0">
              <a:latin typeface="SymbolMT"/>
            </a:endParaRPr>
          </a:p>
          <a:p>
            <a:pPr marL="742950" lvl="1" indent="-285750">
              <a:buFont typeface="Arial" panose="020B0604020202020204" pitchFamily="34" charset="0"/>
              <a:buChar char="•"/>
              <a:defRPr/>
            </a:pPr>
            <a:r>
              <a:rPr lang="de-DE" sz="1800" dirty="0" smtClean="0">
                <a:latin typeface="Calibri" panose="020F0502020204030204" pitchFamily="34" charset="0"/>
              </a:rPr>
              <a:t>Guthaben auf unserem Bankgirokonto </a:t>
            </a:r>
            <a:endParaRPr lang="de-DE" sz="1800" dirty="0" smtClean="0">
              <a:latin typeface="SymbolMT"/>
            </a:endParaRPr>
          </a:p>
          <a:p>
            <a:pPr marL="742950" lvl="1" indent="-285750">
              <a:buFont typeface="Arial" panose="020B0604020202020204" pitchFamily="34" charset="0"/>
              <a:buChar char="•"/>
              <a:defRPr/>
            </a:pPr>
            <a:r>
              <a:rPr lang="de-DE" sz="1800" dirty="0" smtClean="0">
                <a:latin typeface="Calibri" panose="020F0502020204030204" pitchFamily="34" charset="0"/>
              </a:rPr>
              <a:t>Bargeld in der Kasse </a:t>
            </a:r>
            <a:endParaRPr lang="de-DE" sz="1800" dirty="0">
              <a:latin typeface="SymbolMT"/>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1763713" y="-242888"/>
            <a:ext cx="6854825" cy="1176338"/>
          </a:xfrm>
        </p:spPr>
        <p:txBody>
          <a:bodyPr/>
          <a:lstStyle/>
          <a:p>
            <a:r>
              <a:rPr lang="de-DE" altLang="en-US" smtClean="0"/>
              <a:t>Übersicht - Passiva</a:t>
            </a:r>
          </a:p>
        </p:txBody>
      </p:sp>
      <p:pic>
        <p:nvPicPr>
          <p:cNvPr id="26626"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A48D4A8F-BF68-1245-A558-F21C58D7894B}"/>
              </a:ext>
            </a:extLst>
          </p:cNvPr>
          <p:cNvSpPr/>
          <p:nvPr/>
        </p:nvSpPr>
        <p:spPr>
          <a:xfrm>
            <a:off x="755650" y="1484313"/>
            <a:ext cx="7704138" cy="4801314"/>
          </a:xfrm>
          <a:prstGeom prst="rect">
            <a:avLst/>
          </a:prstGeom>
        </p:spPr>
        <p:txBody>
          <a:bodyPr>
            <a:spAutoFit/>
          </a:bodyPr>
          <a:lstStyle/>
          <a:p>
            <a:pPr>
              <a:defRPr/>
            </a:pPr>
            <a:r>
              <a:rPr lang="de-DE" sz="1800" b="1" dirty="0" smtClean="0">
                <a:latin typeface="Calibri" panose="020F0502020204030204" pitchFamily="34" charset="0"/>
              </a:rPr>
              <a:t>Rechte Seite</a:t>
            </a:r>
            <a:r>
              <a:rPr lang="de-DE" sz="1800" dirty="0" smtClean="0">
                <a:latin typeface="Calibri" panose="020F0502020204030204" pitchFamily="34" charset="0"/>
              </a:rPr>
              <a:t> der Bilanz gibt an </a:t>
            </a:r>
            <a:r>
              <a:rPr lang="de-DE" sz="1800" b="1" dirty="0" smtClean="0">
                <a:latin typeface="Calibri" panose="020F0502020204030204" pitchFamily="34" charset="0"/>
              </a:rPr>
              <a:t>woher </a:t>
            </a:r>
            <a:r>
              <a:rPr lang="de-DE" sz="1800" dirty="0" smtClean="0">
                <a:latin typeface="Calibri" panose="020F0502020204030204" pitchFamily="34" charset="0"/>
              </a:rPr>
              <a:t>die Mittel </a:t>
            </a:r>
            <a:r>
              <a:rPr lang="de-DE" sz="1800" b="1" dirty="0" smtClean="0">
                <a:latin typeface="Calibri" panose="020F0502020204030204" pitchFamily="34" charset="0"/>
              </a:rPr>
              <a:t>stammen</a:t>
            </a:r>
            <a:r>
              <a:rPr lang="de-DE" sz="1800" dirty="0" smtClean="0">
                <a:latin typeface="Calibri" panose="020F0502020204030204" pitchFamily="34" charset="0"/>
              </a:rPr>
              <a:t>, Mittel in Form von Geld oder </a:t>
            </a:r>
            <a:r>
              <a:rPr lang="de-DE" sz="1800" dirty="0" err="1" smtClean="0">
                <a:latin typeface="Calibri" panose="020F0502020204030204" pitchFamily="34" charset="0"/>
              </a:rPr>
              <a:t>Gegenständen</a:t>
            </a:r>
            <a:r>
              <a:rPr lang="de-DE" sz="1800" dirty="0" smtClean="0">
                <a:latin typeface="Calibri" panose="020F0502020204030204" pitchFamily="34" charset="0"/>
              </a:rPr>
              <a:t> (z.B. Maschinen oder Autos) oder andere Werte (z.B. Rechte an Patenten). Unterscheidung nach der </a:t>
            </a:r>
            <a:r>
              <a:rPr lang="de-DE" sz="1800" b="1" dirty="0" smtClean="0">
                <a:latin typeface="Calibri" panose="020F0502020204030204" pitchFamily="34" charset="0"/>
              </a:rPr>
              <a:t>Quelle</a:t>
            </a:r>
            <a:r>
              <a:rPr lang="de-DE" sz="1800" dirty="0" smtClean="0">
                <a:latin typeface="Calibri" panose="020F0502020204030204" pitchFamily="34" charset="0"/>
              </a:rPr>
              <a:t>, aus der die Mittel stammen. </a:t>
            </a:r>
            <a:endParaRPr lang="de-DE" sz="4000" dirty="0" smtClean="0"/>
          </a:p>
          <a:p>
            <a:pPr>
              <a:defRPr/>
            </a:pPr>
            <a:endParaRPr lang="de-DE" sz="1800" b="1" dirty="0" smtClean="0">
              <a:latin typeface="Calibri" panose="020F0502020204030204" pitchFamily="34" charset="0"/>
            </a:endParaRPr>
          </a:p>
          <a:p>
            <a:pPr>
              <a:defRPr/>
            </a:pPr>
            <a:r>
              <a:rPr lang="de-DE" sz="1800" b="1" dirty="0" smtClean="0">
                <a:solidFill>
                  <a:srgbClr val="C00000"/>
                </a:solidFill>
                <a:latin typeface="Calibri" panose="020F0502020204030204" pitchFamily="34" charset="0"/>
              </a:rPr>
              <a:t>Eigenkapital</a:t>
            </a:r>
            <a:r>
              <a:rPr lang="de-DE" sz="1800" dirty="0" smtClean="0">
                <a:latin typeface="Calibri" panose="020F0502020204030204" pitchFamily="34" charset="0"/>
              </a:rPr>
              <a:t> bezeichnet alle Mittel, die von den Eigentümern eingebracht wurden oder Ihnen zuzuschreiben sind, beispielsweise: </a:t>
            </a:r>
            <a:endParaRPr lang="de-DE" sz="4000" dirty="0" smtClean="0"/>
          </a:p>
          <a:p>
            <a:pPr marL="742950" lvl="1" indent="-285750">
              <a:buFont typeface="Arial" panose="020B0604020202020204" pitchFamily="34" charset="0"/>
              <a:buChar char="•"/>
              <a:defRPr/>
            </a:pPr>
            <a:r>
              <a:rPr lang="de-DE" sz="1800" dirty="0" smtClean="0">
                <a:latin typeface="Calibri" panose="020F0502020204030204" pitchFamily="34" charset="0"/>
              </a:rPr>
              <a:t>Einlagen bei der Gründung </a:t>
            </a:r>
            <a:endParaRPr lang="de-DE" sz="1800" dirty="0" smtClean="0">
              <a:latin typeface="SymbolMT"/>
            </a:endParaRPr>
          </a:p>
          <a:p>
            <a:pPr marL="742950" lvl="1" indent="-285750">
              <a:buFont typeface="Arial" panose="020B0604020202020204" pitchFamily="34" charset="0"/>
              <a:buChar char="•"/>
              <a:defRPr/>
            </a:pPr>
            <a:r>
              <a:rPr lang="de-DE" sz="1800" dirty="0" smtClean="0">
                <a:latin typeface="Calibri" panose="020F0502020204030204" pitchFamily="34" charset="0"/>
              </a:rPr>
              <a:t>Gewinne aus vorigen Geschäftsjahren </a:t>
            </a:r>
            <a:r>
              <a:rPr lang="de-DE" sz="1800" dirty="0" smtClean="0">
                <a:latin typeface="Calibri" panose="020F0502020204030204" pitchFamily="34" charset="0"/>
              </a:rPr>
              <a:t>(dienen auch als Verlustpuffer)</a:t>
            </a:r>
            <a:endParaRPr lang="de-DE" sz="1800" dirty="0" smtClean="0">
              <a:latin typeface="SymbolMT"/>
            </a:endParaRPr>
          </a:p>
          <a:p>
            <a:pPr lvl="1">
              <a:defRPr/>
            </a:pPr>
            <a:endParaRPr lang="de-DE" sz="1800" b="1" dirty="0" smtClean="0">
              <a:latin typeface="SymbolMT"/>
            </a:endParaRPr>
          </a:p>
          <a:p>
            <a:pPr marL="9525" lvl="1">
              <a:defRPr/>
            </a:pPr>
            <a:r>
              <a:rPr lang="de-DE" sz="1800" b="1" dirty="0" smtClean="0">
                <a:solidFill>
                  <a:srgbClr val="C00000"/>
                </a:solidFill>
                <a:latin typeface="Calibri" panose="020F0502020204030204" pitchFamily="34" charset="0"/>
              </a:rPr>
              <a:t>Fremdkapital</a:t>
            </a:r>
            <a:r>
              <a:rPr lang="de-DE" sz="1800" dirty="0" smtClean="0">
                <a:latin typeface="Calibri" panose="020F0502020204030204" pitchFamily="34" charset="0"/>
              </a:rPr>
              <a:t> (=Verbindlichkeiten) bezeichnet die Mittel, die nicht von den Eigentümern stammen. Mittel von Dritten, die über eine gewisse Zeit geliehen sind und zurückbezahlt wurden, beispielsweise: </a:t>
            </a:r>
            <a:endParaRPr lang="de-DE" sz="1800" dirty="0" smtClean="0">
              <a:latin typeface="SymbolMT"/>
            </a:endParaRPr>
          </a:p>
          <a:p>
            <a:pPr marL="1143000" lvl="2" indent="-228600">
              <a:buFont typeface="Arial" panose="020B0604020202020204" pitchFamily="34" charset="0"/>
              <a:buChar char="•"/>
              <a:defRPr/>
            </a:pPr>
            <a:r>
              <a:rPr lang="de-DE" sz="1800" dirty="0" smtClean="0">
                <a:latin typeface="Calibri" panose="020F0502020204030204" pitchFamily="34" charset="0"/>
              </a:rPr>
              <a:t>Darlehen von der Bank (=langfristiger Kredit) </a:t>
            </a:r>
            <a:endParaRPr lang="de-DE" sz="1800" dirty="0" smtClean="0">
              <a:latin typeface="SymbolMT"/>
            </a:endParaRPr>
          </a:p>
          <a:p>
            <a:pPr marL="1143000" lvl="2" indent="-228600">
              <a:buFont typeface="Arial" panose="020B0604020202020204" pitchFamily="34" charset="0"/>
              <a:buChar char="•"/>
              <a:defRPr/>
            </a:pPr>
            <a:r>
              <a:rPr lang="de-DE" sz="1800" dirty="0" smtClean="0">
                <a:latin typeface="Calibri" panose="020F0502020204030204" pitchFamily="34" charset="0"/>
              </a:rPr>
              <a:t>Schulden aus unbezahlten Rechnungen an Lieferanten (=Verbindlichkeiten aus Lieferungen </a:t>
            </a:r>
            <a:endParaRPr lang="de-DE" sz="1800" dirty="0" smtClean="0">
              <a:latin typeface="SymbolMT"/>
            </a:endParaRPr>
          </a:p>
          <a:p>
            <a:pPr marL="1143000" lvl="2" indent="-228600">
              <a:buFont typeface="Arial" panose="020B0604020202020204" pitchFamily="34" charset="0"/>
              <a:buChar char="•"/>
              <a:defRPr/>
            </a:pPr>
            <a:r>
              <a:rPr lang="de-DE" sz="1800" dirty="0" smtClean="0">
                <a:latin typeface="Calibri" panose="020F0502020204030204" pitchFamily="34" charset="0"/>
              </a:rPr>
              <a:t>und Leistungen)</a:t>
            </a:r>
            <a:endParaRPr lang="de-DE" sz="1800" dirty="0">
              <a:latin typeface="SymbolMT"/>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1763713" y="260350"/>
            <a:ext cx="6854825" cy="1176338"/>
          </a:xfrm>
        </p:spPr>
        <p:txBody>
          <a:bodyPr/>
          <a:lstStyle/>
          <a:p>
            <a:r>
              <a:rPr lang="de-DE" altLang="en-US" smtClean="0"/>
              <a:t>Wertbewegungen in der Bilanz</a:t>
            </a:r>
            <a:br>
              <a:rPr lang="de-DE" altLang="en-US" smtClean="0"/>
            </a:br>
            <a:r>
              <a:rPr lang="de-DE" altLang="en-US" smtClean="0"/>
              <a:t>Aktivtausch</a:t>
            </a:r>
          </a:p>
        </p:txBody>
      </p:sp>
      <p:pic>
        <p:nvPicPr>
          <p:cNvPr id="28674"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1"/>
          <p:cNvSpPr>
            <a:spLocks noChangeArrowheads="1"/>
          </p:cNvSpPr>
          <p:nvPr/>
        </p:nvSpPr>
        <p:spPr bwMode="auto">
          <a:xfrm>
            <a:off x="539750" y="1436688"/>
            <a:ext cx="8078788"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pPr>
            <a:r>
              <a:rPr lang="en-US" altLang="en-US" sz="1800">
                <a:latin typeface="Calibri" panose="020F0502020204030204" pitchFamily="34" charset="0"/>
              </a:rPr>
              <a:t>Bilanz zeigt den Stand des Vermögens und der Schulden zu einem bestimmten Zeitpunkt an</a:t>
            </a:r>
          </a:p>
          <a:p>
            <a:pPr>
              <a:spcBef>
                <a:spcPct val="0"/>
              </a:spcBef>
              <a:buClrTx/>
            </a:pPr>
            <a:r>
              <a:rPr lang="en-US" altLang="en-US" sz="1800">
                <a:latin typeface="Calibri" panose="020F0502020204030204" pitchFamily="34" charset="0"/>
              </a:rPr>
              <a:t>Im laufenden Betrieb fallen jedoch ständig Geschäftsfälle an, durch die sich die in der Bilanz aufgeführten Positionen verändern</a:t>
            </a:r>
          </a:p>
          <a:p>
            <a:pPr>
              <a:spcBef>
                <a:spcPct val="0"/>
              </a:spcBef>
              <a:buClrTx/>
            </a:pPr>
            <a:r>
              <a:rPr lang="en-US" altLang="en-US" sz="1800">
                <a:latin typeface="Calibri" panose="020F0502020204030204" pitchFamily="34" charset="0"/>
              </a:rPr>
              <a:t>Diese werden in der Buchführung erfasst. Dabei gibt es vier grundsätzliche Arten von Geschäftsfällen: Aktivtausch, Passivtausch, Bilanzverlängerung, -verkürzung</a:t>
            </a:r>
          </a:p>
        </p:txBody>
      </p:sp>
      <p:pic>
        <p:nvPicPr>
          <p:cNvPr id="2867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6375" y="3190875"/>
            <a:ext cx="5564188" cy="318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763713" y="260350"/>
            <a:ext cx="6854825" cy="1176338"/>
          </a:xfrm>
        </p:spPr>
        <p:txBody>
          <a:bodyPr/>
          <a:lstStyle/>
          <a:p>
            <a:r>
              <a:rPr lang="de-DE" altLang="en-US" smtClean="0"/>
              <a:t>Wertbewegungen in der Bilanz</a:t>
            </a:r>
            <a:br>
              <a:rPr lang="de-DE" altLang="en-US" smtClean="0"/>
            </a:br>
            <a:r>
              <a:rPr lang="de-DE" altLang="en-US" smtClean="0"/>
              <a:t>Passivtausch</a:t>
            </a:r>
          </a:p>
        </p:txBody>
      </p:sp>
      <p:pic>
        <p:nvPicPr>
          <p:cNvPr id="30722"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2200" y="1773238"/>
            <a:ext cx="7504113" cy="385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1331913" y="260350"/>
            <a:ext cx="7286625" cy="1176338"/>
          </a:xfrm>
        </p:spPr>
        <p:txBody>
          <a:bodyPr/>
          <a:lstStyle/>
          <a:p>
            <a:r>
              <a:rPr lang="de-DE" altLang="en-US" smtClean="0"/>
              <a:t>Wertbewegungen in der Bilanz</a:t>
            </a:r>
            <a:br>
              <a:rPr lang="de-DE" altLang="en-US" smtClean="0"/>
            </a:br>
            <a:r>
              <a:rPr lang="de-DE" altLang="en-US" smtClean="0"/>
              <a:t>Bilanzverlängerung (Aktiv-Passiv-Mehrung)</a:t>
            </a:r>
          </a:p>
        </p:txBody>
      </p:sp>
      <p:pic>
        <p:nvPicPr>
          <p:cNvPr id="32770"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773238"/>
            <a:ext cx="7416800" cy="392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1403350" y="260350"/>
            <a:ext cx="7215188" cy="1176338"/>
          </a:xfrm>
        </p:spPr>
        <p:txBody>
          <a:bodyPr/>
          <a:lstStyle/>
          <a:p>
            <a:r>
              <a:rPr lang="de-DE" altLang="en-US" smtClean="0"/>
              <a:t>Wertbewegungen in der Bilanz</a:t>
            </a:r>
            <a:br>
              <a:rPr lang="de-DE" altLang="en-US" smtClean="0"/>
            </a:br>
            <a:r>
              <a:rPr lang="de-DE" altLang="en-US" smtClean="0"/>
              <a:t>Bilanzverkürzung (Aktiv-Passiv-Minderung)</a:t>
            </a:r>
          </a:p>
        </p:txBody>
      </p:sp>
      <p:pic>
        <p:nvPicPr>
          <p:cNvPr id="34818"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388" y="1773238"/>
            <a:ext cx="7956550" cy="404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Rectangle 2"/>
          <p:cNvSpPr>
            <a:spLocks noChangeArrowheads="1"/>
          </p:cNvSpPr>
          <p:nvPr/>
        </p:nvSpPr>
        <p:spPr bwMode="auto">
          <a:xfrm>
            <a:off x="1403350" y="6092825"/>
            <a:ext cx="786288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1600">
                <a:latin typeface="Calibri" panose="020F0502020204030204" pitchFamily="34" charset="0"/>
              </a:rPr>
              <a:t>In welchem Vermögen steckt der PKW: Anlagev. vs Umlagev.?</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1763713" y="260350"/>
            <a:ext cx="6854825" cy="1176338"/>
          </a:xfrm>
        </p:spPr>
        <p:txBody>
          <a:bodyPr/>
          <a:lstStyle/>
          <a:p>
            <a:r>
              <a:rPr lang="de-DE" altLang="en-US" smtClean="0"/>
              <a:t>Abschreibungen</a:t>
            </a:r>
          </a:p>
        </p:txBody>
      </p:sp>
      <p:pic>
        <p:nvPicPr>
          <p:cNvPr id="36866" name="Picture 2" descr="page6image1091808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075" y="-533400"/>
            <a:ext cx="876300" cy="1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Rectangle 2"/>
          <p:cNvSpPr>
            <a:spLocks noChangeArrowheads="1"/>
          </p:cNvSpPr>
          <p:nvPr/>
        </p:nvSpPr>
        <p:spPr bwMode="auto">
          <a:xfrm>
            <a:off x="755650" y="1557338"/>
            <a:ext cx="7862888"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en-US" sz="2000">
                <a:latin typeface="Calibri" panose="020F0502020204030204" pitchFamily="34" charset="0"/>
              </a:rPr>
              <a:t>Verfahren zur Erfassung der Wertminderungen und richtigen Verteilung der Anschaffungs- oder Herstellungskosten von betrieblichen Vermögensgegenständen </a:t>
            </a:r>
          </a:p>
          <a:p>
            <a:pPr>
              <a:spcBef>
                <a:spcPct val="0"/>
              </a:spcBef>
              <a:buClrTx/>
              <a:buFontTx/>
              <a:buNone/>
            </a:pPr>
            <a:endParaRPr lang="en-US" altLang="en-US" sz="2000">
              <a:latin typeface="Calibri" panose="020F0502020204030204" pitchFamily="34" charset="0"/>
            </a:endParaRPr>
          </a:p>
          <a:p>
            <a:pPr>
              <a:spcBef>
                <a:spcPct val="0"/>
              </a:spcBef>
              <a:buClrTx/>
              <a:buFontTx/>
              <a:buNone/>
            </a:pPr>
            <a:r>
              <a:rPr lang="en-US" altLang="en-US" sz="2000">
                <a:latin typeface="Calibri" panose="020F0502020204030204" pitchFamily="34" charset="0"/>
              </a:rPr>
              <a:t>–  Lineare oder degressive Abschreibung </a:t>
            </a:r>
          </a:p>
          <a:p>
            <a:pPr>
              <a:spcBef>
                <a:spcPct val="0"/>
              </a:spcBef>
              <a:buClrTx/>
              <a:buFontTx/>
              <a:buNone/>
            </a:pPr>
            <a:endParaRPr lang="en-US" altLang="en-US" sz="2000">
              <a:latin typeface="Calibri" panose="020F0502020204030204" pitchFamily="34" charset="0"/>
            </a:endParaRPr>
          </a:p>
          <a:p>
            <a:pPr>
              <a:spcBef>
                <a:spcPct val="0"/>
              </a:spcBef>
              <a:buClrTx/>
              <a:buFontTx/>
              <a:buNone/>
            </a:pPr>
            <a:r>
              <a:rPr lang="en-US" altLang="en-US" sz="2000">
                <a:latin typeface="Calibri" panose="020F0502020204030204" pitchFamily="34" charset="0"/>
              </a:rPr>
              <a:t>–  Planmäßige Abschreibung: Absetzung für Abnutzung (AfA) </a:t>
            </a:r>
          </a:p>
          <a:p>
            <a:pPr>
              <a:spcBef>
                <a:spcPct val="0"/>
              </a:spcBef>
              <a:buClrTx/>
              <a:buFontTx/>
              <a:buNone/>
            </a:pPr>
            <a:endParaRPr lang="en-US" altLang="en-US" sz="2000">
              <a:latin typeface="Calibri" panose="020F0502020204030204" pitchFamily="34" charset="0"/>
            </a:endParaRPr>
          </a:p>
          <a:p>
            <a:pPr>
              <a:spcBef>
                <a:spcPct val="0"/>
              </a:spcBef>
              <a:buClrTx/>
              <a:buFontTx/>
              <a:buNone/>
            </a:pPr>
            <a:r>
              <a:rPr lang="en-US" altLang="en-US" sz="2000">
                <a:latin typeface="Calibri" panose="020F0502020204030204" pitchFamily="34" charset="0"/>
              </a:rPr>
              <a:t>–  Außerplanmäßige Abschreibung: aufgrund veränderter Marktbedingungen, Unfälle </a:t>
            </a:r>
          </a:p>
          <a:p>
            <a:pPr>
              <a:spcBef>
                <a:spcPct val="0"/>
              </a:spcBef>
              <a:buClrTx/>
              <a:buFontTx/>
              <a:buNone/>
            </a:pPr>
            <a:endParaRPr lang="en-US" altLang="en-US" sz="2000">
              <a:latin typeface="Calibri" panose="020F0502020204030204" pitchFamily="34" charset="0"/>
            </a:endParaRPr>
          </a:p>
          <a:p>
            <a:pPr>
              <a:spcBef>
                <a:spcPct val="0"/>
              </a:spcBef>
              <a:buClrTx/>
              <a:buFontTx/>
              <a:buNone/>
            </a:pPr>
            <a:r>
              <a:rPr lang="en-US" altLang="en-US" sz="2000">
                <a:latin typeface="Calibri" panose="020F0502020204030204" pitchFamily="34" charset="0"/>
              </a:rPr>
              <a:t>Erfassung der Wertminderung von Anlagegütern aufgrund von Überholung und Verschleiß </a:t>
            </a:r>
          </a:p>
          <a:p>
            <a:pPr>
              <a:spcBef>
                <a:spcPct val="0"/>
              </a:spcBef>
              <a:buClrTx/>
              <a:buFontTx/>
              <a:buNone/>
            </a:pPr>
            <a:endParaRPr lang="en-US" altLang="en-US" sz="2000">
              <a:latin typeface="Calibri" panose="020F0502020204030204" pitchFamily="34" charset="0"/>
            </a:endParaRPr>
          </a:p>
          <a:p>
            <a:pPr>
              <a:spcBef>
                <a:spcPct val="0"/>
              </a:spcBef>
              <a:buClrTx/>
              <a:buFontTx/>
              <a:buNone/>
            </a:pPr>
            <a:r>
              <a:rPr lang="en-US" altLang="en-US" sz="2000">
                <a:latin typeface="Calibri" panose="020F0502020204030204" pitchFamily="34" charset="0"/>
              </a:rPr>
              <a:t>	Wertminderung: Laptop vs PKW</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Beispiel aus dem Alltag: Finanzierung einer Immobilie</a:t>
            </a:r>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b="1" kern="0" dirty="0" smtClean="0">
              <a:latin typeface="Arial" panose="020B0604020202020204" pitchFamily="34" charset="0"/>
            </a:endParaRP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F2C7D504-C239-2E4B-A1DC-55D2C824F43F}"/>
              </a:ext>
            </a:extLst>
          </p:cNvPr>
          <p:cNvSpPr txBox="1">
            <a:spLocks noChangeArrowheads="1"/>
          </p:cNvSpPr>
          <p:nvPr/>
        </p:nvSpPr>
        <p:spPr>
          <a:xfrm>
            <a:off x="1475656" y="1844824"/>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Sie möchten ein Haus kaufen. Für den Kaufpreis von €300.000 nehmen Sie einen Kredit von der Bank von €200.000 auf und finanzieren den Rest aus Ihren Ersparnissen.</a:t>
            </a:r>
          </a:p>
        </p:txBody>
      </p:sp>
      <p:sp>
        <p:nvSpPr>
          <p:cNvPr id="4" name="TextBox 3"/>
          <p:cNvSpPr txBox="1"/>
          <p:nvPr/>
        </p:nvSpPr>
        <p:spPr>
          <a:xfrm>
            <a:off x="1763688" y="3284983"/>
            <a:ext cx="1656184" cy="2376265"/>
          </a:xfrm>
          <a:prstGeom prst="rect">
            <a:avLst/>
          </a:prstGeom>
          <a:solidFill>
            <a:schemeClr val="accent1">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Haus</a:t>
            </a:r>
          </a:p>
          <a:p>
            <a:r>
              <a:rPr lang="de-DE" sz="1800" dirty="0" smtClean="0">
                <a:latin typeface="Arial" panose="020B0604020202020204" pitchFamily="34" charset="0"/>
                <a:cs typeface="Arial" panose="020B0604020202020204" pitchFamily="34" charset="0"/>
              </a:rPr>
              <a:t>€300.000</a:t>
            </a:r>
            <a:endParaRPr lang="de-DE" sz="1800" dirty="0">
              <a:latin typeface="Arial" panose="020B0604020202020204" pitchFamily="34" charset="0"/>
              <a:cs typeface="Arial" panose="020B0604020202020204" pitchFamily="34" charset="0"/>
            </a:endParaRPr>
          </a:p>
        </p:txBody>
      </p:sp>
      <p:sp>
        <p:nvSpPr>
          <p:cNvPr id="9" name="TextBox 8"/>
          <p:cNvSpPr txBox="1"/>
          <p:nvPr/>
        </p:nvSpPr>
        <p:spPr>
          <a:xfrm>
            <a:off x="3697854" y="3273199"/>
            <a:ext cx="1656333" cy="803873"/>
          </a:xfrm>
          <a:prstGeom prst="rect">
            <a:avLst/>
          </a:prstGeom>
          <a:solidFill>
            <a:schemeClr val="tx2">
              <a:lumMod val="20000"/>
              <a:lumOff val="8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Eigenkapital</a:t>
            </a:r>
          </a:p>
          <a:p>
            <a:r>
              <a:rPr lang="de-DE" sz="1800" dirty="0" smtClean="0">
                <a:latin typeface="Arial" panose="020B0604020202020204" pitchFamily="34" charset="0"/>
                <a:cs typeface="Arial" panose="020B0604020202020204" pitchFamily="34" charset="0"/>
              </a:rPr>
              <a:t>€100.000</a:t>
            </a:r>
            <a:endParaRPr lang="de-DE" sz="1800" dirty="0">
              <a:latin typeface="Arial" panose="020B0604020202020204" pitchFamily="34" charset="0"/>
              <a:cs typeface="Arial" panose="020B0604020202020204" pitchFamily="34" charset="0"/>
            </a:endParaRPr>
          </a:p>
        </p:txBody>
      </p:sp>
      <p:sp>
        <p:nvSpPr>
          <p:cNvPr id="10" name="TextBox 9"/>
          <p:cNvSpPr txBox="1"/>
          <p:nvPr/>
        </p:nvSpPr>
        <p:spPr>
          <a:xfrm>
            <a:off x="3697855" y="4067001"/>
            <a:ext cx="1656332" cy="1594247"/>
          </a:xfrm>
          <a:prstGeom prst="rect">
            <a:avLst/>
          </a:prstGeom>
          <a:solidFill>
            <a:srgbClr val="99CCFF"/>
          </a:solidFill>
        </p:spPr>
        <p:txBody>
          <a:bodyPr wrap="square" rtlCol="0">
            <a:noAutofit/>
          </a:bodyPr>
          <a:lstStyle/>
          <a:p>
            <a:r>
              <a:rPr lang="de-DE" sz="1800" b="1" dirty="0" smtClean="0">
                <a:latin typeface="Arial" panose="020B0604020202020204" pitchFamily="34" charset="0"/>
                <a:cs typeface="Arial" panose="020B0604020202020204" pitchFamily="34" charset="0"/>
              </a:rPr>
              <a:t>Fremdkapital</a:t>
            </a:r>
          </a:p>
          <a:p>
            <a:r>
              <a:rPr lang="de-DE" sz="1800" dirty="0" smtClean="0">
                <a:latin typeface="Arial" panose="020B0604020202020204" pitchFamily="34" charset="0"/>
                <a:cs typeface="Arial" panose="020B0604020202020204" pitchFamily="34" charset="0"/>
              </a:rPr>
              <a:t>€200.000</a:t>
            </a:r>
            <a:endParaRPr lang="de-DE" sz="1800" dirty="0">
              <a:latin typeface="Arial" panose="020B060402020202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F2C7D504-C239-2E4B-A1DC-55D2C824F43F}"/>
              </a:ext>
            </a:extLst>
          </p:cNvPr>
          <p:cNvSpPr txBox="1">
            <a:spLocks noChangeArrowheads="1"/>
          </p:cNvSpPr>
          <p:nvPr/>
        </p:nvSpPr>
        <p:spPr>
          <a:xfrm>
            <a:off x="5465678" y="3269908"/>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Entspricht </a:t>
            </a:r>
            <a:r>
              <a:rPr lang="de-DE" sz="1800" kern="0" dirty="0" smtClean="0">
                <a:latin typeface="Arial" panose="020B0604020202020204" pitchFamily="34" charset="0"/>
              </a:rPr>
              <a:t>dem Wert </a:t>
            </a:r>
            <a:r>
              <a:rPr lang="de-DE" sz="1800" kern="0" dirty="0" smtClean="0">
                <a:latin typeface="Arial" panose="020B0604020202020204" pitchFamily="34" charset="0"/>
              </a:rPr>
              <a:t>des Hauses minus Darlehen</a:t>
            </a: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5464802" y="4444733"/>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Muss an die Bank zurückgezahlt werden</a:t>
            </a:r>
          </a:p>
        </p:txBody>
      </p:sp>
      <p:sp>
        <p:nvSpPr>
          <p:cNvPr id="15" name="Rectangle 3">
            <a:extLst>
              <a:ext uri="{FF2B5EF4-FFF2-40B4-BE49-F238E27FC236}">
                <a16:creationId xmlns:a16="http://schemas.microsoft.com/office/drawing/2014/main" id="{F2C7D504-C239-2E4B-A1DC-55D2C824F43F}"/>
              </a:ext>
            </a:extLst>
          </p:cNvPr>
          <p:cNvSpPr txBox="1">
            <a:spLocks noChangeArrowheads="1"/>
          </p:cNvSpPr>
          <p:nvPr/>
        </p:nvSpPr>
        <p:spPr>
          <a:xfrm>
            <a:off x="2155773" y="2869417"/>
            <a:ext cx="880094"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Aktiva</a:t>
            </a:r>
          </a:p>
        </p:txBody>
      </p:sp>
      <p:sp>
        <p:nvSpPr>
          <p:cNvPr id="16" name="Rectangle 3">
            <a:extLst>
              <a:ext uri="{FF2B5EF4-FFF2-40B4-BE49-F238E27FC236}">
                <a16:creationId xmlns:a16="http://schemas.microsoft.com/office/drawing/2014/main" id="{F2C7D504-C239-2E4B-A1DC-55D2C824F43F}"/>
              </a:ext>
            </a:extLst>
          </p:cNvPr>
          <p:cNvSpPr txBox="1">
            <a:spLocks noChangeArrowheads="1"/>
          </p:cNvSpPr>
          <p:nvPr/>
        </p:nvSpPr>
        <p:spPr>
          <a:xfrm>
            <a:off x="4000953" y="2875692"/>
            <a:ext cx="1050133"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Passiva</a:t>
            </a:r>
          </a:p>
        </p:txBody>
      </p:sp>
    </p:spTree>
    <p:extLst>
      <p:ext uri="{BB962C8B-B14F-4D97-AF65-F5344CB8AC3E}">
        <p14:creationId xmlns:p14="http://schemas.microsoft.com/office/powerpoint/2010/main" val="2888531107"/>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1763713" y="260350"/>
            <a:ext cx="6854825" cy="1176338"/>
          </a:xfrm>
        </p:spPr>
        <p:txBody>
          <a:bodyPr/>
          <a:lstStyle/>
          <a:p>
            <a:r>
              <a:rPr lang="de-DE" altLang="en-US" smtClean="0"/>
              <a:t>Ursachen für Wertverfall - Abschreibungen</a:t>
            </a:r>
          </a:p>
        </p:txBody>
      </p:sp>
      <p:sp>
        <p:nvSpPr>
          <p:cNvPr id="31" name="Rectangle 30">
            <a:extLst>
              <a:ext uri="{FF2B5EF4-FFF2-40B4-BE49-F238E27FC236}">
                <a16:creationId xmlns:a16="http://schemas.microsoft.com/office/drawing/2014/main" id="{A3BB5076-7304-0649-901A-B4CEB261D564}"/>
              </a:ext>
            </a:extLst>
          </p:cNvPr>
          <p:cNvSpPr/>
          <p:nvPr/>
        </p:nvSpPr>
        <p:spPr>
          <a:xfrm>
            <a:off x="755650" y="1557338"/>
            <a:ext cx="7862888" cy="2862262"/>
          </a:xfrm>
          <a:prstGeom prst="rect">
            <a:avLst/>
          </a:prstGeom>
        </p:spPr>
        <p:txBody>
          <a:bodyPr>
            <a:spAutoFit/>
          </a:bodyPr>
          <a:lstStyle/>
          <a:p>
            <a:pPr marL="342900" indent="-342900">
              <a:buFont typeface="Arial" panose="020B0604020202020204" pitchFamily="34" charset="0"/>
              <a:buChar char="•"/>
              <a:defRPr/>
            </a:pPr>
            <a:endParaRPr lang="de-DE" sz="2000" dirty="0" smtClean="0">
              <a:latin typeface="Calibri" panose="020F0502020204030204" pitchFamily="34" charset="0"/>
            </a:endParaRPr>
          </a:p>
          <a:p>
            <a:pPr marL="342900" indent="-342900">
              <a:buFont typeface="Arial" panose="020B0604020202020204" pitchFamily="34" charset="0"/>
              <a:buChar char="•"/>
              <a:defRPr/>
            </a:pPr>
            <a:r>
              <a:rPr lang="de-DE" sz="2000" dirty="0" smtClean="0">
                <a:latin typeface="Calibri" panose="020F0502020204030204" pitchFamily="34" charset="0"/>
              </a:rPr>
              <a:t>technischer Verschleiß: durch Gebrauch </a:t>
            </a:r>
          </a:p>
          <a:p>
            <a:pPr marL="342900" indent="-342900">
              <a:buFont typeface="Arial" panose="020B0604020202020204" pitchFamily="34" charset="0"/>
              <a:buChar char="•"/>
              <a:defRPr/>
            </a:pPr>
            <a:endParaRPr lang="de-DE" sz="2000" dirty="0" smtClean="0">
              <a:latin typeface="Calibri" panose="020F0502020204030204" pitchFamily="34" charset="0"/>
            </a:endParaRPr>
          </a:p>
          <a:p>
            <a:pPr marL="342900" indent="-342900">
              <a:buFont typeface="Arial" panose="020B0604020202020204" pitchFamily="34" charset="0"/>
              <a:buChar char="•"/>
              <a:defRPr/>
            </a:pPr>
            <a:r>
              <a:rPr lang="de-DE" sz="2000" dirty="0" smtClean="0">
                <a:latin typeface="Calibri" panose="020F0502020204030204" pitchFamily="34" charset="0"/>
              </a:rPr>
              <a:t>ruhender Verschleiß: durch Umwelteinflüsse </a:t>
            </a:r>
          </a:p>
          <a:p>
            <a:pPr marL="342900" indent="-342900">
              <a:buFont typeface="Arial" panose="020B0604020202020204" pitchFamily="34" charset="0"/>
              <a:buChar char="•"/>
              <a:defRPr/>
            </a:pPr>
            <a:endParaRPr lang="de-DE" sz="2000" dirty="0" smtClean="0">
              <a:latin typeface="Calibri" panose="020F0502020204030204" pitchFamily="34" charset="0"/>
            </a:endParaRPr>
          </a:p>
          <a:p>
            <a:pPr marL="342900" indent="-342900">
              <a:buFont typeface="Arial" panose="020B0604020202020204" pitchFamily="34" charset="0"/>
              <a:buChar char="•"/>
              <a:defRPr/>
            </a:pPr>
            <a:r>
              <a:rPr lang="de-DE" sz="2000" dirty="0" smtClean="0">
                <a:latin typeface="Calibri" panose="020F0502020204030204" pitchFamily="34" charset="0"/>
              </a:rPr>
              <a:t>Katastrophenverschleiß: Feuer oder anderen Katastrophen </a:t>
            </a:r>
          </a:p>
          <a:p>
            <a:pPr marL="342900" indent="-342900">
              <a:buFont typeface="Arial" panose="020B0604020202020204" pitchFamily="34" charset="0"/>
              <a:buChar char="•"/>
              <a:defRPr/>
            </a:pPr>
            <a:endParaRPr lang="de-DE" sz="2000" dirty="0" smtClean="0">
              <a:latin typeface="Calibri" panose="020F0502020204030204" pitchFamily="34" charset="0"/>
            </a:endParaRPr>
          </a:p>
          <a:p>
            <a:pPr marL="342900" indent="-342900">
              <a:buFont typeface="Arial" panose="020B0604020202020204" pitchFamily="34" charset="0"/>
              <a:buChar char="•"/>
              <a:defRPr/>
            </a:pPr>
            <a:r>
              <a:rPr lang="de-DE" sz="2000" dirty="0" smtClean="0">
                <a:latin typeface="Calibri" panose="020F0502020204030204" pitchFamily="34" charset="0"/>
              </a:rPr>
              <a:t>Technische Überholung: technische Weiterentwicklung </a:t>
            </a:r>
          </a:p>
          <a:p>
            <a:pPr>
              <a:defRPr/>
            </a:pPr>
            <a:r>
              <a:rPr lang="de-DE" sz="2000" dirty="0" smtClean="0">
                <a:latin typeface="Calibri" panose="020F0502020204030204" pitchFamily="34" charset="0"/>
              </a:rPr>
              <a:t>                   </a:t>
            </a:r>
            <a:endParaRPr lang="de-DE" sz="2000" dirty="0">
              <a:latin typeface="Calibri" panose="020F0502020204030204" pitchFamily="34" charset="0"/>
            </a:endParaRPr>
          </a:p>
        </p:txBody>
      </p:sp>
      <p:pic>
        <p:nvPicPr>
          <p:cNvPr id="389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4438650"/>
            <a:ext cx="6588125"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1908175" y="620713"/>
            <a:ext cx="6854825" cy="1176337"/>
          </a:xfrm>
        </p:spPr>
        <p:txBody>
          <a:bodyPr/>
          <a:lstStyle/>
          <a:p>
            <a:r>
              <a:rPr lang="de-DE" altLang="en-US" smtClean="0"/>
              <a:t>Kreislauf </a:t>
            </a:r>
            <a:br>
              <a:rPr lang="de-DE" altLang="en-US" smtClean="0"/>
            </a:br>
            <a:r>
              <a:rPr lang="de-DE" altLang="en-US" smtClean="0"/>
              <a:t>der Abschreibung</a:t>
            </a:r>
          </a:p>
        </p:txBody>
      </p:sp>
      <p:pic>
        <p:nvPicPr>
          <p:cNvPr id="40962" name="Picture 6"/>
          <p:cNvPicPr>
            <a:picLocks noChangeAspect="1" noChangeArrowheads="1"/>
          </p:cNvPicPr>
          <p:nvPr/>
        </p:nvPicPr>
        <p:blipFill>
          <a:blip r:embed="rId3">
            <a:extLst>
              <a:ext uri="{28A0092B-C50C-407E-A947-70E740481C1C}">
                <a14:useLocalDpi xmlns:a14="http://schemas.microsoft.com/office/drawing/2010/main" val="0"/>
              </a:ext>
            </a:extLst>
          </a:blip>
          <a:srcRect l="12402" t="9052" r="16733" b="1198"/>
          <a:stretch>
            <a:fillRect/>
          </a:stretch>
        </p:blipFill>
        <p:spPr bwMode="auto">
          <a:xfrm>
            <a:off x="2124075" y="404813"/>
            <a:ext cx="3384550" cy="606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1835150" y="-100013"/>
            <a:ext cx="6854825" cy="1176338"/>
          </a:xfrm>
        </p:spPr>
        <p:txBody>
          <a:bodyPr/>
          <a:lstStyle/>
          <a:p>
            <a:r>
              <a:rPr lang="de-DE" altLang="en-US" smtClean="0"/>
              <a:t>Methoden der Abschreibung</a:t>
            </a:r>
          </a:p>
        </p:txBody>
      </p:sp>
      <p:pic>
        <p:nvPicPr>
          <p:cNvPr id="4301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1341438"/>
            <a:ext cx="4752975" cy="5097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835150" y="-100013"/>
            <a:ext cx="6854825" cy="1176338"/>
          </a:xfrm>
        </p:spPr>
        <p:txBody>
          <a:bodyPr/>
          <a:lstStyle/>
          <a:p>
            <a:r>
              <a:rPr lang="de-DE" altLang="en-US" smtClean="0"/>
              <a:t>Lineare Abschreibung Bsp.</a:t>
            </a:r>
          </a:p>
        </p:txBody>
      </p:sp>
      <p:sp>
        <p:nvSpPr>
          <p:cNvPr id="4" name="Rectangle 3">
            <a:extLst>
              <a:ext uri="{FF2B5EF4-FFF2-40B4-BE49-F238E27FC236}">
                <a16:creationId xmlns:a16="http://schemas.microsoft.com/office/drawing/2014/main" id="{A3BB5076-7304-0649-901A-B4CEB261D564}"/>
              </a:ext>
            </a:extLst>
          </p:cNvPr>
          <p:cNvSpPr/>
          <p:nvPr/>
        </p:nvSpPr>
        <p:spPr>
          <a:xfrm>
            <a:off x="755650" y="1557338"/>
            <a:ext cx="7862888" cy="923330"/>
          </a:xfrm>
          <a:prstGeom prst="rect">
            <a:avLst/>
          </a:prstGeom>
        </p:spPr>
        <p:txBody>
          <a:bodyPr>
            <a:spAutoFit/>
          </a:bodyPr>
          <a:lstStyle/>
          <a:p>
            <a:r>
              <a:rPr lang="de-DE" sz="1800" dirty="0">
                <a:latin typeface="Arial" panose="020B0604020202020204" pitchFamily="34" charset="0"/>
                <a:cs typeface="Arial" panose="020B0604020202020204" pitchFamily="34" charset="0"/>
              </a:rPr>
              <a:t>Die Abschreibungsdauer für Anlagegüter wird in der sogenannten </a:t>
            </a:r>
            <a:r>
              <a:rPr lang="de-DE" sz="1800" dirty="0">
                <a:latin typeface="Arial" panose="020B0604020202020204" pitchFamily="34" charset="0"/>
                <a:cs typeface="Arial" panose="020B0604020202020204" pitchFamily="34" charset="0"/>
                <a:hlinkClick r:id="rId3"/>
              </a:rPr>
              <a:t>AfA-Tabelle</a:t>
            </a:r>
            <a:r>
              <a:rPr lang="de-DE" sz="1800" dirty="0">
                <a:latin typeface="Arial" panose="020B0604020202020204" pitchFamily="34" charset="0"/>
                <a:cs typeface="Arial" panose="020B0604020202020204" pitchFamily="34" charset="0"/>
              </a:rPr>
              <a:t> (</a:t>
            </a:r>
            <a:r>
              <a:rPr lang="de-DE" sz="1800" b="1" dirty="0">
                <a:latin typeface="Arial" panose="020B0604020202020204" pitchFamily="34" charset="0"/>
                <a:cs typeface="Arial" panose="020B0604020202020204" pitchFamily="34" charset="0"/>
              </a:rPr>
              <a:t>A</a:t>
            </a:r>
            <a:r>
              <a:rPr lang="de-DE" sz="1800" dirty="0">
                <a:latin typeface="Arial" panose="020B0604020202020204" pitchFamily="34" charset="0"/>
                <a:cs typeface="Arial" panose="020B0604020202020204" pitchFamily="34" charset="0"/>
              </a:rPr>
              <a:t>bsetzung </a:t>
            </a:r>
            <a:r>
              <a:rPr lang="de-DE" sz="1800" b="1" dirty="0">
                <a:latin typeface="Arial" panose="020B0604020202020204" pitchFamily="34" charset="0"/>
                <a:cs typeface="Arial" panose="020B0604020202020204" pitchFamily="34" charset="0"/>
              </a:rPr>
              <a:t>f</a:t>
            </a:r>
            <a:r>
              <a:rPr lang="de-DE" sz="1800" dirty="0">
                <a:latin typeface="Arial" panose="020B0604020202020204" pitchFamily="34" charset="0"/>
                <a:cs typeface="Arial" panose="020B0604020202020204" pitchFamily="34" charset="0"/>
              </a:rPr>
              <a:t>ür </a:t>
            </a:r>
            <a:r>
              <a:rPr lang="de-DE" sz="1800" b="1" dirty="0">
                <a:latin typeface="Arial" panose="020B0604020202020204" pitchFamily="34" charset="0"/>
                <a:cs typeface="Arial" panose="020B0604020202020204" pitchFamily="34" charset="0"/>
              </a:rPr>
              <a:t>A</a:t>
            </a:r>
            <a:r>
              <a:rPr lang="de-DE" sz="1800" dirty="0">
                <a:latin typeface="Arial" panose="020B0604020202020204" pitchFamily="34" charset="0"/>
                <a:cs typeface="Arial" panose="020B0604020202020204" pitchFamily="34" charset="0"/>
              </a:rPr>
              <a:t>bnutzung) geregelt, die vom Finanzministerium bereitgestellt wird</a:t>
            </a:r>
            <a:r>
              <a:rPr lang="de-DE" sz="1800" dirty="0" smtClean="0">
                <a:latin typeface="Arial" panose="020B0604020202020204" pitchFamily="34" charset="0"/>
                <a:cs typeface="Arial" panose="020B0604020202020204" pitchFamily="34" charset="0"/>
              </a:rPr>
              <a:t>. Beispiel: Notebook.</a:t>
            </a:r>
            <a:endParaRPr lang="de-DE" sz="1800"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23728" y="2852936"/>
            <a:ext cx="5652120" cy="3546044"/>
          </a:xfrm>
          <a:prstGeom prst="rect">
            <a:avLst/>
          </a:prstGeom>
        </p:spPr>
      </p:pic>
      <p:sp>
        <p:nvSpPr>
          <p:cNvPr id="5" name="TextBox 4"/>
          <p:cNvSpPr txBox="1"/>
          <p:nvPr/>
        </p:nvSpPr>
        <p:spPr>
          <a:xfrm>
            <a:off x="7236296" y="2348880"/>
            <a:ext cx="1296144" cy="461665"/>
          </a:xfrm>
          <a:prstGeom prst="rect">
            <a:avLst/>
          </a:prstGeom>
          <a:noFill/>
        </p:spPr>
        <p:txBody>
          <a:bodyPr wrap="square" rtlCol="0">
            <a:spAutoFit/>
          </a:bodyPr>
          <a:lstStyle/>
          <a:p>
            <a:r>
              <a:rPr lang="de-DE" sz="1200" dirty="0" smtClean="0">
                <a:latin typeface="Arial" panose="020B0604020202020204" pitchFamily="34" charset="0"/>
                <a:cs typeface="Arial" panose="020B0604020202020204" pitchFamily="34" charset="0"/>
              </a:rPr>
              <a:t>Nutzungsdauer (Jahre)</a:t>
            </a:r>
            <a:endParaRPr lang="de-DE"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626304"/>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835150" y="-100013"/>
            <a:ext cx="6854825" cy="1176338"/>
          </a:xfrm>
        </p:spPr>
        <p:txBody>
          <a:bodyPr/>
          <a:lstStyle/>
          <a:p>
            <a:r>
              <a:rPr lang="de-DE" altLang="en-US" smtClean="0"/>
              <a:t>Lineare Abschreibung Bsp.</a:t>
            </a:r>
          </a:p>
        </p:txBody>
      </p:sp>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A3BB5076-7304-0649-901A-B4CEB261D564}"/>
                  </a:ext>
                </a:extLst>
              </p:cNvPr>
              <p:cNvSpPr/>
              <p:nvPr/>
            </p:nvSpPr>
            <p:spPr>
              <a:xfrm>
                <a:off x="755650" y="1557338"/>
                <a:ext cx="7862888" cy="3735638"/>
              </a:xfrm>
              <a:prstGeom prst="rect">
                <a:avLst/>
              </a:prstGeom>
            </p:spPr>
            <p:txBody>
              <a:bodyPr>
                <a:spAutoFit/>
              </a:bodyPr>
              <a:lstStyle/>
              <a:p>
                <a:r>
                  <a:rPr lang="de-DE" sz="1800" dirty="0" smtClean="0">
                    <a:latin typeface="Arial" panose="020B0604020202020204" pitchFamily="34" charset="0"/>
                    <a:cs typeface="Arial" panose="020B0604020202020204" pitchFamily="34" charset="0"/>
                  </a:rPr>
                  <a:t>Notebook kostet 2000 €, bei Anschaffung (Zeitpunkt) </a:t>
                </a:r>
                <a:r>
                  <a:rPr lang="de-DE" sz="1800" dirty="0" err="1" smtClean="0">
                    <a:latin typeface="Arial" panose="020B0604020202020204" pitchFamily="34" charset="0"/>
                    <a:cs typeface="Arial" panose="020B0604020202020204" pitchFamily="34" charset="0"/>
                  </a:rPr>
                  <a:t>Werthöhe</a:t>
                </a:r>
                <a:r>
                  <a:rPr lang="de-DE" sz="1800" dirty="0" smtClean="0">
                    <a:latin typeface="Arial" panose="020B0604020202020204" pitchFamily="34" charset="0"/>
                    <a:cs typeface="Arial" panose="020B0604020202020204" pitchFamily="34" charset="0"/>
                  </a:rPr>
                  <a:t>: 2000 €</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Nutzungsdauer beträgt 3 Jahre.</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Gleichbleibender Abschreibungsbetrag:</a:t>
                </a:r>
              </a:p>
              <a:p>
                <a:endParaRPr lang="de-DE" sz="1800" dirty="0">
                  <a:latin typeface="Arial" panose="020B0604020202020204" pitchFamily="34" charset="0"/>
                  <a:cs typeface="Arial" panose="020B0604020202020204" pitchFamily="34" charset="0"/>
                </a:endParaRPr>
              </a:p>
              <a:p>
                <a14:m>
                  <m:oMathPara xmlns:m="http://schemas.openxmlformats.org/officeDocument/2006/math">
                    <m:oMathParaPr>
                      <m:jc m:val="centerGroup"/>
                    </m:oMathParaPr>
                    <m:oMath xmlns:m="http://schemas.openxmlformats.org/officeDocument/2006/math">
                      <m:r>
                        <a:rPr lang="de-DE" sz="1800" b="0" i="1" smtClean="0">
                          <a:latin typeface="Cambria Math" panose="02040503050406030204" pitchFamily="18" charset="0"/>
                          <a:cs typeface="Arial" panose="020B0604020202020204" pitchFamily="34" charset="0"/>
                        </a:rPr>
                        <m:t>𝐽𝑎h𝑟𝑒𝑠𝑎𝑏𝑠𝑐h𝑟𝑒𝑖𝑏𝑢𝑛𝑔𝑠𝑏𝑒𝑡𝑟𝑎𝑔</m:t>
                      </m:r>
                      <m:r>
                        <a:rPr lang="de-DE" sz="1800" b="0" i="1" smtClean="0">
                          <a:latin typeface="Cambria Math" panose="02040503050406030204" pitchFamily="18" charset="0"/>
                          <a:cs typeface="Arial" panose="020B0604020202020204" pitchFamily="34" charset="0"/>
                        </a:rPr>
                        <m:t>= </m:t>
                      </m:r>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𝐴𝑛𝑠𝑐h𝑎𝑓𝑓𝑢𝑛𝑔𝑠𝑘𝑜𝑠𝑡𝑒𝑛</m:t>
                          </m:r>
                        </m:num>
                        <m:den>
                          <m:r>
                            <a:rPr lang="de-DE" sz="1800" b="0" i="1" smtClean="0">
                              <a:latin typeface="Cambria Math" panose="02040503050406030204" pitchFamily="18" charset="0"/>
                              <a:cs typeface="Arial" panose="020B0604020202020204" pitchFamily="34" charset="0"/>
                            </a:rPr>
                            <m:t>𝑁𝑢𝑡𝑧𝑢𝑛𝑔𝑠𝑑𝑎𝑢𝑒𝑟</m:t>
                          </m:r>
                        </m:den>
                      </m:f>
                    </m:oMath>
                  </m:oMathPara>
                </a14:m>
                <a:endParaRPr lang="de-DE" sz="1800" dirty="0" smtClean="0">
                  <a:latin typeface="Arial" panose="020B0604020202020204" pitchFamily="34" charset="0"/>
                  <a:cs typeface="Arial" panose="020B0604020202020204" pitchFamily="34" charset="0"/>
                </a:endParaRPr>
              </a:p>
              <a:p>
                <a:endParaRPr lang="de-DE" sz="1800" dirty="0">
                  <a:latin typeface="Arial" panose="020B0604020202020204" pitchFamily="34" charset="0"/>
                  <a:cs typeface="Arial" panose="020B0604020202020204" pitchFamily="34" charset="0"/>
                </a:endParaRPr>
              </a:p>
              <a:p>
                <a:endParaRPr lang="de-DE" sz="1800" dirty="0" smtClean="0">
                  <a:latin typeface="Arial" panose="020B0604020202020204" pitchFamily="34" charset="0"/>
                  <a:cs typeface="Arial" panose="020B0604020202020204" pitchFamily="34" charset="0"/>
                </a:endParaRPr>
              </a:p>
              <a:p>
                <a14:m>
                  <m:oMathPara xmlns:m="http://schemas.openxmlformats.org/officeDocument/2006/math">
                    <m:oMathParaPr>
                      <m:jc m:val="centerGroup"/>
                    </m:oMathParaPr>
                    <m:oMath xmlns:m="http://schemas.openxmlformats.org/officeDocument/2006/math">
                      <m:r>
                        <a:rPr lang="de-DE" sz="1800" i="1">
                          <a:latin typeface="Cambria Math" panose="02040503050406030204" pitchFamily="18" charset="0"/>
                          <a:cs typeface="Arial" panose="020B0604020202020204" pitchFamily="34" charset="0"/>
                        </a:rPr>
                        <m:t>𝐽𝑎h𝑟𝑒𝑠𝑎𝑏𝑠𝑐h𝑟𝑒𝑖𝑏𝑢𝑛𝑔𝑠</m:t>
                      </m:r>
                      <m:r>
                        <a:rPr lang="de-DE" sz="1800" b="0" i="1" smtClean="0">
                          <a:latin typeface="Cambria Math" panose="02040503050406030204" pitchFamily="18" charset="0"/>
                          <a:cs typeface="Arial" panose="020B0604020202020204" pitchFamily="34" charset="0"/>
                        </a:rPr>
                        <m:t>𝑠𝑎𝑡𝑧</m:t>
                      </m:r>
                      <m:r>
                        <a:rPr lang="de-DE" sz="1800" i="1">
                          <a:latin typeface="Cambria Math" panose="02040503050406030204" pitchFamily="18" charset="0"/>
                          <a:cs typeface="Arial" panose="020B0604020202020204" pitchFamily="34" charset="0"/>
                        </a:rPr>
                        <m:t>= </m:t>
                      </m:r>
                      <m:f>
                        <m:fPr>
                          <m:ctrlPr>
                            <a:rPr lang="de-DE" sz="1800" i="1">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100%</m:t>
                          </m:r>
                        </m:num>
                        <m:den>
                          <m:r>
                            <a:rPr lang="de-DE" sz="1800" i="1">
                              <a:latin typeface="Cambria Math" panose="02040503050406030204" pitchFamily="18" charset="0"/>
                              <a:cs typeface="Arial" panose="020B0604020202020204" pitchFamily="34" charset="0"/>
                            </a:rPr>
                            <m:t>𝑁𝑢𝑡𝑧𝑢𝑛𝑔𝑠𝑑𝑎𝑢𝑒𝑟</m:t>
                          </m:r>
                        </m:den>
                      </m:f>
                    </m:oMath>
                  </m:oMathPara>
                </a14:m>
                <a:endParaRPr lang="de-DE" sz="1800" dirty="0">
                  <a:latin typeface="Arial" panose="020B0604020202020204" pitchFamily="34" charset="0"/>
                  <a:cs typeface="Arial" panose="020B0604020202020204" pitchFamily="34" charset="0"/>
                </a:endParaRPr>
              </a:p>
              <a:p>
                <a:endParaRPr lang="de-DE" sz="1800" dirty="0" smtClean="0">
                  <a:latin typeface="Arial" panose="020B0604020202020204" pitchFamily="34" charset="0"/>
                  <a:cs typeface="Arial" panose="020B0604020202020204" pitchFamily="34" charset="0"/>
                </a:endParaRPr>
              </a:p>
            </p:txBody>
          </p:sp>
        </mc:Choice>
        <mc:Fallback>
          <p:sp>
            <p:nvSpPr>
              <p:cNvPr id="4" name="Rectangle 3">
                <a:extLst>
                  <a:ext uri="{FF2B5EF4-FFF2-40B4-BE49-F238E27FC236}">
                    <a16:creationId xmlns:a16="http://schemas.microsoft.com/office/drawing/2014/main" id="{A3BB5076-7304-0649-901A-B4CEB261D564}"/>
                  </a:ext>
                </a:extLst>
              </p:cNvPr>
              <p:cNvSpPr>
                <a:spLocks noRot="1" noChangeAspect="1" noMove="1" noResize="1" noEditPoints="1" noAdjustHandles="1" noChangeArrowheads="1" noChangeShapeType="1" noTextEdit="1"/>
              </p:cNvSpPr>
              <p:nvPr/>
            </p:nvSpPr>
            <p:spPr>
              <a:xfrm>
                <a:off x="755650" y="1557338"/>
                <a:ext cx="7862888" cy="3735638"/>
              </a:xfrm>
              <a:prstGeom prst="rect">
                <a:avLst/>
              </a:prstGeom>
              <a:blipFill>
                <a:blip r:embed="rId3"/>
                <a:stretch>
                  <a:fillRect l="-698" t="-816"/>
                </a:stretch>
              </a:blipFill>
            </p:spPr>
            <p:txBody>
              <a:bodyPr/>
              <a:lstStyle/>
              <a:p>
                <a:r>
                  <a:rPr lang="de-DE">
                    <a:noFill/>
                  </a:rPr>
                  <a:t> </a:t>
                </a:r>
              </a:p>
            </p:txBody>
          </p:sp>
        </mc:Fallback>
      </mc:AlternateContent>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1835150" y="-100013"/>
            <a:ext cx="6854825" cy="1176338"/>
          </a:xfrm>
        </p:spPr>
        <p:txBody>
          <a:bodyPr/>
          <a:lstStyle/>
          <a:p>
            <a:r>
              <a:rPr lang="de-DE" altLang="en-US" smtClean="0"/>
              <a:t>Lineare Abschreibung Bsp.</a:t>
            </a:r>
          </a:p>
        </p:txBody>
      </p:sp>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A3BB5076-7304-0649-901A-B4CEB261D564}"/>
                  </a:ext>
                </a:extLst>
              </p:cNvPr>
              <p:cNvSpPr/>
              <p:nvPr/>
            </p:nvSpPr>
            <p:spPr>
              <a:xfrm>
                <a:off x="755650" y="1557338"/>
                <a:ext cx="7862888" cy="4213718"/>
              </a:xfrm>
              <a:prstGeom prst="rect">
                <a:avLst/>
              </a:prstGeom>
            </p:spPr>
            <p:txBody>
              <a:bodyPr>
                <a:spAutoFit/>
              </a:bodyPr>
              <a:lstStyle/>
              <a:p>
                <a:r>
                  <a:rPr lang="de-DE" sz="1800" dirty="0" smtClean="0">
                    <a:latin typeface="Arial" panose="020B0604020202020204" pitchFamily="34" charset="0"/>
                    <a:cs typeface="Arial" panose="020B0604020202020204" pitchFamily="34" charset="0"/>
                  </a:rPr>
                  <a:t>Abschreibung pro Jahr „Jahresabschreibungsbetrag“:</a:t>
                </a:r>
              </a:p>
              <a:p>
                <a:endParaRPr lang="de-DE" sz="1800" dirty="0">
                  <a:latin typeface="Arial" panose="020B0604020202020204" pitchFamily="34" charset="0"/>
                  <a:cs typeface="Arial" panose="020B0604020202020204" pitchFamily="34" charset="0"/>
                </a:endParaRPr>
              </a:p>
              <a:p>
                <a14:m>
                  <m:oMathPara xmlns:m="http://schemas.openxmlformats.org/officeDocument/2006/math">
                    <m:oMathParaPr>
                      <m:jc m:val="centerGroup"/>
                    </m:oMathParaPr>
                    <m:oMath xmlns:m="http://schemas.openxmlformats.org/officeDocument/2006/math">
                      <m:f>
                        <m:fPr>
                          <m:ctrlPr>
                            <a:rPr lang="de-DE" sz="1800" b="0" i="1" smtClean="0">
                              <a:latin typeface="Cambria Math" panose="02040503050406030204" pitchFamily="18" charset="0"/>
                              <a:cs typeface="Arial" panose="020B0604020202020204" pitchFamily="34" charset="0"/>
                            </a:rPr>
                          </m:ctrlPr>
                        </m:fPr>
                        <m:num>
                          <m:r>
                            <a:rPr lang="de-DE" sz="1800" b="0" i="1" smtClean="0">
                              <a:latin typeface="Cambria Math" panose="02040503050406030204" pitchFamily="18" charset="0"/>
                              <a:cs typeface="Arial" panose="020B0604020202020204" pitchFamily="34" charset="0"/>
                            </a:rPr>
                            <m:t>2000 €</m:t>
                          </m:r>
                        </m:num>
                        <m:den>
                          <m:r>
                            <a:rPr lang="de-DE" sz="1800" b="0" i="1" smtClean="0">
                              <a:latin typeface="Cambria Math" panose="02040503050406030204" pitchFamily="18" charset="0"/>
                              <a:cs typeface="Arial" panose="020B0604020202020204" pitchFamily="34" charset="0"/>
                            </a:rPr>
                            <m:t>3</m:t>
                          </m:r>
                        </m:den>
                      </m:f>
                      <m:r>
                        <a:rPr lang="de-DE" sz="1800" b="0" i="1" smtClean="0">
                          <a:latin typeface="Cambria Math" panose="02040503050406030204" pitchFamily="18" charset="0"/>
                          <a:cs typeface="Arial" panose="020B0604020202020204" pitchFamily="34" charset="0"/>
                        </a:rPr>
                        <m:t>=666,67 €</m:t>
                      </m:r>
                    </m:oMath>
                  </m:oMathPara>
                </a14:m>
                <a:endParaRPr lang="de-DE" sz="1800" dirty="0" smtClean="0">
                  <a:latin typeface="Arial" panose="020B0604020202020204" pitchFamily="34" charset="0"/>
                  <a:cs typeface="Arial" panose="020B0604020202020204" pitchFamily="34" charset="0"/>
                </a:endParaRP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2000 €	Wert im Jahr der Anschaffung</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666,67 € Abschreibung 1. Jahr =&gt; Restwert 1333,33 €</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666,67 € Abschreibung 2. Jahr =&gt; Restwert 666,67 €</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666,67 € Abschreibung 3. Jahr =&gt; Restwert 0 €</a:t>
                </a:r>
              </a:p>
              <a:p>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=&gt; Im 4. Jahr: neuer Notebook</a:t>
                </a:r>
                <a:endParaRPr lang="de-DE" sz="1800" dirty="0">
                  <a:latin typeface="Arial" panose="020B0604020202020204" pitchFamily="34" charset="0"/>
                  <a:cs typeface="Arial" panose="020B0604020202020204" pitchFamily="34" charset="0"/>
                </a:endParaRPr>
              </a:p>
              <a:p>
                <a:endParaRPr lang="de-DE" sz="1800" dirty="0" smtClean="0">
                  <a:latin typeface="Arial" panose="020B0604020202020204" pitchFamily="34" charset="0"/>
                  <a:cs typeface="Arial" panose="020B0604020202020204" pitchFamily="34" charset="0"/>
                </a:endParaRPr>
              </a:p>
            </p:txBody>
          </p:sp>
        </mc:Choice>
        <mc:Fallback>
          <p:sp>
            <p:nvSpPr>
              <p:cNvPr id="4" name="Rectangle 3">
                <a:extLst>
                  <a:ext uri="{FF2B5EF4-FFF2-40B4-BE49-F238E27FC236}">
                    <a16:creationId xmlns:a16="http://schemas.microsoft.com/office/drawing/2014/main" id="{A3BB5076-7304-0649-901A-B4CEB261D564}"/>
                  </a:ext>
                </a:extLst>
              </p:cNvPr>
              <p:cNvSpPr>
                <a:spLocks noRot="1" noChangeAspect="1" noMove="1" noResize="1" noEditPoints="1" noAdjustHandles="1" noChangeArrowheads="1" noChangeShapeType="1" noTextEdit="1"/>
              </p:cNvSpPr>
              <p:nvPr/>
            </p:nvSpPr>
            <p:spPr>
              <a:xfrm>
                <a:off x="755650" y="1557338"/>
                <a:ext cx="7862888" cy="4213718"/>
              </a:xfrm>
              <a:prstGeom prst="rect">
                <a:avLst/>
              </a:prstGeom>
              <a:blipFill>
                <a:blip r:embed="rId3"/>
                <a:stretch>
                  <a:fillRect l="-698" t="-723"/>
                </a:stretch>
              </a:blipFill>
            </p:spPr>
            <p:txBody>
              <a:bodyPr/>
              <a:lstStyle/>
              <a:p>
                <a:r>
                  <a:rPr lang="de-DE">
                    <a:noFill/>
                  </a:rPr>
                  <a:t> </a:t>
                </a:r>
              </a:p>
            </p:txBody>
          </p:sp>
        </mc:Fallback>
      </mc:AlternateContent>
    </p:spTree>
    <p:extLst>
      <p:ext uri="{BB962C8B-B14F-4D97-AF65-F5344CB8AC3E}">
        <p14:creationId xmlns:p14="http://schemas.microsoft.com/office/powerpoint/2010/main" val="2861357922"/>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1692275" y="381000"/>
            <a:ext cx="7200900" cy="1103313"/>
          </a:xfrm>
        </p:spPr>
        <p:txBody>
          <a:bodyPr/>
          <a:lstStyle/>
          <a:p>
            <a:r>
              <a:rPr lang="de-DE" altLang="en-US" smtClean="0"/>
              <a:t>Gewinn und Verlustrechnung (Erfolgsrechnung)</a:t>
            </a:r>
            <a:br>
              <a:rPr lang="de-DE" altLang="en-US" smtClean="0"/>
            </a:br>
            <a:r>
              <a:rPr lang="de-DE" altLang="en-US" sz="1800" smtClean="0"/>
              <a:t>Gesamtkostenverfahren gemäß § 275 Abs. 2 und 3 HGB</a:t>
            </a:r>
            <a:endParaRPr lang="de-DE" altLang="en-US" smtClean="0"/>
          </a:p>
        </p:txBody>
      </p:sp>
      <p:sp>
        <p:nvSpPr>
          <p:cNvPr id="51202" name="Rectangle 44"/>
          <p:cNvSpPr>
            <a:spLocks noChangeArrowheads="1"/>
          </p:cNvSpPr>
          <p:nvPr/>
        </p:nvSpPr>
        <p:spPr bwMode="auto">
          <a:xfrm>
            <a:off x="2727325" y="3529013"/>
            <a:ext cx="3006725"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nvGrpSpPr>
          <p:cNvPr id="51203" name="Group 97"/>
          <p:cNvGrpSpPr>
            <a:grpSpLocks/>
          </p:cNvGrpSpPr>
          <p:nvPr/>
        </p:nvGrpSpPr>
        <p:grpSpPr bwMode="auto">
          <a:xfrm>
            <a:off x="2411413" y="1628775"/>
            <a:ext cx="6732587" cy="4652963"/>
            <a:chOff x="1519" y="1026"/>
            <a:chExt cx="4241" cy="2931"/>
          </a:xfrm>
        </p:grpSpPr>
        <p:sp>
          <p:nvSpPr>
            <p:cNvPr id="51205" name="AutoShape 5"/>
            <p:cNvSpPr>
              <a:spLocks noChangeAspect="1" noChangeArrowheads="1" noTextEdit="1"/>
            </p:cNvSpPr>
            <p:nvPr/>
          </p:nvSpPr>
          <p:spPr bwMode="auto">
            <a:xfrm>
              <a:off x="1519" y="1026"/>
              <a:ext cx="4241" cy="2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51206" name="Rectangle 7"/>
            <p:cNvSpPr>
              <a:spLocks noChangeArrowheads="1"/>
            </p:cNvSpPr>
            <p:nvPr/>
          </p:nvSpPr>
          <p:spPr bwMode="auto">
            <a:xfrm>
              <a:off x="1604" y="1036"/>
              <a:ext cx="9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07" name="Rectangle 8"/>
            <p:cNvSpPr>
              <a:spLocks noChangeArrowheads="1"/>
            </p:cNvSpPr>
            <p:nvPr/>
          </p:nvSpPr>
          <p:spPr bwMode="auto">
            <a:xfrm>
              <a:off x="1737" y="1036"/>
              <a:ext cx="72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Umsatzerlöse</a:t>
              </a:r>
              <a:endParaRPr lang="de-DE" altLang="en-US">
                <a:latin typeface="Book Antiqua" panose="02040602050305030304" pitchFamily="18" charset="0"/>
              </a:endParaRPr>
            </a:p>
          </p:txBody>
        </p:sp>
        <p:sp>
          <p:nvSpPr>
            <p:cNvPr id="51208" name="Rectangle 9"/>
            <p:cNvSpPr>
              <a:spLocks noChangeArrowheads="1"/>
            </p:cNvSpPr>
            <p:nvPr/>
          </p:nvSpPr>
          <p:spPr bwMode="auto">
            <a:xfrm>
              <a:off x="1604" y="1171"/>
              <a:ext cx="9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09" name="Rectangle 10"/>
            <p:cNvSpPr>
              <a:spLocks noChangeArrowheads="1"/>
            </p:cNvSpPr>
            <p:nvPr/>
          </p:nvSpPr>
          <p:spPr bwMode="auto">
            <a:xfrm>
              <a:off x="1737" y="1171"/>
              <a:ext cx="171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Veränderung der Lagerbestände</a:t>
              </a:r>
              <a:endParaRPr lang="de-DE" altLang="en-US">
                <a:latin typeface="Book Antiqua" panose="02040602050305030304" pitchFamily="18" charset="0"/>
              </a:endParaRPr>
            </a:p>
          </p:txBody>
        </p:sp>
        <p:sp>
          <p:nvSpPr>
            <p:cNvPr id="51210" name="Rectangle 11"/>
            <p:cNvSpPr>
              <a:spLocks noChangeArrowheads="1"/>
            </p:cNvSpPr>
            <p:nvPr/>
          </p:nvSpPr>
          <p:spPr bwMode="auto">
            <a:xfrm>
              <a:off x="1604" y="1305"/>
              <a:ext cx="9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11" name="Rectangle 12"/>
            <p:cNvSpPr>
              <a:spLocks noChangeArrowheads="1"/>
            </p:cNvSpPr>
            <p:nvPr/>
          </p:nvSpPr>
          <p:spPr bwMode="auto">
            <a:xfrm>
              <a:off x="1737" y="1305"/>
              <a:ext cx="153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sonstige betriebliche Erträge</a:t>
              </a:r>
              <a:endParaRPr lang="de-DE" altLang="en-US">
                <a:latin typeface="Book Antiqua" panose="02040602050305030304" pitchFamily="18" charset="0"/>
              </a:endParaRPr>
            </a:p>
          </p:txBody>
        </p:sp>
        <p:sp>
          <p:nvSpPr>
            <p:cNvPr id="51212" name="Rectangle 13"/>
            <p:cNvSpPr>
              <a:spLocks noChangeArrowheads="1"/>
            </p:cNvSpPr>
            <p:nvPr/>
          </p:nvSpPr>
          <p:spPr bwMode="auto">
            <a:xfrm>
              <a:off x="1901" y="1495"/>
              <a:ext cx="76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i="1">
                  <a:solidFill>
                    <a:srgbClr val="000000"/>
                  </a:solidFill>
                  <a:latin typeface="Arial" panose="020B0604020202020204" pitchFamily="34" charset="0"/>
                </a:rPr>
                <a:t>Betriebsertrag</a:t>
              </a:r>
              <a:endParaRPr lang="de-DE" altLang="en-US">
                <a:latin typeface="Book Antiqua" panose="02040602050305030304" pitchFamily="18" charset="0"/>
              </a:endParaRPr>
            </a:p>
          </p:txBody>
        </p:sp>
        <p:sp>
          <p:nvSpPr>
            <p:cNvPr id="51213" name="Rectangle 14"/>
            <p:cNvSpPr>
              <a:spLocks noChangeArrowheads="1"/>
            </p:cNvSpPr>
            <p:nvPr/>
          </p:nvSpPr>
          <p:spPr bwMode="auto">
            <a:xfrm>
              <a:off x="1631" y="1691"/>
              <a:ext cx="6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14" name="Rectangle 15"/>
            <p:cNvSpPr>
              <a:spLocks noChangeArrowheads="1"/>
            </p:cNvSpPr>
            <p:nvPr/>
          </p:nvSpPr>
          <p:spPr bwMode="auto">
            <a:xfrm>
              <a:off x="1737" y="1691"/>
              <a:ext cx="339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Materialaufwand (Betriebsertrag - Materialaufwand = Rohertrag)</a:t>
              </a:r>
              <a:endParaRPr lang="de-DE" altLang="en-US">
                <a:latin typeface="Book Antiqua" panose="02040602050305030304" pitchFamily="18" charset="0"/>
              </a:endParaRPr>
            </a:p>
          </p:txBody>
        </p:sp>
        <p:sp>
          <p:nvSpPr>
            <p:cNvPr id="51215" name="Rectangle 16"/>
            <p:cNvSpPr>
              <a:spLocks noChangeArrowheads="1"/>
            </p:cNvSpPr>
            <p:nvPr/>
          </p:nvSpPr>
          <p:spPr bwMode="auto">
            <a:xfrm>
              <a:off x="1631" y="1825"/>
              <a:ext cx="6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16" name="Rectangle 17"/>
            <p:cNvSpPr>
              <a:spLocks noChangeArrowheads="1"/>
            </p:cNvSpPr>
            <p:nvPr/>
          </p:nvSpPr>
          <p:spPr bwMode="auto">
            <a:xfrm>
              <a:off x="1737" y="1825"/>
              <a:ext cx="9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Personalaufwand</a:t>
              </a:r>
              <a:endParaRPr lang="de-DE" altLang="en-US">
                <a:latin typeface="Book Antiqua" panose="02040602050305030304" pitchFamily="18" charset="0"/>
              </a:endParaRPr>
            </a:p>
          </p:txBody>
        </p:sp>
        <p:sp>
          <p:nvSpPr>
            <p:cNvPr id="51217" name="Rectangle 18"/>
            <p:cNvSpPr>
              <a:spLocks noChangeArrowheads="1"/>
            </p:cNvSpPr>
            <p:nvPr/>
          </p:nvSpPr>
          <p:spPr bwMode="auto">
            <a:xfrm>
              <a:off x="1631" y="1960"/>
              <a:ext cx="6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18" name="Rectangle 19"/>
            <p:cNvSpPr>
              <a:spLocks noChangeArrowheads="1"/>
            </p:cNvSpPr>
            <p:nvPr/>
          </p:nvSpPr>
          <p:spPr bwMode="auto">
            <a:xfrm>
              <a:off x="1737" y="1960"/>
              <a:ext cx="88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Abschreibungen</a:t>
              </a:r>
              <a:endParaRPr lang="de-DE" altLang="en-US">
                <a:latin typeface="Book Antiqua" panose="02040602050305030304" pitchFamily="18" charset="0"/>
              </a:endParaRPr>
            </a:p>
          </p:txBody>
        </p:sp>
        <p:sp>
          <p:nvSpPr>
            <p:cNvPr id="51219" name="Rectangle 20"/>
            <p:cNvSpPr>
              <a:spLocks noChangeArrowheads="1"/>
            </p:cNvSpPr>
            <p:nvPr/>
          </p:nvSpPr>
          <p:spPr bwMode="auto">
            <a:xfrm>
              <a:off x="1631" y="2094"/>
              <a:ext cx="6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20" name="Rectangle 21"/>
            <p:cNvSpPr>
              <a:spLocks noChangeArrowheads="1"/>
            </p:cNvSpPr>
            <p:nvPr/>
          </p:nvSpPr>
          <p:spPr bwMode="auto">
            <a:xfrm>
              <a:off x="1737" y="2094"/>
              <a:ext cx="195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sonstige betriebliche Aufwendungen</a:t>
              </a:r>
            </a:p>
          </p:txBody>
        </p:sp>
        <p:sp>
          <p:nvSpPr>
            <p:cNvPr id="51221" name="Rectangle 22"/>
            <p:cNvSpPr>
              <a:spLocks noChangeArrowheads="1"/>
            </p:cNvSpPr>
            <p:nvPr/>
          </p:nvSpPr>
          <p:spPr bwMode="auto">
            <a:xfrm>
              <a:off x="1901" y="2289"/>
              <a:ext cx="1284"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i="1" u="sng">
                  <a:solidFill>
                    <a:srgbClr val="000000"/>
                  </a:solidFill>
                  <a:latin typeface="Arial" panose="020B0604020202020204" pitchFamily="34" charset="0"/>
                </a:rPr>
                <a:t>Betriebsergebnis (EBIT)</a:t>
              </a:r>
              <a:endParaRPr lang="de-DE" altLang="en-US" u="sng">
                <a:latin typeface="Book Antiqua" panose="02040602050305030304" pitchFamily="18" charset="0"/>
              </a:endParaRPr>
            </a:p>
          </p:txBody>
        </p:sp>
        <p:sp>
          <p:nvSpPr>
            <p:cNvPr id="51222" name="Rectangle 23"/>
            <p:cNvSpPr>
              <a:spLocks noChangeArrowheads="1"/>
            </p:cNvSpPr>
            <p:nvPr/>
          </p:nvSpPr>
          <p:spPr bwMode="auto">
            <a:xfrm>
              <a:off x="1537" y="2491"/>
              <a:ext cx="96"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23" name="Rectangle 24"/>
            <p:cNvSpPr>
              <a:spLocks noChangeArrowheads="1"/>
            </p:cNvSpPr>
            <p:nvPr/>
          </p:nvSpPr>
          <p:spPr bwMode="auto">
            <a:xfrm>
              <a:off x="1631" y="2491"/>
              <a:ext cx="32"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a:t>
              </a:r>
              <a:endParaRPr lang="de-DE" altLang="en-US">
                <a:latin typeface="Book Antiqua" panose="02040602050305030304" pitchFamily="18" charset="0"/>
              </a:endParaRPr>
            </a:p>
          </p:txBody>
        </p:sp>
        <p:sp>
          <p:nvSpPr>
            <p:cNvPr id="51224" name="Rectangle 25"/>
            <p:cNvSpPr>
              <a:spLocks noChangeArrowheads="1"/>
            </p:cNvSpPr>
            <p:nvPr/>
          </p:nvSpPr>
          <p:spPr bwMode="auto">
            <a:xfrm>
              <a:off x="1662" y="2491"/>
              <a:ext cx="3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a:t>
              </a:r>
              <a:endParaRPr lang="de-DE" altLang="en-US">
                <a:latin typeface="Book Antiqua" panose="02040602050305030304" pitchFamily="18" charset="0"/>
              </a:endParaRPr>
            </a:p>
          </p:txBody>
        </p:sp>
        <p:sp>
          <p:nvSpPr>
            <p:cNvPr id="51225" name="Rectangle 26"/>
            <p:cNvSpPr>
              <a:spLocks noChangeArrowheads="1"/>
            </p:cNvSpPr>
            <p:nvPr/>
          </p:nvSpPr>
          <p:spPr bwMode="auto">
            <a:xfrm>
              <a:off x="1737" y="2491"/>
              <a:ext cx="818"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Finanzergebnis</a:t>
              </a:r>
              <a:endParaRPr lang="de-DE" altLang="en-US">
                <a:latin typeface="Book Antiqua" panose="02040602050305030304" pitchFamily="18" charset="0"/>
              </a:endParaRPr>
            </a:p>
          </p:txBody>
        </p:sp>
        <p:sp>
          <p:nvSpPr>
            <p:cNvPr id="51226" name="Rectangle 27"/>
            <p:cNvSpPr>
              <a:spLocks noChangeArrowheads="1"/>
            </p:cNvSpPr>
            <p:nvPr/>
          </p:nvSpPr>
          <p:spPr bwMode="auto">
            <a:xfrm>
              <a:off x="1901" y="2686"/>
              <a:ext cx="278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i="1">
                  <a:solidFill>
                    <a:srgbClr val="000000"/>
                  </a:solidFill>
                  <a:latin typeface="Arial" panose="020B0604020202020204" pitchFamily="34" charset="0"/>
                </a:rPr>
                <a:t>Ergebnis der gewöhnlichen Geschäftstätigkeit (EGT)</a:t>
              </a:r>
              <a:endParaRPr lang="de-DE" altLang="en-US">
                <a:latin typeface="Book Antiqua" panose="02040602050305030304" pitchFamily="18" charset="0"/>
              </a:endParaRPr>
            </a:p>
          </p:txBody>
        </p:sp>
        <p:sp>
          <p:nvSpPr>
            <p:cNvPr id="51227" name="Rectangle 28"/>
            <p:cNvSpPr>
              <a:spLocks noChangeArrowheads="1"/>
            </p:cNvSpPr>
            <p:nvPr/>
          </p:nvSpPr>
          <p:spPr bwMode="auto">
            <a:xfrm>
              <a:off x="1537" y="2960"/>
              <a:ext cx="9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28" name="Rectangle 29"/>
            <p:cNvSpPr>
              <a:spLocks noChangeArrowheads="1"/>
            </p:cNvSpPr>
            <p:nvPr/>
          </p:nvSpPr>
          <p:spPr bwMode="auto">
            <a:xfrm>
              <a:off x="1631" y="2960"/>
              <a:ext cx="3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a:t>
              </a:r>
              <a:endParaRPr lang="de-DE" altLang="en-US">
                <a:latin typeface="Book Antiqua" panose="02040602050305030304" pitchFamily="18" charset="0"/>
              </a:endParaRPr>
            </a:p>
          </p:txBody>
        </p:sp>
        <p:sp>
          <p:nvSpPr>
            <p:cNvPr id="51229" name="Rectangle 30"/>
            <p:cNvSpPr>
              <a:spLocks noChangeArrowheads="1"/>
            </p:cNvSpPr>
            <p:nvPr/>
          </p:nvSpPr>
          <p:spPr bwMode="auto">
            <a:xfrm>
              <a:off x="1662" y="2960"/>
              <a:ext cx="37"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a:t>
              </a:r>
              <a:endParaRPr lang="de-DE" altLang="en-US">
                <a:latin typeface="Book Antiqua" panose="02040602050305030304" pitchFamily="18" charset="0"/>
              </a:endParaRPr>
            </a:p>
          </p:txBody>
        </p:sp>
        <p:sp>
          <p:nvSpPr>
            <p:cNvPr id="51230" name="Rectangle 31"/>
            <p:cNvSpPr>
              <a:spLocks noChangeArrowheads="1"/>
            </p:cNvSpPr>
            <p:nvPr/>
          </p:nvSpPr>
          <p:spPr bwMode="auto">
            <a:xfrm>
              <a:off x="1737" y="2960"/>
              <a:ext cx="1476"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außerordentliches Ergebnis</a:t>
              </a:r>
              <a:endParaRPr lang="de-DE" altLang="en-US">
                <a:latin typeface="Book Antiqua" panose="02040602050305030304" pitchFamily="18" charset="0"/>
              </a:endParaRPr>
            </a:p>
          </p:txBody>
        </p:sp>
        <p:sp>
          <p:nvSpPr>
            <p:cNvPr id="51231" name="Rectangle 32"/>
            <p:cNvSpPr>
              <a:spLocks noChangeArrowheads="1"/>
            </p:cNvSpPr>
            <p:nvPr/>
          </p:nvSpPr>
          <p:spPr bwMode="auto">
            <a:xfrm>
              <a:off x="1631" y="3094"/>
              <a:ext cx="69"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32" name="Rectangle 33"/>
            <p:cNvSpPr>
              <a:spLocks noChangeArrowheads="1"/>
            </p:cNvSpPr>
            <p:nvPr/>
          </p:nvSpPr>
          <p:spPr bwMode="auto">
            <a:xfrm>
              <a:off x="1737" y="3094"/>
              <a:ext cx="80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Steueraufwand</a:t>
              </a:r>
              <a:endParaRPr lang="de-DE" altLang="en-US">
                <a:latin typeface="Book Antiqua" panose="02040602050305030304" pitchFamily="18" charset="0"/>
              </a:endParaRPr>
            </a:p>
          </p:txBody>
        </p:sp>
        <p:sp>
          <p:nvSpPr>
            <p:cNvPr id="51233" name="Rectangle 34"/>
            <p:cNvSpPr>
              <a:spLocks noChangeArrowheads="1"/>
            </p:cNvSpPr>
            <p:nvPr/>
          </p:nvSpPr>
          <p:spPr bwMode="auto">
            <a:xfrm>
              <a:off x="1901" y="3282"/>
              <a:ext cx="2040"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i="1">
                  <a:solidFill>
                    <a:srgbClr val="000000"/>
                  </a:solidFill>
                  <a:latin typeface="Arial" panose="020B0604020202020204" pitchFamily="34" charset="0"/>
                </a:rPr>
                <a:t>Jahresüberschuss / Jahresfehlbetrag  </a:t>
              </a:r>
              <a:endParaRPr lang="de-DE" altLang="en-US">
                <a:latin typeface="Book Antiqua" panose="02040602050305030304" pitchFamily="18" charset="0"/>
              </a:endParaRPr>
            </a:p>
          </p:txBody>
        </p:sp>
        <p:sp>
          <p:nvSpPr>
            <p:cNvPr id="51234" name="Rectangle 35"/>
            <p:cNvSpPr>
              <a:spLocks noChangeArrowheads="1"/>
            </p:cNvSpPr>
            <p:nvPr/>
          </p:nvSpPr>
          <p:spPr bwMode="auto">
            <a:xfrm>
              <a:off x="3923" y="3282"/>
              <a:ext cx="595"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 =&gt; Bilanz)</a:t>
              </a:r>
              <a:endParaRPr lang="de-DE" altLang="en-US">
                <a:latin typeface="Book Antiqua" panose="02040602050305030304" pitchFamily="18" charset="0"/>
              </a:endParaRPr>
            </a:p>
          </p:txBody>
        </p:sp>
        <p:sp>
          <p:nvSpPr>
            <p:cNvPr id="51235" name="Rectangle 36"/>
            <p:cNvSpPr>
              <a:spLocks noChangeArrowheads="1"/>
            </p:cNvSpPr>
            <p:nvPr/>
          </p:nvSpPr>
          <p:spPr bwMode="auto">
            <a:xfrm>
              <a:off x="1604" y="3490"/>
              <a:ext cx="97" cy="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FF"/>
                  </a:solidFill>
                  <a:latin typeface="Arial" panose="020B0604020202020204" pitchFamily="34" charset="0"/>
                </a:rPr>
                <a:t> +</a:t>
              </a:r>
              <a:endParaRPr lang="de-DE" altLang="en-US">
                <a:latin typeface="Book Antiqua" panose="02040602050305030304" pitchFamily="18" charset="0"/>
              </a:endParaRPr>
            </a:p>
          </p:txBody>
        </p:sp>
        <p:sp>
          <p:nvSpPr>
            <p:cNvPr id="51236" name="Rectangle 37"/>
            <p:cNvSpPr>
              <a:spLocks noChangeArrowheads="1"/>
            </p:cNvSpPr>
            <p:nvPr/>
          </p:nvSpPr>
          <p:spPr bwMode="auto">
            <a:xfrm>
              <a:off x="1737" y="3490"/>
              <a:ext cx="17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Entnahmen aus Gewinnrücklage</a:t>
              </a:r>
              <a:endParaRPr lang="de-DE" altLang="en-US">
                <a:latin typeface="Book Antiqua" panose="02040602050305030304" pitchFamily="18" charset="0"/>
              </a:endParaRPr>
            </a:p>
          </p:txBody>
        </p:sp>
        <p:sp>
          <p:nvSpPr>
            <p:cNvPr id="51237" name="Rectangle 38"/>
            <p:cNvSpPr>
              <a:spLocks noChangeArrowheads="1"/>
            </p:cNvSpPr>
            <p:nvPr/>
          </p:nvSpPr>
          <p:spPr bwMode="auto">
            <a:xfrm>
              <a:off x="1631" y="3625"/>
              <a:ext cx="69"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FF0000"/>
                  </a:solidFill>
                  <a:latin typeface="Arial" panose="020B0604020202020204" pitchFamily="34" charset="0"/>
                </a:rPr>
                <a:t> -</a:t>
              </a:r>
              <a:endParaRPr lang="de-DE" altLang="en-US">
                <a:latin typeface="Book Antiqua" panose="02040602050305030304" pitchFamily="18" charset="0"/>
              </a:endParaRPr>
            </a:p>
          </p:txBody>
        </p:sp>
        <p:sp>
          <p:nvSpPr>
            <p:cNvPr id="51238" name="Rectangle 39"/>
            <p:cNvSpPr>
              <a:spLocks noChangeArrowheads="1"/>
            </p:cNvSpPr>
            <p:nvPr/>
          </p:nvSpPr>
          <p:spPr bwMode="auto">
            <a:xfrm>
              <a:off x="1737" y="3625"/>
              <a:ext cx="1822"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a:solidFill>
                    <a:srgbClr val="000000"/>
                  </a:solidFill>
                  <a:latin typeface="Arial" panose="020B0604020202020204" pitchFamily="34" charset="0"/>
                </a:rPr>
                <a:t>Einstellungen in Gewinnrücklagen</a:t>
              </a:r>
              <a:endParaRPr lang="de-DE" altLang="en-US">
                <a:latin typeface="Book Antiqua" panose="02040602050305030304" pitchFamily="18" charset="0"/>
              </a:endParaRPr>
            </a:p>
          </p:txBody>
        </p:sp>
        <p:sp>
          <p:nvSpPr>
            <p:cNvPr id="51239" name="Rectangle 40"/>
            <p:cNvSpPr>
              <a:spLocks noChangeArrowheads="1"/>
            </p:cNvSpPr>
            <p:nvPr/>
          </p:nvSpPr>
          <p:spPr bwMode="auto">
            <a:xfrm>
              <a:off x="1901" y="3819"/>
              <a:ext cx="1501"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b="1" i="1">
                  <a:solidFill>
                    <a:srgbClr val="000000"/>
                  </a:solidFill>
                  <a:latin typeface="Arial" panose="020B0604020202020204" pitchFamily="34" charset="0"/>
                </a:rPr>
                <a:t>Bilanzgewinn / Bilanzverlust</a:t>
              </a:r>
              <a:endParaRPr lang="de-DE" altLang="en-US">
                <a:latin typeface="Book Antiqua" panose="02040602050305030304" pitchFamily="18" charset="0"/>
              </a:endParaRPr>
            </a:p>
          </p:txBody>
        </p:sp>
        <p:sp>
          <p:nvSpPr>
            <p:cNvPr id="51240" name="Line 41"/>
            <p:cNvSpPr>
              <a:spLocks noChangeShapeType="1"/>
            </p:cNvSpPr>
            <p:nvPr/>
          </p:nvSpPr>
          <p:spPr bwMode="auto">
            <a:xfrm>
              <a:off x="1718" y="1434"/>
              <a:ext cx="189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41" name="Rectangle 42"/>
            <p:cNvSpPr>
              <a:spLocks noChangeArrowheads="1"/>
            </p:cNvSpPr>
            <p:nvPr/>
          </p:nvSpPr>
          <p:spPr bwMode="auto">
            <a:xfrm>
              <a:off x="1718" y="1434"/>
              <a:ext cx="1894" cy="1"/>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1242" name="Line 43"/>
            <p:cNvSpPr>
              <a:spLocks noChangeShapeType="1"/>
            </p:cNvSpPr>
            <p:nvPr/>
          </p:nvSpPr>
          <p:spPr bwMode="auto">
            <a:xfrm>
              <a:off x="1718" y="2223"/>
              <a:ext cx="189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43" name="Line 45"/>
            <p:cNvSpPr>
              <a:spLocks noChangeShapeType="1"/>
            </p:cNvSpPr>
            <p:nvPr/>
          </p:nvSpPr>
          <p:spPr bwMode="auto">
            <a:xfrm>
              <a:off x="1718" y="2615"/>
              <a:ext cx="189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44" name="Rectangle 46"/>
            <p:cNvSpPr>
              <a:spLocks noChangeArrowheads="1"/>
            </p:cNvSpPr>
            <p:nvPr/>
          </p:nvSpPr>
          <p:spPr bwMode="auto">
            <a:xfrm>
              <a:off x="1718" y="2615"/>
              <a:ext cx="1894" cy="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1245" name="Line 47"/>
            <p:cNvSpPr>
              <a:spLocks noChangeShapeType="1"/>
            </p:cNvSpPr>
            <p:nvPr/>
          </p:nvSpPr>
          <p:spPr bwMode="auto">
            <a:xfrm>
              <a:off x="1718" y="3219"/>
              <a:ext cx="189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46" name="Rectangle 48"/>
            <p:cNvSpPr>
              <a:spLocks noChangeArrowheads="1"/>
            </p:cNvSpPr>
            <p:nvPr/>
          </p:nvSpPr>
          <p:spPr bwMode="auto">
            <a:xfrm>
              <a:off x="1718" y="3219"/>
              <a:ext cx="1894"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sp>
          <p:nvSpPr>
            <p:cNvPr id="51247" name="Line 49"/>
            <p:cNvSpPr>
              <a:spLocks noChangeShapeType="1"/>
            </p:cNvSpPr>
            <p:nvPr/>
          </p:nvSpPr>
          <p:spPr bwMode="auto">
            <a:xfrm>
              <a:off x="1718" y="3749"/>
              <a:ext cx="1894"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de-DE"/>
            </a:p>
          </p:txBody>
        </p:sp>
        <p:sp>
          <p:nvSpPr>
            <p:cNvPr id="51248" name="Rectangle 50"/>
            <p:cNvSpPr>
              <a:spLocks noChangeArrowheads="1"/>
            </p:cNvSpPr>
            <p:nvPr/>
          </p:nvSpPr>
          <p:spPr bwMode="auto">
            <a:xfrm>
              <a:off x="1718" y="3749"/>
              <a:ext cx="1894" cy="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a:latin typeface="Book Antiqua" panose="02040602050305030304" pitchFamily="18" charset="0"/>
              </a:endParaRPr>
            </a:p>
          </p:txBody>
        </p:sp>
      </p:grpSp>
      <p:sp>
        <p:nvSpPr>
          <p:cNvPr id="51204" name="Rectangle 1"/>
          <p:cNvSpPr>
            <a:spLocks noChangeArrowheads="1"/>
          </p:cNvSpPr>
          <p:nvPr/>
        </p:nvSpPr>
        <p:spPr bwMode="auto">
          <a:xfrm>
            <a:off x="-30163" y="1484313"/>
            <a:ext cx="253047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en-US" altLang="de-DE" sz="1800">
                <a:solidFill>
                  <a:srgbClr val="222222"/>
                </a:solidFill>
                <a:latin typeface="Arial" panose="020B0604020202020204" pitchFamily="34" charset="0"/>
              </a:rPr>
              <a:t>Die </a:t>
            </a:r>
            <a:r>
              <a:rPr lang="en-US" altLang="de-DE" sz="1800" b="1">
                <a:solidFill>
                  <a:srgbClr val="222222"/>
                </a:solidFill>
                <a:latin typeface="Arial" panose="020B0604020202020204" pitchFamily="34" charset="0"/>
              </a:rPr>
              <a:t>GuV</a:t>
            </a:r>
            <a:r>
              <a:rPr lang="en-US" altLang="de-DE" sz="1800">
                <a:solidFill>
                  <a:srgbClr val="222222"/>
                </a:solidFill>
                <a:latin typeface="Arial" panose="020B0604020202020204" pitchFamily="34" charset="0"/>
              </a:rPr>
              <a:t> ist Bestandteil der </a:t>
            </a:r>
            <a:r>
              <a:rPr lang="en-US" altLang="de-DE" sz="1800" b="1">
                <a:solidFill>
                  <a:srgbClr val="222222"/>
                </a:solidFill>
                <a:latin typeface="Arial" panose="020B0604020202020204" pitchFamily="34" charset="0"/>
              </a:rPr>
              <a:t>Bilanz</a:t>
            </a:r>
            <a:r>
              <a:rPr lang="en-US" altLang="de-DE" sz="1800">
                <a:solidFill>
                  <a:srgbClr val="222222"/>
                </a:solidFill>
                <a:latin typeface="Arial" panose="020B0604020202020204" pitchFamily="34" charset="0"/>
              </a:rPr>
              <a:t> und zeigt eine Gegenüberstellung der Erträge und Aufwendungen. ... Das </a:t>
            </a:r>
            <a:r>
              <a:rPr lang="en-US" altLang="de-DE" sz="1800" b="1">
                <a:solidFill>
                  <a:srgbClr val="222222"/>
                </a:solidFill>
                <a:latin typeface="Arial" panose="020B0604020202020204" pitchFamily="34" charset="0"/>
              </a:rPr>
              <a:t>GuV</a:t>
            </a:r>
            <a:r>
              <a:rPr lang="en-US" altLang="de-DE" sz="1800">
                <a:solidFill>
                  <a:srgbClr val="222222"/>
                </a:solidFill>
                <a:latin typeface="Arial" panose="020B0604020202020204" pitchFamily="34" charset="0"/>
              </a:rPr>
              <a:t>-Konto findet sich auf der Passivseite der </a:t>
            </a:r>
            <a:r>
              <a:rPr lang="en-US" altLang="de-DE" sz="1800" b="1">
                <a:solidFill>
                  <a:srgbClr val="222222"/>
                </a:solidFill>
                <a:latin typeface="Arial" panose="020B0604020202020204" pitchFamily="34" charset="0"/>
              </a:rPr>
              <a:t>Bilanz</a:t>
            </a:r>
            <a:r>
              <a:rPr lang="en-US" altLang="de-DE" sz="1800">
                <a:solidFill>
                  <a:srgbClr val="222222"/>
                </a:solidFill>
                <a:latin typeface="Arial" panose="020B0604020202020204" pitchFamily="34" charset="0"/>
              </a:rPr>
              <a:t> und ist ein Unterkonto des Eigenkapitals – somit also ein wichtiger Bestandteil für die Unternehmensplanung.</a:t>
            </a:r>
            <a:endParaRPr lang="en-GB" altLang="de-DE" sz="1800">
              <a:latin typeface="Book Antiqua" panose="02040602050305030304" pitchFamily="18" charset="0"/>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1835150" y="-100013"/>
            <a:ext cx="6854825" cy="1176338"/>
          </a:xfrm>
        </p:spPr>
        <p:txBody>
          <a:bodyPr/>
          <a:lstStyle/>
          <a:p>
            <a:r>
              <a:rPr lang="de-DE" altLang="en-US" dirty="0" smtClean="0"/>
              <a:t>Unterschied zwischen GuV </a:t>
            </a:r>
            <a:r>
              <a:rPr lang="de-DE" altLang="en-US" dirty="0" smtClean="0"/>
              <a:t>&amp; Bilanz </a:t>
            </a:r>
          </a:p>
        </p:txBody>
      </p:sp>
      <p:sp>
        <p:nvSpPr>
          <p:cNvPr id="5" name="TextBox 4"/>
          <p:cNvSpPr txBox="1"/>
          <p:nvPr/>
        </p:nvSpPr>
        <p:spPr>
          <a:xfrm>
            <a:off x="1331640" y="2060848"/>
            <a:ext cx="2592288" cy="3024336"/>
          </a:xfrm>
          <a:prstGeom prst="rect">
            <a:avLst/>
          </a:prstGeom>
          <a:solidFill>
            <a:schemeClr val="accent5">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GuV</a:t>
            </a:r>
            <a:endParaRPr lang="de-DE" sz="1800" b="1" dirty="0" smtClean="0">
              <a:latin typeface="Arial" panose="020B0604020202020204" pitchFamily="34" charset="0"/>
              <a:cs typeface="Arial" panose="020B0604020202020204" pitchFamily="34" charset="0"/>
            </a:endParaRPr>
          </a:p>
          <a:p>
            <a:endParaRPr lang="de-DE" sz="1800" dirty="0">
              <a:latin typeface="Arial" panose="020B0604020202020204" pitchFamily="34" charset="0"/>
              <a:cs typeface="Arial" panose="020B0604020202020204" pitchFamily="34" charset="0"/>
            </a:endParaRPr>
          </a:p>
          <a:p>
            <a:pPr marL="285750" indent="-285750">
              <a:buFontTx/>
              <a:buChar char="-"/>
            </a:pPr>
            <a:r>
              <a:rPr lang="de-DE" sz="1800" dirty="0" smtClean="0">
                <a:latin typeface="Arial" panose="020B0604020202020204" pitchFamily="34" charset="0"/>
                <a:cs typeface="Arial" panose="020B0604020202020204" pitchFamily="34" charset="0"/>
              </a:rPr>
              <a:t>Erfolge</a:t>
            </a:r>
          </a:p>
          <a:p>
            <a:pPr marL="285750" indent="-285750">
              <a:buFontTx/>
              <a:buChar char="-"/>
            </a:pPr>
            <a:r>
              <a:rPr lang="de-DE" sz="1800" dirty="0" smtClean="0">
                <a:latin typeface="Arial" panose="020B0604020202020204" pitchFamily="34" charset="0"/>
                <a:cs typeface="Arial" panose="020B0604020202020204" pitchFamily="34" charset="0"/>
              </a:rPr>
              <a:t>Ertrag – Aufwand</a:t>
            </a:r>
          </a:p>
          <a:p>
            <a:pPr marL="285750" indent="-285750">
              <a:buFontTx/>
              <a:buChar char="-"/>
            </a:pPr>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Analogie: Fluss, Stromaufnahme (Gehälter &amp; Mieten)</a:t>
            </a:r>
            <a:endParaRPr lang="de-DE" sz="1800" dirty="0">
              <a:latin typeface="Arial" panose="020B0604020202020204" pitchFamily="34" charset="0"/>
              <a:cs typeface="Arial" panose="020B0604020202020204" pitchFamily="34" charset="0"/>
            </a:endParaRPr>
          </a:p>
        </p:txBody>
      </p:sp>
      <p:sp>
        <p:nvSpPr>
          <p:cNvPr id="6" name="TextBox 5"/>
          <p:cNvSpPr txBox="1"/>
          <p:nvPr/>
        </p:nvSpPr>
        <p:spPr>
          <a:xfrm>
            <a:off x="5234045" y="2060848"/>
            <a:ext cx="2592288" cy="3024336"/>
          </a:xfrm>
          <a:prstGeom prst="rect">
            <a:avLst/>
          </a:prstGeom>
          <a:solidFill>
            <a:schemeClr val="accent1">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Bilanz</a:t>
            </a:r>
            <a:endParaRPr lang="de-DE" sz="1800" b="1" dirty="0" smtClean="0">
              <a:latin typeface="Arial" panose="020B0604020202020204" pitchFamily="34" charset="0"/>
              <a:cs typeface="Arial" panose="020B0604020202020204" pitchFamily="34" charset="0"/>
            </a:endParaRPr>
          </a:p>
          <a:p>
            <a:endParaRPr lang="de-DE" sz="1800" dirty="0">
              <a:latin typeface="Arial" panose="020B0604020202020204" pitchFamily="34" charset="0"/>
              <a:cs typeface="Arial" panose="020B0604020202020204" pitchFamily="34" charset="0"/>
            </a:endParaRPr>
          </a:p>
          <a:p>
            <a:pPr marL="285750" indent="-285750">
              <a:buFontTx/>
              <a:buChar char="-"/>
            </a:pPr>
            <a:r>
              <a:rPr lang="de-DE" sz="1800" dirty="0" smtClean="0">
                <a:latin typeface="Arial" panose="020B0604020202020204" pitchFamily="34" charset="0"/>
                <a:cs typeface="Arial" panose="020B0604020202020204" pitchFamily="34" charset="0"/>
              </a:rPr>
              <a:t>Bestände</a:t>
            </a:r>
            <a:endParaRPr lang="de-DE" sz="1800" dirty="0" smtClean="0">
              <a:latin typeface="Arial" panose="020B0604020202020204" pitchFamily="34" charset="0"/>
              <a:cs typeface="Arial" panose="020B0604020202020204" pitchFamily="34" charset="0"/>
            </a:endParaRPr>
          </a:p>
          <a:p>
            <a:pPr marL="285750" indent="-285750">
              <a:buFontTx/>
              <a:buChar char="-"/>
            </a:pPr>
            <a:r>
              <a:rPr lang="de-DE" sz="1800" dirty="0" err="1" smtClean="0">
                <a:latin typeface="Arial" panose="020B0604020202020204" pitchFamily="34" charset="0"/>
                <a:cs typeface="Arial" panose="020B0604020202020204" pitchFamily="34" charset="0"/>
              </a:rPr>
              <a:t>Activa</a:t>
            </a:r>
            <a:r>
              <a:rPr lang="de-DE" sz="1800" dirty="0" smtClean="0">
                <a:latin typeface="Arial" panose="020B0604020202020204" pitchFamily="34" charset="0"/>
                <a:cs typeface="Arial" panose="020B0604020202020204" pitchFamily="34" charset="0"/>
              </a:rPr>
              <a:t> &amp; Passiva</a:t>
            </a:r>
          </a:p>
          <a:p>
            <a:pPr marL="285750" indent="-285750">
              <a:buFontTx/>
              <a:buChar char="-"/>
            </a:pPr>
            <a:endParaRPr lang="de-DE" sz="1800" dirty="0">
              <a:latin typeface="Arial" panose="020B0604020202020204" pitchFamily="34" charset="0"/>
              <a:cs typeface="Arial" panose="020B0604020202020204" pitchFamily="34" charset="0"/>
            </a:endParaRPr>
          </a:p>
          <a:p>
            <a:r>
              <a:rPr lang="de-DE" sz="1800" dirty="0" smtClean="0">
                <a:latin typeface="Arial" panose="020B0604020202020204" pitchFamily="34" charset="0"/>
                <a:cs typeface="Arial" panose="020B0604020202020204" pitchFamily="34" charset="0"/>
              </a:rPr>
              <a:t>Analogie: See, Momentaufnahme (Vermögen &amp; Schulden)</a:t>
            </a:r>
            <a:endParaRPr lang="de-DE"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9033911"/>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p:txBody>
          <a:bodyPr/>
          <a:lstStyle/>
          <a:p>
            <a:r>
              <a:rPr lang="de-DE" altLang="en-US" smtClean="0"/>
              <a:t>Bilanzanalyse: Finanzielle Lage</a:t>
            </a:r>
            <a:endParaRPr lang="de-DE" altLang="en-US" noProof="1" smtClean="0"/>
          </a:p>
        </p:txBody>
      </p:sp>
      <p:sp>
        <p:nvSpPr>
          <p:cNvPr id="54274" name="Rectangle 3"/>
          <p:cNvSpPr>
            <a:spLocks noGrp="1" noChangeArrowheads="1"/>
          </p:cNvSpPr>
          <p:nvPr>
            <p:ph type="body" idx="1"/>
          </p:nvPr>
        </p:nvSpPr>
        <p:spPr>
          <a:xfrm>
            <a:off x="1908175" y="1484313"/>
            <a:ext cx="6911975" cy="4968875"/>
          </a:xfrm>
        </p:spPr>
        <p:txBody>
          <a:bodyPr/>
          <a:lstStyle/>
          <a:p>
            <a:pPr>
              <a:lnSpc>
                <a:spcPct val="80000"/>
              </a:lnSpc>
              <a:buFontTx/>
              <a:buNone/>
            </a:pPr>
            <a:r>
              <a:rPr lang="de-DE" altLang="en-US" sz="1400" noProof="1" smtClean="0">
                <a:latin typeface="Arial" panose="020B0604020202020204" pitchFamily="34" charset="0"/>
              </a:rPr>
              <a:t>a)</a:t>
            </a:r>
            <a:r>
              <a:rPr lang="de-DE" altLang="en-US" sz="1600" noProof="1" smtClean="0">
                <a:latin typeface="Arial" panose="020B0604020202020204" pitchFamily="34" charset="0"/>
              </a:rPr>
              <a:t> </a:t>
            </a:r>
            <a:r>
              <a:rPr lang="de-DE" altLang="en-US" sz="1600" b="1" u="sng" noProof="1" smtClean="0">
                <a:latin typeface="Arial" panose="020B0604020202020204" pitchFamily="34" charset="0"/>
              </a:rPr>
              <a:t>Liquidität</a:t>
            </a:r>
            <a:endParaRPr lang="de-DE" altLang="en-US" sz="1600" noProof="1" smtClean="0">
              <a:latin typeface="Arial" panose="020B0604020202020204" pitchFamily="34" charset="0"/>
            </a:endParaRPr>
          </a:p>
          <a:p>
            <a:pPr>
              <a:lnSpc>
                <a:spcPct val="80000"/>
              </a:lnSpc>
            </a:pPr>
            <a:r>
              <a:rPr lang="de-DE" altLang="en-US" sz="1600" dirty="0" smtClean="0">
                <a:latin typeface="Arial" panose="020B0604020202020204" pitchFamily="34" charset="0"/>
              </a:rPr>
              <a:t>S</a:t>
            </a:r>
            <a:r>
              <a:rPr lang="de-DE" altLang="en-US" sz="1600" noProof="1" smtClean="0">
                <a:latin typeface="Arial" panose="020B0604020202020204" pitchFamily="34" charset="0"/>
              </a:rPr>
              <a:t>ind die kurzfristigen Verbindlichkeiten durch die flüssigen Mittel gedeckt?</a:t>
            </a:r>
          </a:p>
          <a:p>
            <a:pPr>
              <a:lnSpc>
                <a:spcPct val="80000"/>
              </a:lnSpc>
            </a:pPr>
            <a:r>
              <a:rPr lang="de-DE" altLang="en-US" sz="1600" dirty="0" smtClean="0">
                <a:latin typeface="Arial" panose="020B0604020202020204" pitchFamily="34" charset="0"/>
              </a:rPr>
              <a:t>Reicht das </a:t>
            </a:r>
            <a:r>
              <a:rPr lang="de-DE" altLang="en-US" sz="1600" noProof="1" smtClean="0">
                <a:latin typeface="Arial" panose="020B0604020202020204" pitchFamily="34" charset="0"/>
              </a:rPr>
              <a:t>Umlaufvermögen zur Rückzahlung der kurzfristigen Verbindlichkeiten </a:t>
            </a:r>
            <a:r>
              <a:rPr lang="de-DE" altLang="en-US" sz="1600" dirty="0" smtClean="0">
                <a:latin typeface="Arial" panose="020B0604020202020204" pitchFamily="34" charset="0"/>
              </a:rPr>
              <a:t>aus?</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Wie ist die Kapitalgebundenheit beim Produktionsprozeß und beim Lagerbestand zu beurteilen? </a:t>
            </a:r>
          </a:p>
          <a:p>
            <a:pPr>
              <a:lnSpc>
                <a:spcPct val="80000"/>
              </a:lnSpc>
            </a:pPr>
            <a:r>
              <a:rPr lang="de-DE" altLang="en-US" sz="1600" noProof="1" smtClean="0">
                <a:latin typeface="Arial" panose="020B0604020202020204" pitchFamily="34" charset="0"/>
              </a:rPr>
              <a:t>Wie wird das Zahlungsziel der Kunden eingehalten? (Debitorenziel)</a:t>
            </a:r>
          </a:p>
          <a:p>
            <a:pPr>
              <a:lnSpc>
                <a:spcPct val="80000"/>
              </a:lnSpc>
            </a:pPr>
            <a:r>
              <a:rPr lang="de-DE" altLang="en-US" sz="1600" noProof="1" smtClean="0">
                <a:latin typeface="Arial" panose="020B0604020202020204" pitchFamily="34" charset="0"/>
              </a:rPr>
              <a:t>Wie schnell ist der Debitorenbestand verflüssigbar?</a:t>
            </a:r>
          </a:p>
          <a:p>
            <a:pPr>
              <a:lnSpc>
                <a:spcPct val="80000"/>
              </a:lnSpc>
            </a:pPr>
            <a:r>
              <a:rPr lang="de-DE" altLang="en-US" sz="1600" noProof="1" smtClean="0">
                <a:latin typeface="Arial" panose="020B0604020202020204" pitchFamily="34" charset="0"/>
              </a:rPr>
              <a:t>Inwieweit wurden durch den Umsatzprozeß liquide Mittel zur weiteren Verwendung generiert? (Umsatzrendite)</a:t>
            </a:r>
            <a:endParaRPr lang="de-DE" altLang="en-US" sz="1600" dirty="0" smtClean="0">
              <a:latin typeface="Arial" panose="020B0604020202020204" pitchFamily="34" charset="0"/>
            </a:endParaRPr>
          </a:p>
          <a:p>
            <a:pPr>
              <a:lnSpc>
                <a:spcPct val="80000"/>
              </a:lnSpc>
            </a:pPr>
            <a:endParaRPr lang="de-DE" altLang="en-US" sz="1600" noProof="1" smtClean="0">
              <a:latin typeface="Arial" panose="020B0604020202020204" pitchFamily="34" charset="0"/>
            </a:endParaRPr>
          </a:p>
          <a:p>
            <a:pPr>
              <a:lnSpc>
                <a:spcPct val="80000"/>
              </a:lnSpc>
              <a:buFontTx/>
              <a:buNone/>
            </a:pPr>
            <a:r>
              <a:rPr lang="de-DE" altLang="en-US" sz="1600" noProof="1" smtClean="0">
                <a:latin typeface="Arial" panose="020B0604020202020204" pitchFamily="34" charset="0"/>
              </a:rPr>
              <a:t>b) </a:t>
            </a:r>
            <a:r>
              <a:rPr lang="de-DE" altLang="en-US" sz="1600" b="1" u="sng" noProof="1" smtClean="0">
                <a:latin typeface="Arial" panose="020B0604020202020204" pitchFamily="34" charset="0"/>
              </a:rPr>
              <a:t>Stabilität und Solidität</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Wie </a:t>
            </a:r>
            <a:r>
              <a:rPr lang="de-DE" altLang="en-US" sz="1600" dirty="0" smtClean="0">
                <a:latin typeface="Arial" panose="020B0604020202020204" pitchFamily="34" charset="0"/>
              </a:rPr>
              <a:t>hoch sind der </a:t>
            </a:r>
            <a:r>
              <a:rPr lang="de-DE" altLang="en-US" sz="1600" noProof="1" smtClean="0">
                <a:latin typeface="Arial" panose="020B0604020202020204" pitchFamily="34" charset="0"/>
              </a:rPr>
              <a:t>Verschuldungsgrad</a:t>
            </a:r>
            <a:r>
              <a:rPr lang="de-DE" altLang="en-US" sz="1600" dirty="0" smtClean="0">
                <a:latin typeface="Arial" panose="020B0604020202020204" pitchFamily="34" charset="0"/>
              </a:rPr>
              <a:t> und der </a:t>
            </a:r>
            <a:r>
              <a:rPr lang="de-DE" altLang="en-US" sz="1600" noProof="1" smtClean="0">
                <a:latin typeface="Arial" panose="020B0604020202020204" pitchFamily="34" charset="0"/>
              </a:rPr>
              <a:t>Eigenfinanzierungsgrad</a:t>
            </a:r>
            <a:r>
              <a:rPr lang="de-DE" altLang="en-US" sz="1600" dirty="0" smtClean="0">
                <a:latin typeface="Arial" panose="020B0604020202020204" pitchFamily="34" charset="0"/>
              </a:rPr>
              <a:t>? </a:t>
            </a:r>
            <a:r>
              <a:rPr lang="de-DE" altLang="en-US" sz="1600" noProof="1" smtClean="0">
                <a:latin typeface="Arial" panose="020B0604020202020204" pitchFamily="34" charset="0"/>
              </a:rPr>
              <a:t>Wie hoch ist die Risiko</a:t>
            </a:r>
            <a:r>
              <a:rPr lang="de-DE" altLang="en-US" sz="1600" dirty="0" smtClean="0">
                <a:latin typeface="Arial" panose="020B0604020202020204" pitchFamily="34" charset="0"/>
              </a:rPr>
              <a:t>-Exposition</a:t>
            </a:r>
            <a:r>
              <a:rPr lang="de-DE" altLang="en-US" sz="1600" noProof="1" smtClean="0">
                <a:latin typeface="Arial" panose="020B0604020202020204" pitchFamily="34" charset="0"/>
              </a:rPr>
              <a:t> der Unternehmung?</a:t>
            </a:r>
          </a:p>
          <a:p>
            <a:pPr>
              <a:lnSpc>
                <a:spcPct val="80000"/>
              </a:lnSpc>
            </a:pPr>
            <a:r>
              <a:rPr lang="de-DE" altLang="en-US" sz="1600" dirty="0" smtClean="0">
                <a:latin typeface="Arial" panose="020B0604020202020204" pitchFamily="34" charset="0"/>
              </a:rPr>
              <a:t>Wird die</a:t>
            </a:r>
            <a:r>
              <a:rPr lang="de-DE" altLang="en-US" sz="1600" noProof="1" smtClean="0">
                <a:latin typeface="Arial" panose="020B0604020202020204" pitchFamily="34" charset="0"/>
              </a:rPr>
              <a:t> goldene Bilanzregel</a:t>
            </a:r>
            <a:r>
              <a:rPr lang="de-DE" altLang="en-US" sz="1600" dirty="0" smtClean="0">
                <a:latin typeface="Arial" panose="020B0604020202020204" pitchFamily="34" charset="0"/>
              </a:rPr>
              <a:t> eingehalten?</a:t>
            </a:r>
          </a:p>
          <a:p>
            <a:pPr>
              <a:lnSpc>
                <a:spcPct val="80000"/>
              </a:lnSpc>
            </a:pPr>
            <a:endParaRPr lang="de-DE" altLang="en-US" sz="1600" dirty="0" smtClean="0">
              <a:latin typeface="Arial" panose="020B0604020202020204" pitchFamily="34" charset="0"/>
            </a:endParaRPr>
          </a:p>
          <a:p>
            <a:pPr>
              <a:lnSpc>
                <a:spcPct val="80000"/>
              </a:lnSpc>
              <a:buFontTx/>
              <a:buNone/>
            </a:pPr>
            <a:r>
              <a:rPr lang="de-DE" altLang="en-US" sz="1600" noProof="1" smtClean="0">
                <a:latin typeface="Arial" panose="020B0604020202020204" pitchFamily="34" charset="0"/>
              </a:rPr>
              <a:t>c) </a:t>
            </a:r>
            <a:r>
              <a:rPr lang="de-DE" altLang="en-US" sz="1600" b="1" u="sng" noProof="1" smtClean="0">
                <a:latin typeface="Arial" panose="020B0604020202020204" pitchFamily="34" charset="0"/>
              </a:rPr>
              <a:t>Investition und Finanzierung</a:t>
            </a:r>
            <a:endParaRPr lang="de-DE" altLang="en-US" sz="1600" b="1"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Wie wurden die Investitionen </a:t>
            </a:r>
            <a:r>
              <a:rPr lang="de-DE" altLang="en-US" sz="1600" dirty="0" smtClean="0">
                <a:latin typeface="Arial" panose="020B0604020202020204" pitchFamily="34" charset="0"/>
              </a:rPr>
              <a:t>finanziert</a:t>
            </a:r>
            <a:r>
              <a:rPr lang="de-DE" altLang="en-US" sz="1600" noProof="1" smtClean="0">
                <a:latin typeface="Arial" panose="020B0604020202020204" pitchFamily="34" charset="0"/>
              </a:rPr>
              <a:t>? (Selbstfinanzierungskraft)</a:t>
            </a:r>
          </a:p>
          <a:p>
            <a:pPr>
              <a:lnSpc>
                <a:spcPct val="80000"/>
              </a:lnSpc>
            </a:pPr>
            <a:endParaRPr lang="de-DE" altLang="en-US" sz="1600" noProof="1"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de-DE" altLang="en-US" smtClean="0"/>
              <a:t>Bilanzanalyse: Erfolgsanalyse</a:t>
            </a:r>
            <a:endParaRPr lang="de-DE" altLang="en-US" sz="1800" noProof="1" smtClean="0"/>
          </a:p>
        </p:txBody>
      </p:sp>
      <p:sp>
        <p:nvSpPr>
          <p:cNvPr id="55298" name="Rectangle 3"/>
          <p:cNvSpPr>
            <a:spLocks noGrp="1" noChangeArrowheads="1"/>
          </p:cNvSpPr>
          <p:nvPr>
            <p:ph type="body" idx="1"/>
          </p:nvPr>
        </p:nvSpPr>
        <p:spPr>
          <a:xfrm>
            <a:off x="1908175" y="1484313"/>
            <a:ext cx="6911975" cy="4968875"/>
          </a:xfrm>
        </p:spPr>
        <p:txBody>
          <a:bodyPr/>
          <a:lstStyle/>
          <a:p>
            <a:pPr>
              <a:lnSpc>
                <a:spcPct val="80000"/>
              </a:lnSpc>
              <a:buFontTx/>
              <a:buNone/>
            </a:pPr>
            <a:r>
              <a:rPr lang="de-DE" altLang="en-US" sz="1600" noProof="1" smtClean="0">
                <a:latin typeface="Arial" panose="020B0604020202020204" pitchFamily="34" charset="0"/>
              </a:rPr>
              <a:t>a) </a:t>
            </a:r>
            <a:r>
              <a:rPr lang="de-DE" altLang="en-US" sz="1600" b="1" u="sng" noProof="1" smtClean="0">
                <a:latin typeface="Arial" panose="020B0604020202020204" pitchFamily="34" charset="0"/>
              </a:rPr>
              <a:t>Erfolg und Rentabilität</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Ist überhaupt ein Erfolg entstanden? </a:t>
            </a:r>
            <a:r>
              <a:rPr lang="de-DE" altLang="en-US" sz="1600" smtClean="0">
                <a:latin typeface="Arial" panose="020B0604020202020204" pitchFamily="34" charset="0"/>
              </a:rPr>
              <a:t>(Vergleich </a:t>
            </a:r>
            <a:r>
              <a:rPr lang="de-DE" altLang="en-US" sz="1600" noProof="1" smtClean="0">
                <a:latin typeface="Arial" panose="020B0604020202020204" pitchFamily="34" charset="0"/>
              </a:rPr>
              <a:t>gegenüber früheren Jahren </a:t>
            </a:r>
            <a:r>
              <a:rPr lang="de-DE" altLang="en-US" sz="1600" smtClean="0">
                <a:latin typeface="Arial" panose="020B0604020202020204" pitchFamily="34" charset="0"/>
              </a:rPr>
              <a:t>und </a:t>
            </a:r>
            <a:r>
              <a:rPr lang="de-DE" altLang="en-US" sz="1600" noProof="1" smtClean="0">
                <a:latin typeface="Arial" panose="020B0604020202020204" pitchFamily="34" charset="0"/>
              </a:rPr>
              <a:t>anderen Unternehmen derselben Branche</a:t>
            </a:r>
            <a:r>
              <a:rPr lang="de-DE" altLang="en-US" sz="1600" smtClean="0">
                <a:latin typeface="Arial" panose="020B0604020202020204" pitchFamily="34" charset="0"/>
              </a:rPr>
              <a:t>)</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Wie </a:t>
            </a:r>
            <a:r>
              <a:rPr lang="de-DE" altLang="en-US" sz="1600" smtClean="0">
                <a:latin typeface="Arial" panose="020B0604020202020204" pitchFamily="34" charset="0"/>
              </a:rPr>
              <a:t>hoch </a:t>
            </a:r>
            <a:r>
              <a:rPr lang="de-DE" altLang="en-US" sz="1600" noProof="1" smtClean="0">
                <a:latin typeface="Arial" panose="020B0604020202020204" pitchFamily="34" charset="0"/>
              </a:rPr>
              <a:t>ist die Eigenkapitalrentabilität?</a:t>
            </a:r>
            <a:r>
              <a:rPr lang="de-DE" altLang="en-US" sz="1600" smtClean="0">
                <a:latin typeface="Arial" panose="020B0604020202020204" pitchFamily="34" charset="0"/>
              </a:rPr>
              <a:t> </a:t>
            </a:r>
            <a:r>
              <a:rPr lang="de-DE" altLang="en-US" sz="1600" noProof="1" smtClean="0">
                <a:latin typeface="Arial" panose="020B0604020202020204" pitchFamily="34" charset="0"/>
              </a:rPr>
              <a:t>Ist die Gesamtkapitalrentabilität im Vergleich zu anderen Anlagemöglichkeiten genug hoch?</a:t>
            </a:r>
            <a:endParaRPr lang="de-DE" altLang="en-US" sz="1600" smtClean="0">
              <a:latin typeface="Arial" panose="020B0604020202020204" pitchFamily="34" charset="0"/>
            </a:endParaRPr>
          </a:p>
          <a:p>
            <a:pPr>
              <a:lnSpc>
                <a:spcPct val="80000"/>
              </a:lnSpc>
            </a:pPr>
            <a:endParaRPr lang="de-DE" altLang="en-US" sz="1600" noProof="1" smtClean="0">
              <a:latin typeface="Arial" panose="020B0604020202020204" pitchFamily="34" charset="0"/>
            </a:endParaRPr>
          </a:p>
          <a:p>
            <a:pPr>
              <a:lnSpc>
                <a:spcPct val="80000"/>
              </a:lnSpc>
              <a:buFontTx/>
              <a:buNone/>
            </a:pPr>
            <a:r>
              <a:rPr lang="de-DE" altLang="en-US" sz="1600" noProof="1" smtClean="0">
                <a:latin typeface="Arial" panose="020B0604020202020204" pitchFamily="34" charset="0"/>
              </a:rPr>
              <a:t>b) </a:t>
            </a:r>
            <a:r>
              <a:rPr lang="de-DE" altLang="en-US" sz="1600" b="1" u="sng" noProof="1" smtClean="0">
                <a:latin typeface="Arial" panose="020B0604020202020204" pitchFamily="34" charset="0"/>
              </a:rPr>
              <a:t>Erfolgsquellen</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In welchen Verhältnis stehen die Erfolgsquellen zueinander (Betriebserfolg, sonstige oder außerordentliche Erträge) ?</a:t>
            </a:r>
          </a:p>
          <a:p>
            <a:pPr>
              <a:lnSpc>
                <a:spcPct val="80000"/>
              </a:lnSpc>
            </a:pPr>
            <a:r>
              <a:rPr lang="de-DE" altLang="en-US" sz="1600" noProof="1" smtClean="0">
                <a:latin typeface="Arial" panose="020B0604020202020204" pitchFamily="34" charset="0"/>
              </a:rPr>
              <a:t>Wie hat sich der Betriebserfolg entwickelt?</a:t>
            </a:r>
          </a:p>
          <a:p>
            <a:pPr>
              <a:lnSpc>
                <a:spcPct val="80000"/>
              </a:lnSpc>
            </a:pPr>
            <a:r>
              <a:rPr lang="de-DE" altLang="en-US" sz="1600" noProof="1" smtClean="0">
                <a:latin typeface="Arial" panose="020B0604020202020204" pitchFamily="34" charset="0"/>
              </a:rPr>
              <a:t>Welcher Teil der Leistung geht auf den Umsatz zurück?</a:t>
            </a:r>
          </a:p>
          <a:p>
            <a:pPr>
              <a:lnSpc>
                <a:spcPct val="80000"/>
              </a:lnSpc>
            </a:pPr>
            <a:r>
              <a:rPr lang="de-DE" altLang="en-US" sz="1600" noProof="1" smtClean="0">
                <a:latin typeface="Arial" panose="020B0604020202020204" pitchFamily="34" charset="0"/>
              </a:rPr>
              <a:t>Wie hat sich der Umsatz entwickelt?</a:t>
            </a:r>
          </a:p>
          <a:p>
            <a:pPr>
              <a:lnSpc>
                <a:spcPct val="80000"/>
              </a:lnSpc>
            </a:pPr>
            <a:r>
              <a:rPr lang="de-DE" altLang="en-US" sz="1600" noProof="1" smtClean="0">
                <a:latin typeface="Arial" panose="020B0604020202020204" pitchFamily="34" charset="0"/>
              </a:rPr>
              <a:t>Wie haben sich Materialaufwand und Personalaufwand im Verhältnis zur Umsatzentwicklung verändert?</a:t>
            </a:r>
          </a:p>
          <a:p>
            <a:pPr>
              <a:lnSpc>
                <a:spcPct val="80000"/>
              </a:lnSpc>
            </a:pPr>
            <a:r>
              <a:rPr lang="de-DE" altLang="en-US" sz="1600" noProof="1" smtClean="0">
                <a:latin typeface="Arial" panose="020B0604020202020204" pitchFamily="34" charset="0"/>
              </a:rPr>
              <a:t>Wie haben sich die Abschreibungen verändert?</a:t>
            </a:r>
            <a:endParaRPr lang="de-DE" altLang="en-US" sz="1600" smtClean="0">
              <a:latin typeface="Arial" panose="020B0604020202020204" pitchFamily="34" charset="0"/>
            </a:endParaRPr>
          </a:p>
          <a:p>
            <a:pPr>
              <a:lnSpc>
                <a:spcPct val="80000"/>
              </a:lnSpc>
            </a:pPr>
            <a:endParaRPr lang="de-DE" altLang="en-US" sz="1600" noProof="1" smtClean="0">
              <a:latin typeface="Arial" panose="020B0604020202020204" pitchFamily="34" charset="0"/>
            </a:endParaRPr>
          </a:p>
          <a:p>
            <a:pPr>
              <a:lnSpc>
                <a:spcPct val="80000"/>
              </a:lnSpc>
              <a:buFontTx/>
              <a:buNone/>
            </a:pPr>
            <a:r>
              <a:rPr lang="de-DE" altLang="en-US" sz="1600" noProof="1" smtClean="0">
                <a:latin typeface="Arial" panose="020B0604020202020204" pitchFamily="34" charset="0"/>
              </a:rPr>
              <a:t>c) </a:t>
            </a:r>
            <a:r>
              <a:rPr lang="de-DE" altLang="en-US" sz="1600" b="1" u="sng" noProof="1" smtClean="0">
                <a:latin typeface="Arial" panose="020B0604020202020204" pitchFamily="34" charset="0"/>
              </a:rPr>
              <a:t>Erfolgsverwendung</a:t>
            </a:r>
            <a:endParaRPr lang="de-DE" altLang="en-US" sz="1600" noProof="1" smtClean="0">
              <a:latin typeface="Arial" panose="020B0604020202020204" pitchFamily="34" charset="0"/>
            </a:endParaRPr>
          </a:p>
          <a:p>
            <a:pPr>
              <a:lnSpc>
                <a:spcPct val="80000"/>
              </a:lnSpc>
            </a:pPr>
            <a:r>
              <a:rPr lang="de-DE" altLang="en-US" sz="1600" noProof="1" smtClean="0">
                <a:latin typeface="Arial" panose="020B0604020202020204" pitchFamily="34" charset="0"/>
              </a:rPr>
              <a:t>Welche Teil</a:t>
            </a:r>
            <a:r>
              <a:rPr lang="de-DE" altLang="en-US" sz="1600" smtClean="0">
                <a:latin typeface="Arial" panose="020B0604020202020204" pitchFamily="34" charset="0"/>
              </a:rPr>
              <a:t>e</a:t>
            </a:r>
            <a:r>
              <a:rPr lang="de-DE" altLang="en-US" sz="1600" noProof="1" smtClean="0">
                <a:latin typeface="Arial" panose="020B0604020202020204" pitchFamily="34" charset="0"/>
              </a:rPr>
              <a:t> des Erfolgs wurde</a:t>
            </a:r>
            <a:r>
              <a:rPr lang="de-DE" altLang="en-US" sz="1600" smtClean="0">
                <a:latin typeface="Arial" panose="020B0604020202020204" pitchFamily="34" charset="0"/>
              </a:rPr>
              <a:t>n</a:t>
            </a:r>
            <a:r>
              <a:rPr lang="de-DE" altLang="en-US" sz="1600" noProof="1" smtClean="0">
                <a:latin typeface="Arial" panose="020B0604020202020204" pitchFamily="34" charset="0"/>
              </a:rPr>
              <a:t> ausgeschüttet</a:t>
            </a:r>
            <a:r>
              <a:rPr lang="de-DE" altLang="en-US" sz="1600" smtClean="0">
                <a:latin typeface="Arial" panose="020B0604020202020204" pitchFamily="34" charset="0"/>
              </a:rPr>
              <a:t> bzw. zurückbehalten</a:t>
            </a:r>
            <a:r>
              <a:rPr lang="de-DE" altLang="en-US" sz="1600" noProof="1" smtClean="0">
                <a:latin typeface="Arial" panose="020B0604020202020204" pitchFamily="34" charset="0"/>
              </a:rPr>
              <a:t>?</a:t>
            </a:r>
          </a:p>
          <a:p>
            <a:pPr>
              <a:lnSpc>
                <a:spcPct val="80000"/>
              </a:lnSpc>
            </a:pPr>
            <a:r>
              <a:rPr lang="de-DE" altLang="en-US" sz="1600" noProof="1" smtClean="0">
                <a:latin typeface="Arial" panose="020B0604020202020204" pitchFamily="34" charset="0"/>
              </a:rPr>
              <a:t>Werden die Ausschüttungen konstant gehalten?</a:t>
            </a:r>
            <a:endParaRPr lang="de-DE" altLang="en-US" sz="1600" smtClean="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Beispiel aus dem Alltag: Finanzierung einer Immobilie</a:t>
            </a:r>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b="1" kern="0" dirty="0" smtClean="0">
              <a:latin typeface="Arial" panose="020B0604020202020204" pitchFamily="34" charset="0"/>
            </a:endParaRP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F2C7D504-C239-2E4B-A1DC-55D2C824F43F}"/>
              </a:ext>
            </a:extLst>
          </p:cNvPr>
          <p:cNvSpPr txBox="1">
            <a:spLocks noChangeArrowheads="1"/>
          </p:cNvSpPr>
          <p:nvPr/>
        </p:nvSpPr>
        <p:spPr>
          <a:xfrm>
            <a:off x="1475656" y="1844824"/>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Nach 10 Jahren haben Sie eine Hälfe des Kredits zurückgezahlt.</a:t>
            </a:r>
            <a:endParaRPr lang="de-DE" sz="1800" kern="0" dirty="0" smtClean="0">
              <a:latin typeface="Arial" panose="020B0604020202020204" pitchFamily="34" charset="0"/>
            </a:endParaRPr>
          </a:p>
        </p:txBody>
      </p:sp>
      <p:sp>
        <p:nvSpPr>
          <p:cNvPr id="4" name="TextBox 3"/>
          <p:cNvSpPr txBox="1"/>
          <p:nvPr/>
        </p:nvSpPr>
        <p:spPr>
          <a:xfrm>
            <a:off x="1763688" y="3284983"/>
            <a:ext cx="1656184" cy="2376265"/>
          </a:xfrm>
          <a:prstGeom prst="rect">
            <a:avLst/>
          </a:prstGeom>
          <a:solidFill>
            <a:schemeClr val="accent1">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Haus</a:t>
            </a:r>
          </a:p>
          <a:p>
            <a:r>
              <a:rPr lang="de-DE" sz="1800" dirty="0" smtClean="0">
                <a:latin typeface="Arial" panose="020B0604020202020204" pitchFamily="34" charset="0"/>
                <a:cs typeface="Arial" panose="020B0604020202020204" pitchFamily="34" charset="0"/>
              </a:rPr>
              <a:t>€300.000</a:t>
            </a:r>
            <a:endParaRPr lang="de-DE" sz="1800" dirty="0">
              <a:latin typeface="Arial" panose="020B0604020202020204" pitchFamily="34" charset="0"/>
              <a:cs typeface="Arial" panose="020B0604020202020204" pitchFamily="34" charset="0"/>
            </a:endParaRPr>
          </a:p>
        </p:txBody>
      </p:sp>
      <p:sp>
        <p:nvSpPr>
          <p:cNvPr id="9" name="TextBox 8"/>
          <p:cNvSpPr txBox="1"/>
          <p:nvPr/>
        </p:nvSpPr>
        <p:spPr>
          <a:xfrm>
            <a:off x="3697854" y="3273199"/>
            <a:ext cx="1656333" cy="1523953"/>
          </a:xfrm>
          <a:prstGeom prst="rect">
            <a:avLst/>
          </a:prstGeom>
          <a:solidFill>
            <a:schemeClr val="tx2">
              <a:lumMod val="20000"/>
              <a:lumOff val="8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Eigenkapital</a:t>
            </a:r>
          </a:p>
          <a:p>
            <a:r>
              <a:rPr lang="de-DE" sz="1800" dirty="0" smtClean="0">
                <a:latin typeface="Arial" panose="020B0604020202020204" pitchFamily="34" charset="0"/>
                <a:cs typeface="Arial" panose="020B0604020202020204" pitchFamily="34" charset="0"/>
              </a:rPr>
              <a:t>€200.000</a:t>
            </a:r>
            <a:endParaRPr lang="de-DE" sz="1800" dirty="0">
              <a:latin typeface="Arial" panose="020B0604020202020204" pitchFamily="34" charset="0"/>
              <a:cs typeface="Arial" panose="020B0604020202020204" pitchFamily="34" charset="0"/>
            </a:endParaRPr>
          </a:p>
        </p:txBody>
      </p:sp>
      <p:sp>
        <p:nvSpPr>
          <p:cNvPr id="10" name="TextBox 9"/>
          <p:cNvSpPr txBox="1"/>
          <p:nvPr/>
        </p:nvSpPr>
        <p:spPr>
          <a:xfrm>
            <a:off x="3697855" y="4797152"/>
            <a:ext cx="1656332" cy="864096"/>
          </a:xfrm>
          <a:prstGeom prst="rect">
            <a:avLst/>
          </a:prstGeom>
          <a:solidFill>
            <a:srgbClr val="99CCFF"/>
          </a:solidFill>
        </p:spPr>
        <p:txBody>
          <a:bodyPr wrap="square" rtlCol="0">
            <a:noAutofit/>
          </a:bodyPr>
          <a:lstStyle/>
          <a:p>
            <a:r>
              <a:rPr lang="de-DE" sz="1800" b="1" dirty="0" smtClean="0">
                <a:latin typeface="Arial" panose="020B0604020202020204" pitchFamily="34" charset="0"/>
                <a:cs typeface="Arial" panose="020B0604020202020204" pitchFamily="34" charset="0"/>
              </a:rPr>
              <a:t>Fremdkapital</a:t>
            </a:r>
          </a:p>
          <a:p>
            <a:r>
              <a:rPr lang="de-DE" sz="1800" dirty="0" smtClean="0">
                <a:latin typeface="Arial" panose="020B0604020202020204" pitchFamily="34" charset="0"/>
                <a:cs typeface="Arial" panose="020B0604020202020204" pitchFamily="34" charset="0"/>
              </a:rPr>
              <a:t>€100.000</a:t>
            </a:r>
            <a:endParaRPr lang="de-DE" sz="1800" dirty="0">
              <a:latin typeface="Arial" panose="020B060402020202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F2C7D504-C239-2E4B-A1DC-55D2C824F43F}"/>
              </a:ext>
            </a:extLst>
          </p:cNvPr>
          <p:cNvSpPr txBox="1">
            <a:spLocks noChangeArrowheads="1"/>
          </p:cNvSpPr>
          <p:nvPr/>
        </p:nvSpPr>
        <p:spPr>
          <a:xfrm>
            <a:off x="5464802" y="3434906"/>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Entspricht </a:t>
            </a:r>
            <a:r>
              <a:rPr lang="de-DE" sz="1800" kern="0" dirty="0" smtClean="0">
                <a:latin typeface="Arial" panose="020B0604020202020204" pitchFamily="34" charset="0"/>
              </a:rPr>
              <a:t>dem Wert </a:t>
            </a:r>
            <a:r>
              <a:rPr lang="de-DE" sz="1800" kern="0" dirty="0" smtClean="0">
                <a:latin typeface="Arial" panose="020B0604020202020204" pitchFamily="34" charset="0"/>
              </a:rPr>
              <a:t>des Hauses minus </a:t>
            </a:r>
            <a:r>
              <a:rPr lang="de-DE" sz="1800" kern="0" dirty="0" smtClean="0">
                <a:latin typeface="Arial" panose="020B0604020202020204" pitchFamily="34" charset="0"/>
              </a:rPr>
              <a:t>verbleibenden Darlehen</a:t>
            </a:r>
            <a:endParaRPr lang="de-DE" sz="1800" kern="0" dirty="0" smtClean="0">
              <a:latin typeface="Arial" panose="020B0604020202020204" pitchFamily="34" charset="0"/>
            </a:endParaRP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5464802" y="4875564"/>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Muss </a:t>
            </a:r>
            <a:r>
              <a:rPr lang="de-DE" sz="1800" kern="0" dirty="0" smtClean="0">
                <a:latin typeface="Arial" panose="020B0604020202020204" pitchFamily="34" charset="0"/>
              </a:rPr>
              <a:t>an </a:t>
            </a:r>
            <a:r>
              <a:rPr lang="de-DE" sz="1800" kern="0" dirty="0" smtClean="0">
                <a:latin typeface="Arial" panose="020B0604020202020204" pitchFamily="34" charset="0"/>
              </a:rPr>
              <a:t>die Bank </a:t>
            </a:r>
            <a:r>
              <a:rPr lang="de-DE" sz="1800" kern="0" dirty="0" smtClean="0">
                <a:latin typeface="Arial" panose="020B0604020202020204" pitchFamily="34" charset="0"/>
              </a:rPr>
              <a:t>noch zurückgezahlt </a:t>
            </a:r>
            <a:r>
              <a:rPr lang="de-DE" sz="1800" kern="0" dirty="0" smtClean="0">
                <a:latin typeface="Arial" panose="020B0604020202020204" pitchFamily="34" charset="0"/>
              </a:rPr>
              <a:t>werden</a:t>
            </a:r>
          </a:p>
        </p:txBody>
      </p:sp>
      <p:sp>
        <p:nvSpPr>
          <p:cNvPr id="15" name="Rectangle 3">
            <a:extLst>
              <a:ext uri="{FF2B5EF4-FFF2-40B4-BE49-F238E27FC236}">
                <a16:creationId xmlns:a16="http://schemas.microsoft.com/office/drawing/2014/main" id="{F2C7D504-C239-2E4B-A1DC-55D2C824F43F}"/>
              </a:ext>
            </a:extLst>
          </p:cNvPr>
          <p:cNvSpPr txBox="1">
            <a:spLocks noChangeArrowheads="1"/>
          </p:cNvSpPr>
          <p:nvPr/>
        </p:nvSpPr>
        <p:spPr>
          <a:xfrm>
            <a:off x="2155773" y="2869417"/>
            <a:ext cx="880094"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Aktiva</a:t>
            </a:r>
          </a:p>
        </p:txBody>
      </p:sp>
      <p:sp>
        <p:nvSpPr>
          <p:cNvPr id="16" name="Rectangle 3">
            <a:extLst>
              <a:ext uri="{FF2B5EF4-FFF2-40B4-BE49-F238E27FC236}">
                <a16:creationId xmlns:a16="http://schemas.microsoft.com/office/drawing/2014/main" id="{F2C7D504-C239-2E4B-A1DC-55D2C824F43F}"/>
              </a:ext>
            </a:extLst>
          </p:cNvPr>
          <p:cNvSpPr txBox="1">
            <a:spLocks noChangeArrowheads="1"/>
          </p:cNvSpPr>
          <p:nvPr/>
        </p:nvSpPr>
        <p:spPr>
          <a:xfrm>
            <a:off x="4000953" y="2875692"/>
            <a:ext cx="1050133"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Passiva</a:t>
            </a:r>
          </a:p>
        </p:txBody>
      </p:sp>
    </p:spTree>
    <p:extLst>
      <p:ext uri="{BB962C8B-B14F-4D97-AF65-F5344CB8AC3E}">
        <p14:creationId xmlns:p14="http://schemas.microsoft.com/office/powerpoint/2010/main" val="1839464822"/>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170"/>
          <p:cNvSpPr>
            <a:spLocks noGrp="1" noChangeArrowheads="1"/>
          </p:cNvSpPr>
          <p:nvPr>
            <p:ph type="title"/>
          </p:nvPr>
        </p:nvSpPr>
        <p:spPr>
          <a:xfrm>
            <a:off x="1908175" y="381000"/>
            <a:ext cx="6840538" cy="960438"/>
          </a:xfrm>
        </p:spPr>
        <p:txBody>
          <a:bodyPr/>
          <a:lstStyle/>
          <a:p>
            <a:r>
              <a:rPr lang="de-DE" altLang="en-US" smtClean="0"/>
              <a:t>Bilanzanalyse - Liquidität, Selbstfinanzierung</a:t>
            </a:r>
          </a:p>
        </p:txBody>
      </p:sp>
      <p:sp>
        <p:nvSpPr>
          <p:cNvPr id="56322" name="AutoShape 7173"/>
          <p:cNvSpPr>
            <a:spLocks noChangeAspect="1" noChangeArrowheads="1" noTextEdit="1"/>
          </p:cNvSpPr>
          <p:nvPr/>
        </p:nvSpPr>
        <p:spPr bwMode="auto">
          <a:xfrm>
            <a:off x="1476375" y="1844675"/>
            <a:ext cx="753745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56323" name="Rectangle 7175"/>
          <p:cNvSpPr>
            <a:spLocks noChangeArrowheads="1"/>
          </p:cNvSpPr>
          <p:nvPr/>
        </p:nvSpPr>
        <p:spPr bwMode="auto">
          <a:xfrm>
            <a:off x="1933575" y="1497013"/>
            <a:ext cx="642937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b="1" noProof="1">
                <a:solidFill>
                  <a:srgbClr val="000000"/>
                </a:solidFill>
                <a:latin typeface="Arial" panose="020B0604020202020204" pitchFamily="34" charset="0"/>
              </a:rPr>
              <a:t>Liquiditätskennzahlen </a:t>
            </a:r>
          </a:p>
          <a:p>
            <a:pPr>
              <a:spcBef>
                <a:spcPct val="0"/>
              </a:spcBef>
              <a:buClrTx/>
              <a:buFontTx/>
              <a:buNone/>
            </a:pPr>
            <a:r>
              <a:rPr lang="de-DE" altLang="en-US" sz="1600" noProof="1">
                <a:solidFill>
                  <a:srgbClr val="000000"/>
                </a:solidFill>
                <a:latin typeface="Arial" panose="020B0604020202020204" pitchFamily="34" charset="0"/>
              </a:rPr>
              <a:t>(Liquidität bezeichnet die Verfügbarkeit über genügend Zahlungsmittel)</a:t>
            </a:r>
            <a:endParaRPr lang="de-DE" altLang="en-US" noProof="1">
              <a:latin typeface="Book Antiqua" panose="02040602050305030304" pitchFamily="18" charset="0"/>
            </a:endParaRPr>
          </a:p>
        </p:txBody>
      </p:sp>
      <p:sp>
        <p:nvSpPr>
          <p:cNvPr id="56324" name="Rectangle 7176"/>
          <p:cNvSpPr>
            <a:spLocks noChangeArrowheads="1"/>
          </p:cNvSpPr>
          <p:nvPr/>
        </p:nvSpPr>
        <p:spPr bwMode="auto">
          <a:xfrm>
            <a:off x="5624513" y="2317750"/>
            <a:ext cx="13192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Zahlungsmittel</a:t>
            </a:r>
            <a:endParaRPr lang="de-DE" altLang="en-US" noProof="1">
              <a:latin typeface="Book Antiqua" panose="02040602050305030304" pitchFamily="18" charset="0"/>
            </a:endParaRPr>
          </a:p>
        </p:txBody>
      </p:sp>
      <p:sp>
        <p:nvSpPr>
          <p:cNvPr id="56325" name="Rectangle 7177"/>
          <p:cNvSpPr>
            <a:spLocks noChangeArrowheads="1"/>
          </p:cNvSpPr>
          <p:nvPr/>
        </p:nvSpPr>
        <p:spPr bwMode="auto">
          <a:xfrm>
            <a:off x="2484438" y="2563813"/>
            <a:ext cx="1952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Liquidität 1. Grades =</a:t>
            </a:r>
            <a:endParaRPr lang="de-DE" altLang="en-US" noProof="1">
              <a:latin typeface="Book Antiqua" panose="02040602050305030304" pitchFamily="18" charset="0"/>
            </a:endParaRPr>
          </a:p>
        </p:txBody>
      </p:sp>
      <p:sp>
        <p:nvSpPr>
          <p:cNvPr id="56326" name="Rectangle 7178"/>
          <p:cNvSpPr>
            <a:spLocks noChangeArrowheads="1"/>
          </p:cNvSpPr>
          <p:nvPr/>
        </p:nvSpPr>
        <p:spPr bwMode="auto">
          <a:xfrm>
            <a:off x="4643438" y="2563813"/>
            <a:ext cx="5715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 </a:t>
            </a:r>
            <a:endParaRPr lang="de-DE" altLang="en-US" noProof="1">
              <a:latin typeface="Book Antiqua" panose="02040602050305030304" pitchFamily="18" charset="0"/>
            </a:endParaRPr>
          </a:p>
        </p:txBody>
      </p:sp>
      <p:sp>
        <p:nvSpPr>
          <p:cNvPr id="56327" name="Rectangle 7179"/>
          <p:cNvSpPr>
            <a:spLocks noChangeArrowheads="1"/>
          </p:cNvSpPr>
          <p:nvPr/>
        </p:nvSpPr>
        <p:spPr bwMode="auto">
          <a:xfrm>
            <a:off x="2484438" y="2811463"/>
            <a:ext cx="83978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(&gt; 20%)</a:t>
            </a:r>
            <a:endParaRPr lang="de-DE" altLang="en-US" noProof="1">
              <a:latin typeface="Book Antiqua" panose="02040602050305030304" pitchFamily="18" charset="0"/>
            </a:endParaRPr>
          </a:p>
        </p:txBody>
      </p:sp>
      <p:sp>
        <p:nvSpPr>
          <p:cNvPr id="56328" name="Rectangle 7180"/>
          <p:cNvSpPr>
            <a:spLocks noChangeArrowheads="1"/>
          </p:cNvSpPr>
          <p:nvPr/>
        </p:nvSpPr>
        <p:spPr bwMode="auto">
          <a:xfrm>
            <a:off x="5197475" y="2679700"/>
            <a:ext cx="2166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kurzfr. Verbindlichkeiten</a:t>
            </a:r>
            <a:endParaRPr lang="de-DE" altLang="en-US" noProof="1">
              <a:latin typeface="Book Antiqua" panose="02040602050305030304" pitchFamily="18" charset="0"/>
            </a:endParaRPr>
          </a:p>
        </p:txBody>
      </p:sp>
      <p:sp>
        <p:nvSpPr>
          <p:cNvPr id="56329" name="Rectangle 7181"/>
          <p:cNvSpPr>
            <a:spLocks noChangeArrowheads="1"/>
          </p:cNvSpPr>
          <p:nvPr/>
        </p:nvSpPr>
        <p:spPr bwMode="auto">
          <a:xfrm>
            <a:off x="4608513" y="3471863"/>
            <a:ext cx="333851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Zahlungsmittel + kurzfr. Forderungen</a:t>
            </a:r>
            <a:endParaRPr lang="de-DE" altLang="en-US" noProof="1">
              <a:latin typeface="Book Antiqua" panose="02040602050305030304" pitchFamily="18" charset="0"/>
            </a:endParaRPr>
          </a:p>
        </p:txBody>
      </p:sp>
      <p:sp>
        <p:nvSpPr>
          <p:cNvPr id="56330" name="Rectangle 7182"/>
          <p:cNvSpPr>
            <a:spLocks noChangeArrowheads="1"/>
          </p:cNvSpPr>
          <p:nvPr/>
        </p:nvSpPr>
        <p:spPr bwMode="auto">
          <a:xfrm>
            <a:off x="2484438" y="3687763"/>
            <a:ext cx="19526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Liquidität 2. Grades =</a:t>
            </a:r>
            <a:endParaRPr lang="de-DE" altLang="en-US" noProof="1">
              <a:latin typeface="Book Antiqua" panose="02040602050305030304" pitchFamily="18" charset="0"/>
            </a:endParaRPr>
          </a:p>
        </p:txBody>
      </p:sp>
      <p:sp>
        <p:nvSpPr>
          <p:cNvPr id="56331" name="Rectangle 7184"/>
          <p:cNvSpPr>
            <a:spLocks noChangeArrowheads="1"/>
          </p:cNvSpPr>
          <p:nvPr/>
        </p:nvSpPr>
        <p:spPr bwMode="auto">
          <a:xfrm>
            <a:off x="2484438" y="3935413"/>
            <a:ext cx="1511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(&gt; 100%)</a:t>
            </a:r>
            <a:endParaRPr lang="de-DE" altLang="en-US" noProof="1">
              <a:latin typeface="Book Antiqua" panose="02040602050305030304" pitchFamily="18" charset="0"/>
            </a:endParaRPr>
          </a:p>
        </p:txBody>
      </p:sp>
      <p:sp>
        <p:nvSpPr>
          <p:cNvPr id="56332" name="Rectangle 7185"/>
          <p:cNvSpPr>
            <a:spLocks noChangeArrowheads="1"/>
          </p:cNvSpPr>
          <p:nvPr/>
        </p:nvSpPr>
        <p:spPr bwMode="auto">
          <a:xfrm>
            <a:off x="5197475" y="3860800"/>
            <a:ext cx="2166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kurzfr. Verbindlichkeiten</a:t>
            </a:r>
            <a:endParaRPr lang="de-DE" altLang="en-US" noProof="1">
              <a:latin typeface="Book Antiqua" panose="02040602050305030304" pitchFamily="18" charset="0"/>
            </a:endParaRPr>
          </a:p>
        </p:txBody>
      </p:sp>
      <p:sp>
        <p:nvSpPr>
          <p:cNvPr id="56333" name="Rectangle 7186"/>
          <p:cNvSpPr>
            <a:spLocks noChangeArrowheads="1"/>
          </p:cNvSpPr>
          <p:nvPr/>
        </p:nvSpPr>
        <p:spPr bwMode="auto">
          <a:xfrm>
            <a:off x="5510213" y="4564063"/>
            <a:ext cx="15462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Umlaufvermögen</a:t>
            </a:r>
            <a:endParaRPr lang="de-DE" altLang="en-US" noProof="1">
              <a:latin typeface="Book Antiqua" panose="02040602050305030304" pitchFamily="18" charset="0"/>
            </a:endParaRPr>
          </a:p>
        </p:txBody>
      </p:sp>
      <p:sp>
        <p:nvSpPr>
          <p:cNvPr id="56334" name="Rectangle 7187"/>
          <p:cNvSpPr>
            <a:spLocks noChangeArrowheads="1"/>
          </p:cNvSpPr>
          <p:nvPr/>
        </p:nvSpPr>
        <p:spPr bwMode="auto">
          <a:xfrm>
            <a:off x="2498725" y="4811713"/>
            <a:ext cx="1938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Liquidität 3. Grades =</a:t>
            </a:r>
            <a:endParaRPr lang="de-DE" altLang="en-US" noProof="1">
              <a:latin typeface="Book Antiqua" panose="02040602050305030304" pitchFamily="18" charset="0"/>
            </a:endParaRPr>
          </a:p>
        </p:txBody>
      </p:sp>
      <p:sp>
        <p:nvSpPr>
          <p:cNvPr id="56335" name="Rectangle 7189"/>
          <p:cNvSpPr>
            <a:spLocks noChangeArrowheads="1"/>
          </p:cNvSpPr>
          <p:nvPr/>
        </p:nvSpPr>
        <p:spPr bwMode="auto">
          <a:xfrm>
            <a:off x="2484438" y="5059363"/>
            <a:ext cx="14398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(&gt; 200%)</a:t>
            </a:r>
            <a:endParaRPr lang="de-DE" altLang="en-US" noProof="1">
              <a:latin typeface="Book Antiqua" panose="02040602050305030304" pitchFamily="18" charset="0"/>
            </a:endParaRPr>
          </a:p>
        </p:txBody>
      </p:sp>
      <p:sp>
        <p:nvSpPr>
          <p:cNvPr id="56336" name="Rectangle 7190"/>
          <p:cNvSpPr>
            <a:spLocks noChangeArrowheads="1"/>
          </p:cNvSpPr>
          <p:nvPr/>
        </p:nvSpPr>
        <p:spPr bwMode="auto">
          <a:xfrm>
            <a:off x="5197475" y="5059363"/>
            <a:ext cx="21669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kurzfr. Verbindlichkeiten</a:t>
            </a:r>
            <a:endParaRPr lang="de-DE" altLang="en-US" noProof="1">
              <a:latin typeface="Book Antiqua" panose="02040602050305030304" pitchFamily="18" charset="0"/>
            </a:endParaRPr>
          </a:p>
        </p:txBody>
      </p:sp>
      <p:sp>
        <p:nvSpPr>
          <p:cNvPr id="56337" name="Rectangle 7191"/>
          <p:cNvSpPr>
            <a:spLocks noChangeArrowheads="1"/>
          </p:cNvSpPr>
          <p:nvPr/>
        </p:nvSpPr>
        <p:spPr bwMode="auto">
          <a:xfrm>
            <a:off x="1908175" y="5949950"/>
            <a:ext cx="66246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600" noProof="1">
                <a:solidFill>
                  <a:srgbClr val="000000"/>
                </a:solidFill>
                <a:latin typeface="Arial" panose="020B0604020202020204" pitchFamily="34" charset="0"/>
              </a:rPr>
              <a:t>Working Capital = kurzfr. Umlaufvermögen - kurzfr. Verbindlichkeiten</a:t>
            </a:r>
            <a:r>
              <a:rPr lang="de-DE" altLang="en-US" sz="1600">
                <a:solidFill>
                  <a:srgbClr val="000000"/>
                </a:solidFill>
                <a:latin typeface="Arial" panose="020B0604020202020204" pitchFamily="34" charset="0"/>
              </a:rPr>
              <a:t> </a:t>
            </a:r>
            <a:endParaRPr lang="de-DE" altLang="en-US" sz="1600" noProof="1">
              <a:solidFill>
                <a:srgbClr val="000000"/>
              </a:solidFill>
              <a:latin typeface="Arial" panose="020B0604020202020204" pitchFamily="34" charset="0"/>
            </a:endParaRPr>
          </a:p>
        </p:txBody>
      </p:sp>
      <p:sp>
        <p:nvSpPr>
          <p:cNvPr id="56338" name="Line 7193"/>
          <p:cNvSpPr>
            <a:spLocks noChangeShapeType="1"/>
          </p:cNvSpPr>
          <p:nvPr/>
        </p:nvSpPr>
        <p:spPr bwMode="auto">
          <a:xfrm>
            <a:off x="5003800" y="2636838"/>
            <a:ext cx="2447925"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56339" name="Line 7194"/>
          <p:cNvSpPr>
            <a:spLocks noChangeShapeType="1"/>
          </p:cNvSpPr>
          <p:nvPr/>
        </p:nvSpPr>
        <p:spPr bwMode="auto">
          <a:xfrm>
            <a:off x="4500563" y="3789363"/>
            <a:ext cx="3527425"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
        <p:nvSpPr>
          <p:cNvPr id="56340" name="AutoShape 7195"/>
          <p:cNvSpPr>
            <a:spLocks noChangeAspect="1" noChangeArrowheads="1" noTextEdit="1"/>
          </p:cNvSpPr>
          <p:nvPr/>
        </p:nvSpPr>
        <p:spPr bwMode="auto">
          <a:xfrm>
            <a:off x="1403350" y="2997200"/>
            <a:ext cx="7537450" cy="40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56341" name="Line 7196"/>
          <p:cNvSpPr>
            <a:spLocks noChangeShapeType="1"/>
          </p:cNvSpPr>
          <p:nvPr/>
        </p:nvSpPr>
        <p:spPr bwMode="auto">
          <a:xfrm>
            <a:off x="5148263" y="4941888"/>
            <a:ext cx="2303462" cy="0"/>
          </a:xfrm>
          <a:prstGeom prst="line">
            <a:avLst/>
          </a:prstGeom>
          <a:noFill/>
          <a:ln w="9525">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de-DE"/>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1908175" y="-26988"/>
            <a:ext cx="6767513" cy="960438"/>
          </a:xfrm>
        </p:spPr>
        <p:txBody>
          <a:bodyPr/>
          <a:lstStyle/>
          <a:p>
            <a:r>
              <a:rPr lang="de-DE" altLang="en-US" smtClean="0"/>
              <a:t>Bilanzanalyse - Rentabilität, Kapitalstruktur</a:t>
            </a:r>
          </a:p>
        </p:txBody>
      </p:sp>
      <p:sp>
        <p:nvSpPr>
          <p:cNvPr id="57346" name="Rectangle 5"/>
          <p:cNvSpPr>
            <a:spLocks noChangeArrowheads="1"/>
          </p:cNvSpPr>
          <p:nvPr/>
        </p:nvSpPr>
        <p:spPr bwMode="auto">
          <a:xfrm>
            <a:off x="2486025" y="3213100"/>
            <a:ext cx="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sz="1600">
              <a:latin typeface="Book Antiqua" panose="02040602050305030304" pitchFamily="18" charset="0"/>
            </a:endParaRPr>
          </a:p>
        </p:txBody>
      </p:sp>
      <p:sp>
        <p:nvSpPr>
          <p:cNvPr id="57347" name="Rectangle 6"/>
          <p:cNvSpPr>
            <a:spLocks noChangeArrowheads="1"/>
          </p:cNvSpPr>
          <p:nvPr/>
        </p:nvSpPr>
        <p:spPr bwMode="auto">
          <a:xfrm>
            <a:off x="5942013" y="3284538"/>
            <a:ext cx="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sz="1600">
              <a:latin typeface="Book Antiqua" panose="02040602050305030304" pitchFamily="18" charset="0"/>
            </a:endParaRPr>
          </a:p>
        </p:txBody>
      </p:sp>
      <p:sp>
        <p:nvSpPr>
          <p:cNvPr id="57348" name="Rectangle 7"/>
          <p:cNvSpPr>
            <a:spLocks noChangeArrowheads="1"/>
          </p:cNvSpPr>
          <p:nvPr/>
        </p:nvSpPr>
        <p:spPr bwMode="auto">
          <a:xfrm>
            <a:off x="3505200" y="4976813"/>
            <a:ext cx="136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Jahresüberschuß</a:t>
            </a:r>
            <a:endParaRPr lang="de-DE" altLang="en-US" sz="1400">
              <a:latin typeface="Book Antiqua" panose="02040602050305030304" pitchFamily="18" charset="0"/>
            </a:endParaRPr>
          </a:p>
        </p:txBody>
      </p:sp>
      <p:sp>
        <p:nvSpPr>
          <p:cNvPr id="57349" name="Rectangle 8"/>
          <p:cNvSpPr>
            <a:spLocks noChangeArrowheads="1"/>
          </p:cNvSpPr>
          <p:nvPr/>
        </p:nvSpPr>
        <p:spPr bwMode="auto">
          <a:xfrm>
            <a:off x="7286625" y="3944938"/>
            <a:ext cx="10239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Fremdkapital</a:t>
            </a:r>
            <a:endParaRPr lang="de-DE" altLang="en-US" sz="1400">
              <a:latin typeface="Book Antiqua" panose="02040602050305030304" pitchFamily="18" charset="0"/>
            </a:endParaRPr>
          </a:p>
        </p:txBody>
      </p:sp>
      <p:sp>
        <p:nvSpPr>
          <p:cNvPr id="57350" name="Rectangle 9"/>
          <p:cNvSpPr>
            <a:spLocks noChangeArrowheads="1"/>
          </p:cNvSpPr>
          <p:nvPr/>
        </p:nvSpPr>
        <p:spPr bwMode="auto">
          <a:xfrm>
            <a:off x="1404938" y="5086350"/>
            <a:ext cx="3395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Eigenkapitalrentabilität = ------------------------</a:t>
            </a:r>
            <a:endParaRPr lang="de-DE" altLang="en-US" sz="1400">
              <a:latin typeface="Book Antiqua" panose="02040602050305030304" pitchFamily="18" charset="0"/>
            </a:endParaRPr>
          </a:p>
        </p:txBody>
      </p:sp>
      <p:sp>
        <p:nvSpPr>
          <p:cNvPr id="57351" name="Rectangle 11"/>
          <p:cNvSpPr>
            <a:spLocks noChangeArrowheads="1"/>
          </p:cNvSpPr>
          <p:nvPr/>
        </p:nvSpPr>
        <p:spPr bwMode="auto">
          <a:xfrm>
            <a:off x="5365750" y="4149725"/>
            <a:ext cx="29035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Verschuldungsgrad = --------------------</a:t>
            </a:r>
            <a:endParaRPr lang="de-DE" altLang="en-US" sz="1400">
              <a:latin typeface="Book Antiqua" panose="02040602050305030304" pitchFamily="18" charset="0"/>
            </a:endParaRPr>
          </a:p>
        </p:txBody>
      </p:sp>
      <p:sp>
        <p:nvSpPr>
          <p:cNvPr id="57352" name="Rectangle 13"/>
          <p:cNvSpPr>
            <a:spLocks noChangeArrowheads="1"/>
          </p:cNvSpPr>
          <p:nvPr/>
        </p:nvSpPr>
        <p:spPr bwMode="auto">
          <a:xfrm>
            <a:off x="3690938" y="5238750"/>
            <a:ext cx="9667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Eigenkapital</a:t>
            </a:r>
            <a:endParaRPr lang="de-DE" altLang="en-US" sz="1400">
              <a:latin typeface="Book Antiqua" panose="02040602050305030304" pitchFamily="18" charset="0"/>
            </a:endParaRPr>
          </a:p>
        </p:txBody>
      </p:sp>
      <p:sp>
        <p:nvSpPr>
          <p:cNvPr id="57353" name="Rectangle 14"/>
          <p:cNvSpPr>
            <a:spLocks noChangeArrowheads="1"/>
          </p:cNvSpPr>
          <p:nvPr/>
        </p:nvSpPr>
        <p:spPr bwMode="auto">
          <a:xfrm>
            <a:off x="7286625" y="4325938"/>
            <a:ext cx="9667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Eigenkapital</a:t>
            </a:r>
            <a:endParaRPr lang="de-DE" altLang="en-US" sz="1400">
              <a:latin typeface="Book Antiqua" panose="02040602050305030304" pitchFamily="18" charset="0"/>
            </a:endParaRPr>
          </a:p>
        </p:txBody>
      </p:sp>
      <p:sp>
        <p:nvSpPr>
          <p:cNvPr id="57354" name="Rectangle 15"/>
          <p:cNvSpPr>
            <a:spLocks noChangeArrowheads="1"/>
          </p:cNvSpPr>
          <p:nvPr/>
        </p:nvSpPr>
        <p:spPr bwMode="auto">
          <a:xfrm>
            <a:off x="3200400" y="5884863"/>
            <a:ext cx="13684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Jahresüberschuß</a:t>
            </a:r>
            <a:endParaRPr lang="de-DE" altLang="en-US" sz="1400">
              <a:latin typeface="Book Antiqua" panose="02040602050305030304" pitchFamily="18" charset="0"/>
            </a:endParaRPr>
          </a:p>
        </p:txBody>
      </p:sp>
      <p:sp>
        <p:nvSpPr>
          <p:cNvPr id="57355" name="Rectangle 16"/>
          <p:cNvSpPr>
            <a:spLocks noChangeArrowheads="1"/>
          </p:cNvSpPr>
          <p:nvPr/>
        </p:nvSpPr>
        <p:spPr bwMode="auto">
          <a:xfrm>
            <a:off x="7042150" y="4776788"/>
            <a:ext cx="1565275" cy="42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Eigenkapital +</a:t>
            </a:r>
            <a:br>
              <a:rPr lang="de-DE" altLang="en-US" sz="1400">
                <a:solidFill>
                  <a:srgbClr val="000000"/>
                </a:solidFill>
                <a:latin typeface="Arial" panose="020B0604020202020204" pitchFamily="34" charset="0"/>
              </a:rPr>
            </a:br>
            <a:r>
              <a:rPr lang="de-DE" altLang="en-US" sz="1400">
                <a:solidFill>
                  <a:srgbClr val="000000"/>
                </a:solidFill>
                <a:latin typeface="Arial" panose="020B0604020202020204" pitchFamily="34" charset="0"/>
              </a:rPr>
              <a:t>langfr. Fremdkapital</a:t>
            </a:r>
            <a:endParaRPr lang="de-DE" altLang="en-US" sz="1400">
              <a:latin typeface="Book Antiqua" panose="02040602050305030304" pitchFamily="18" charset="0"/>
            </a:endParaRPr>
          </a:p>
        </p:txBody>
      </p:sp>
      <p:sp>
        <p:nvSpPr>
          <p:cNvPr id="57356" name="Rectangle 17"/>
          <p:cNvSpPr>
            <a:spLocks noChangeArrowheads="1"/>
          </p:cNvSpPr>
          <p:nvPr/>
        </p:nvSpPr>
        <p:spPr bwMode="auto">
          <a:xfrm>
            <a:off x="1404938" y="6021388"/>
            <a:ext cx="31877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Umsatzrentabilität =   -------------------------</a:t>
            </a:r>
            <a:endParaRPr lang="de-DE" altLang="en-US" sz="1400">
              <a:latin typeface="Book Antiqua" panose="02040602050305030304" pitchFamily="18" charset="0"/>
            </a:endParaRPr>
          </a:p>
        </p:txBody>
      </p:sp>
      <p:sp>
        <p:nvSpPr>
          <p:cNvPr id="57357" name="Rectangle 19"/>
          <p:cNvSpPr>
            <a:spLocks noChangeArrowheads="1"/>
          </p:cNvSpPr>
          <p:nvPr/>
        </p:nvSpPr>
        <p:spPr bwMode="auto">
          <a:xfrm>
            <a:off x="5365750" y="5157788"/>
            <a:ext cx="32258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Anlagendeckung = -----------------------------</a:t>
            </a:r>
            <a:endParaRPr lang="de-DE" altLang="en-US" sz="1400">
              <a:latin typeface="Book Antiqua" panose="02040602050305030304" pitchFamily="18" charset="0"/>
            </a:endParaRPr>
          </a:p>
        </p:txBody>
      </p:sp>
      <p:sp>
        <p:nvSpPr>
          <p:cNvPr id="57358" name="Rectangle 21"/>
          <p:cNvSpPr>
            <a:spLocks noChangeArrowheads="1"/>
          </p:cNvSpPr>
          <p:nvPr/>
        </p:nvSpPr>
        <p:spPr bwMode="auto">
          <a:xfrm>
            <a:off x="3538538" y="6249988"/>
            <a:ext cx="601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Umsatz</a:t>
            </a:r>
            <a:endParaRPr lang="de-DE" altLang="en-US" sz="1400">
              <a:latin typeface="Book Antiqua" panose="02040602050305030304" pitchFamily="18" charset="0"/>
            </a:endParaRPr>
          </a:p>
        </p:txBody>
      </p:sp>
      <p:sp>
        <p:nvSpPr>
          <p:cNvPr id="57359" name="Rectangle 22"/>
          <p:cNvSpPr>
            <a:spLocks noChangeArrowheads="1"/>
          </p:cNvSpPr>
          <p:nvPr/>
        </p:nvSpPr>
        <p:spPr bwMode="auto">
          <a:xfrm>
            <a:off x="7118350" y="5310188"/>
            <a:ext cx="133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Anlagevermögen</a:t>
            </a:r>
            <a:endParaRPr lang="de-DE" altLang="en-US" sz="1400">
              <a:latin typeface="Book Antiqua" panose="02040602050305030304" pitchFamily="18" charset="0"/>
            </a:endParaRPr>
          </a:p>
        </p:txBody>
      </p:sp>
      <p:sp>
        <p:nvSpPr>
          <p:cNvPr id="57360" name="Rectangle 24"/>
          <p:cNvSpPr>
            <a:spLocks noChangeArrowheads="1"/>
          </p:cNvSpPr>
          <p:nvPr/>
        </p:nvSpPr>
        <p:spPr bwMode="auto">
          <a:xfrm>
            <a:off x="7194550" y="5797550"/>
            <a:ext cx="13398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Anlagevermögen</a:t>
            </a:r>
            <a:endParaRPr lang="de-DE" altLang="en-US" sz="1400">
              <a:latin typeface="Book Antiqua" panose="02040602050305030304" pitchFamily="18" charset="0"/>
            </a:endParaRPr>
          </a:p>
        </p:txBody>
      </p:sp>
      <p:sp>
        <p:nvSpPr>
          <p:cNvPr id="57361" name="Rectangle 27"/>
          <p:cNvSpPr>
            <a:spLocks noChangeArrowheads="1"/>
          </p:cNvSpPr>
          <p:nvPr/>
        </p:nvSpPr>
        <p:spPr bwMode="auto">
          <a:xfrm>
            <a:off x="5365750" y="5949950"/>
            <a:ext cx="328453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Vermögensaufbau =  ---------------------------</a:t>
            </a:r>
            <a:endParaRPr lang="de-DE" altLang="en-US" sz="1400">
              <a:latin typeface="Book Antiqua" panose="02040602050305030304" pitchFamily="18" charset="0"/>
            </a:endParaRPr>
          </a:p>
        </p:txBody>
      </p:sp>
      <p:sp>
        <p:nvSpPr>
          <p:cNvPr id="57362" name="Rectangle 31"/>
          <p:cNvSpPr>
            <a:spLocks noChangeArrowheads="1"/>
          </p:cNvSpPr>
          <p:nvPr/>
        </p:nvSpPr>
        <p:spPr bwMode="auto">
          <a:xfrm>
            <a:off x="7194550" y="6102350"/>
            <a:ext cx="13493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Umlaufvermögen</a:t>
            </a:r>
            <a:endParaRPr lang="de-DE" altLang="en-US" sz="1400">
              <a:latin typeface="Book Antiqua" panose="02040602050305030304" pitchFamily="18" charset="0"/>
            </a:endParaRPr>
          </a:p>
        </p:txBody>
      </p:sp>
      <p:graphicFrame>
        <p:nvGraphicFramePr>
          <p:cNvPr id="251969" name="Group 65">
            <a:extLst>
              <a:ext uri="{FF2B5EF4-FFF2-40B4-BE49-F238E27FC236}">
                <a16:creationId xmlns:a16="http://schemas.microsoft.com/office/drawing/2014/main" id="{B622C7C9-A2AC-5844-8B6B-E4E3BEA0AC22}"/>
              </a:ext>
            </a:extLst>
          </p:cNvPr>
          <p:cNvGraphicFramePr>
            <a:graphicFrameLocks noGrp="1"/>
          </p:cNvGraphicFramePr>
          <p:nvPr>
            <p:ph idx="1"/>
          </p:nvPr>
        </p:nvGraphicFramePr>
        <p:xfrm>
          <a:off x="1044575" y="2997200"/>
          <a:ext cx="7920038" cy="3671888"/>
        </p:xfrm>
        <a:graphic>
          <a:graphicData uri="http://schemas.openxmlformats.org/drawingml/2006/table">
            <a:tbl>
              <a:tblPr/>
              <a:tblGrid>
                <a:gridCol w="3960813">
                  <a:extLst>
                    <a:ext uri="{9D8B030D-6E8A-4147-A177-3AD203B41FA5}">
                      <a16:colId xmlns:a16="http://schemas.microsoft.com/office/drawing/2014/main" val="20000"/>
                    </a:ext>
                  </a:extLst>
                </a:gridCol>
                <a:gridCol w="3959225">
                  <a:extLst>
                    <a:ext uri="{9D8B030D-6E8A-4147-A177-3AD203B41FA5}">
                      <a16:colId xmlns:a16="http://schemas.microsoft.com/office/drawing/2014/main" val="20001"/>
                    </a:ext>
                  </a:extLst>
                </a:gridCol>
              </a:tblGrid>
              <a:tr h="719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a:ln>
                            <a:noFill/>
                          </a:ln>
                          <a:solidFill>
                            <a:srgbClr val="000000"/>
                          </a:solidFill>
                          <a:effectLst/>
                          <a:latin typeface="Arial" charset="0"/>
                        </a:rPr>
                        <a:t>  Rentabilitätskennzahlen</a:t>
                      </a:r>
                      <a:endParaRPr kumimoji="0" lang="de-DE" sz="2000" b="0" i="0" u="none" strike="noStrike" cap="none" normalizeH="0" baseline="0" noProof="1">
                        <a:ln>
                          <a:noFill/>
                        </a:ln>
                        <a:solidFill>
                          <a:schemeClr val="tx1"/>
                        </a:solidFill>
                        <a:effectLst/>
                        <a:latin typeface="Arial" charset="0"/>
                      </a:endParaRP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DE" sz="2000" b="0" i="0" u="none" strike="noStrike" cap="none" normalizeH="0" baseline="0">
                          <a:ln>
                            <a:noFill/>
                          </a:ln>
                          <a:solidFill>
                            <a:srgbClr val="000000"/>
                          </a:solidFill>
                          <a:effectLst/>
                          <a:latin typeface="Arial" charset="0"/>
                        </a:rPr>
                        <a:t>   Kapitalstruktur</a:t>
                      </a:r>
                      <a:endParaRPr kumimoji="0" lang="de-DE" sz="2000" b="0" i="0" u="none" strike="noStrike" cap="none" normalizeH="0" baseline="0" noProof="1">
                        <a:ln>
                          <a:noFill/>
                        </a:ln>
                        <a:solidFill>
                          <a:schemeClr val="tx1"/>
                        </a:solidFill>
                        <a:effectLst/>
                        <a:latin typeface="Arial" charset="0"/>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984250">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984250">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984250">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2000" b="0" i="0" u="none" strike="noStrike" cap="none" normalizeH="0" baseline="0" noProof="1">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7380" name="Rectangle 66"/>
          <p:cNvSpPr>
            <a:spLocks noChangeArrowheads="1"/>
          </p:cNvSpPr>
          <p:nvPr/>
        </p:nvSpPr>
        <p:spPr bwMode="auto">
          <a:xfrm>
            <a:off x="3843338" y="3925888"/>
            <a:ext cx="601662"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Umsatz</a:t>
            </a:r>
            <a:endParaRPr lang="de-DE" altLang="en-US" sz="1400">
              <a:latin typeface="Book Antiqua" panose="02040602050305030304" pitchFamily="18" charset="0"/>
            </a:endParaRPr>
          </a:p>
        </p:txBody>
      </p:sp>
      <p:sp>
        <p:nvSpPr>
          <p:cNvPr id="57381" name="Rectangle 67"/>
          <p:cNvSpPr>
            <a:spLocks noChangeArrowheads="1"/>
          </p:cNvSpPr>
          <p:nvPr/>
        </p:nvSpPr>
        <p:spPr bwMode="auto">
          <a:xfrm>
            <a:off x="1404938" y="4078288"/>
            <a:ext cx="33369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Umschlagshäufigkeit  =   -----------------------</a:t>
            </a:r>
            <a:endParaRPr lang="de-DE" altLang="en-US" sz="1400">
              <a:latin typeface="Book Antiqua" panose="02040602050305030304" pitchFamily="18" charset="0"/>
            </a:endParaRPr>
          </a:p>
        </p:txBody>
      </p:sp>
      <p:sp>
        <p:nvSpPr>
          <p:cNvPr id="57382" name="Rectangle 68"/>
          <p:cNvSpPr>
            <a:spLocks noChangeArrowheads="1"/>
          </p:cNvSpPr>
          <p:nvPr/>
        </p:nvSpPr>
        <p:spPr bwMode="auto">
          <a:xfrm>
            <a:off x="1404938" y="4306888"/>
            <a:ext cx="18034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des Gesamtkapitals     </a:t>
            </a:r>
            <a:endParaRPr lang="de-DE" altLang="en-US" sz="1400">
              <a:latin typeface="Book Antiqua" panose="02040602050305030304" pitchFamily="18" charset="0"/>
            </a:endParaRPr>
          </a:p>
        </p:txBody>
      </p:sp>
      <p:sp>
        <p:nvSpPr>
          <p:cNvPr id="57383" name="Rectangle 69"/>
          <p:cNvSpPr>
            <a:spLocks noChangeArrowheads="1"/>
          </p:cNvSpPr>
          <p:nvPr/>
        </p:nvSpPr>
        <p:spPr bwMode="auto">
          <a:xfrm>
            <a:off x="3614738" y="4230688"/>
            <a:ext cx="1133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r>
              <a:rPr lang="de-DE" altLang="en-US" sz="1400">
                <a:solidFill>
                  <a:srgbClr val="000000"/>
                </a:solidFill>
                <a:latin typeface="Arial" panose="020B0604020202020204" pitchFamily="34" charset="0"/>
              </a:rPr>
              <a:t>Gesamtkapital</a:t>
            </a:r>
            <a:endParaRPr lang="de-DE" altLang="en-US" sz="1400">
              <a:latin typeface="Book Antiqua" panose="02040602050305030304" pitchFamily="18" charset="0"/>
            </a:endParaRPr>
          </a:p>
        </p:txBody>
      </p:sp>
      <p:sp>
        <p:nvSpPr>
          <p:cNvPr id="2" name="Rectangle 1">
            <a:extLst>
              <a:ext uri="{FF2B5EF4-FFF2-40B4-BE49-F238E27FC236}">
                <a16:creationId xmlns:a16="http://schemas.microsoft.com/office/drawing/2014/main" id="{51A65F43-FD70-1A4B-BA5B-3967C967FE7C}"/>
              </a:ext>
            </a:extLst>
          </p:cNvPr>
          <p:cNvSpPr/>
          <p:nvPr/>
        </p:nvSpPr>
        <p:spPr>
          <a:xfrm>
            <a:off x="1547813" y="836613"/>
            <a:ext cx="8208962" cy="2124075"/>
          </a:xfrm>
          <a:prstGeom prst="rect">
            <a:avLst/>
          </a:prstGeom>
        </p:spPr>
        <p:txBody>
          <a:bodyPr>
            <a:spAutoFit/>
          </a:bodyPr>
          <a:lstStyle/>
          <a:p>
            <a:pPr>
              <a:defRPr/>
            </a:pPr>
            <a:r>
              <a:rPr lang="en-US" sz="1600" dirty="0" err="1">
                <a:solidFill>
                  <a:srgbClr val="000000"/>
                </a:solidFill>
                <a:latin typeface="Arial" panose="020B0604020202020204" pitchFamily="34" charset="0"/>
              </a:rPr>
              <a:t>Wie</a:t>
            </a:r>
            <a:r>
              <a:rPr lang="en-US" sz="1600" dirty="0">
                <a:solidFill>
                  <a:srgbClr val="000000"/>
                </a:solidFill>
                <a:latin typeface="Arial" panose="020B0604020202020204" pitchFamily="34" charset="0"/>
              </a:rPr>
              <a:t> gut </a:t>
            </a:r>
            <a:r>
              <a:rPr lang="en-US" sz="1600" dirty="0" err="1">
                <a:solidFill>
                  <a:srgbClr val="000000"/>
                </a:solidFill>
                <a:latin typeface="Arial" panose="020B0604020202020204" pitchFamily="34" charset="0"/>
              </a:rPr>
              <a:t>nutzt</a:t>
            </a:r>
            <a:r>
              <a:rPr lang="en-US" sz="1600" dirty="0">
                <a:solidFill>
                  <a:srgbClr val="000000"/>
                </a:solidFill>
                <a:latin typeface="Arial" panose="020B0604020202020204" pitchFamily="34" charset="0"/>
              </a:rPr>
              <a:t> die </a:t>
            </a:r>
            <a:r>
              <a:rPr lang="en-US" sz="1600" dirty="0" err="1">
                <a:solidFill>
                  <a:srgbClr val="000000"/>
                </a:solidFill>
                <a:latin typeface="Arial" panose="020B0604020202020204" pitchFamily="34" charset="0"/>
              </a:rPr>
              <a:t>Unternehmensführung</a:t>
            </a:r>
            <a:r>
              <a:rPr lang="en-US" sz="1600" dirty="0">
                <a:solidFill>
                  <a:srgbClr val="000000"/>
                </a:solidFill>
                <a:latin typeface="Arial" panose="020B0604020202020204" pitchFamily="34" charset="0"/>
              </a:rPr>
              <a:t> das </a:t>
            </a:r>
            <a:r>
              <a:rPr lang="en-US" sz="1600" dirty="0" err="1">
                <a:solidFill>
                  <a:srgbClr val="000000"/>
                </a:solidFill>
                <a:latin typeface="Arial" panose="020B0604020202020204" pitchFamily="34" charset="0"/>
              </a:rPr>
              <a:t>gesamte</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eingesetzte</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Vermögen</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zur</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Ergebniserzielung</a:t>
            </a:r>
            <a:r>
              <a:rPr lang="en-US" sz="1600" dirty="0">
                <a:solidFill>
                  <a:srgbClr val="000000"/>
                </a:solidFill>
                <a:latin typeface="Arial" panose="020B0604020202020204" pitchFamily="34" charset="0"/>
              </a:rPr>
              <a:t>?</a:t>
            </a:r>
          </a:p>
          <a:p>
            <a:pPr marL="285750" indent="-285750">
              <a:buFont typeface="Arial" panose="020B0604020202020204" pitchFamily="34" charset="0"/>
              <a:buChar char="•"/>
              <a:defRPr/>
            </a:pPr>
            <a:r>
              <a:rPr lang="en-US" sz="1600" dirty="0">
                <a:solidFill>
                  <a:srgbClr val="000000"/>
                </a:solidFill>
                <a:latin typeface="Arial" panose="020B0604020202020204" pitchFamily="34" charset="0"/>
              </a:rPr>
              <a:t>In </a:t>
            </a:r>
            <a:r>
              <a:rPr lang="en-US" sz="1600" dirty="0" err="1">
                <a:solidFill>
                  <a:srgbClr val="000000"/>
                </a:solidFill>
                <a:latin typeface="Arial" panose="020B0604020202020204" pitchFamily="34" charset="0"/>
              </a:rPr>
              <a:t>welcher</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Höhe</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verzinst</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sich</a:t>
            </a:r>
            <a:r>
              <a:rPr lang="en-US" sz="1600" dirty="0">
                <a:solidFill>
                  <a:srgbClr val="000000"/>
                </a:solidFill>
                <a:latin typeface="Arial" panose="020B0604020202020204" pitchFamily="34" charset="0"/>
              </a:rPr>
              <a:t> das </a:t>
            </a:r>
            <a:r>
              <a:rPr lang="en-US" sz="1600" dirty="0" err="1">
                <a:solidFill>
                  <a:srgbClr val="000000"/>
                </a:solidFill>
                <a:latin typeface="Arial" panose="020B0604020202020204" pitchFamily="34" charset="0"/>
              </a:rPr>
              <a:t>Eigenkapital</a:t>
            </a:r>
            <a:r>
              <a:rPr lang="en-US" sz="1600" dirty="0">
                <a:solidFill>
                  <a:srgbClr val="000000"/>
                </a:solidFill>
                <a:latin typeface="Arial" panose="020B0604020202020204" pitchFamily="34" charset="0"/>
              </a:rPr>
              <a:t>?</a:t>
            </a:r>
          </a:p>
          <a:p>
            <a:pPr marL="285750" indent="-285750">
              <a:buFont typeface="Arial" panose="020B0604020202020204" pitchFamily="34" charset="0"/>
              <a:buChar char="•"/>
              <a:defRPr/>
            </a:pPr>
            <a:r>
              <a:rPr lang="en-US" sz="1600" dirty="0" err="1">
                <a:solidFill>
                  <a:srgbClr val="000000"/>
                </a:solidFill>
                <a:latin typeface="Arial" panose="020B0604020202020204" pitchFamily="34" charset="0"/>
              </a:rPr>
              <a:t>Wie</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groß</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ist</a:t>
            </a:r>
            <a:r>
              <a:rPr lang="en-US" sz="1600" dirty="0">
                <a:solidFill>
                  <a:srgbClr val="000000"/>
                </a:solidFill>
                <a:latin typeface="Arial" panose="020B0604020202020204" pitchFamily="34" charset="0"/>
              </a:rPr>
              <a:t> die </a:t>
            </a:r>
            <a:r>
              <a:rPr lang="en-US" sz="1600" dirty="0" err="1">
                <a:solidFill>
                  <a:srgbClr val="000000"/>
                </a:solidFill>
                <a:latin typeface="Arial" panose="020B0604020202020204" pitchFamily="34" charset="0"/>
              </a:rPr>
              <a:t>Vorteilhaftigkeit</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einer</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einzelnen</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Investition</a:t>
            </a:r>
            <a:r>
              <a:rPr lang="en-US" sz="1600" dirty="0">
                <a:solidFill>
                  <a:srgbClr val="000000"/>
                </a:solidFill>
                <a:latin typeface="Arial" panose="020B0604020202020204" pitchFamily="34" charset="0"/>
              </a:rPr>
              <a:t>? </a:t>
            </a:r>
          </a:p>
          <a:p>
            <a:pPr>
              <a:defRPr/>
            </a:pPr>
            <a:endParaRPr lang="en-US" sz="1000" dirty="0">
              <a:solidFill>
                <a:srgbClr val="000000"/>
              </a:solidFill>
              <a:latin typeface="Arial" panose="020B0604020202020204" pitchFamily="34" charset="0"/>
            </a:endParaRPr>
          </a:p>
          <a:p>
            <a:pPr>
              <a:defRPr/>
            </a:pPr>
            <a:r>
              <a:rPr lang="en-US" sz="1600" dirty="0" err="1">
                <a:solidFill>
                  <a:srgbClr val="000000"/>
                </a:solidFill>
                <a:latin typeface="Arial" panose="020B0604020202020204" pitchFamily="34" charset="0"/>
              </a:rPr>
              <a:t>Rentabilitätskennzahlen</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geben</a:t>
            </a:r>
            <a:r>
              <a:rPr lang="en-US" sz="1600" dirty="0">
                <a:solidFill>
                  <a:srgbClr val="000000"/>
                </a:solidFill>
                <a:latin typeface="Arial" panose="020B0604020202020204" pitchFamily="34" charset="0"/>
              </a:rPr>
              <a:t> die </a:t>
            </a:r>
            <a:r>
              <a:rPr lang="en-US" sz="1600" dirty="0" err="1">
                <a:solidFill>
                  <a:srgbClr val="000000"/>
                </a:solidFill>
                <a:latin typeface="Arial" panose="020B0604020202020204" pitchFamily="34" charset="0"/>
              </a:rPr>
              <a:t>passende</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Antwort</a:t>
            </a:r>
            <a:endParaRPr lang="en-US" sz="1600" dirty="0">
              <a:solidFill>
                <a:srgbClr val="000000"/>
              </a:solidFill>
              <a:latin typeface="Arial" panose="020B0604020202020204" pitchFamily="34" charset="0"/>
            </a:endParaRPr>
          </a:p>
          <a:p>
            <a:pPr>
              <a:defRPr/>
            </a:pPr>
            <a:endParaRPr lang="en-US" sz="700" dirty="0">
              <a:solidFill>
                <a:srgbClr val="000000"/>
              </a:solidFill>
              <a:latin typeface="Arial" panose="020B0604020202020204" pitchFamily="34" charset="0"/>
            </a:endParaRPr>
          </a:p>
          <a:p>
            <a:pPr>
              <a:defRPr/>
            </a:pPr>
            <a:r>
              <a:rPr lang="en-US" sz="1600" dirty="0" err="1">
                <a:solidFill>
                  <a:srgbClr val="000000"/>
                </a:solidFill>
                <a:latin typeface="Arial" panose="020B0604020202020204" pitchFamily="34" charset="0"/>
              </a:rPr>
              <a:t>Kapitalstruktur</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ist</a:t>
            </a:r>
            <a:r>
              <a:rPr lang="en-US" sz="1600" dirty="0">
                <a:solidFill>
                  <a:srgbClr val="000000"/>
                </a:solidFill>
                <a:latin typeface="Arial" panose="020B0604020202020204" pitchFamily="34" charset="0"/>
              </a:rPr>
              <a:t> die </a:t>
            </a:r>
            <a:r>
              <a:rPr lang="en-US" sz="1600" dirty="0" err="1">
                <a:solidFill>
                  <a:srgbClr val="000000"/>
                </a:solidFill>
                <a:latin typeface="Arial" panose="020B0604020202020204" pitchFamily="34" charset="0"/>
              </a:rPr>
              <a:t>Zusammensetzung</a:t>
            </a:r>
            <a:r>
              <a:rPr lang="en-US" sz="1600" dirty="0">
                <a:solidFill>
                  <a:srgbClr val="000000"/>
                </a:solidFill>
                <a:latin typeface="Arial" panose="020B0604020202020204" pitchFamily="34" charset="0"/>
              </a:rPr>
              <a:t> des </a:t>
            </a:r>
            <a:r>
              <a:rPr lang="en-US" sz="1600" dirty="0" err="1">
                <a:solidFill>
                  <a:srgbClr val="000000"/>
                </a:solidFill>
                <a:latin typeface="Arial" panose="020B0604020202020204" pitchFamily="34" charset="0"/>
              </a:rPr>
              <a:t>Gesamtkapitals</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eines</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Unternehmens</a:t>
            </a:r>
            <a:r>
              <a:rPr lang="en-US" sz="1600" dirty="0">
                <a:solidFill>
                  <a:srgbClr val="000000"/>
                </a:solidFill>
                <a:latin typeface="Arial" panose="020B0604020202020204" pitchFamily="34" charset="0"/>
              </a:rPr>
              <a:t> </a:t>
            </a:r>
            <a:r>
              <a:rPr lang="en-US" sz="1600" dirty="0" err="1">
                <a:solidFill>
                  <a:srgbClr val="000000"/>
                </a:solidFill>
                <a:latin typeface="Arial" panose="020B0604020202020204" pitchFamily="34" charset="0"/>
              </a:rPr>
              <a:t>aus</a:t>
            </a:r>
            <a:r>
              <a:rPr lang="en-US" sz="1600" dirty="0">
                <a:solidFill>
                  <a:srgbClr val="000000"/>
                </a:solidFill>
                <a:latin typeface="Arial" panose="020B0604020202020204" pitchFamily="34" charset="0"/>
              </a:rPr>
              <a:t> EK und FK</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1908175" y="381000"/>
            <a:ext cx="6911975" cy="960438"/>
          </a:xfrm>
        </p:spPr>
        <p:txBody>
          <a:bodyPr/>
          <a:lstStyle/>
          <a:p>
            <a:r>
              <a:rPr lang="de-DE" altLang="en-US" smtClean="0"/>
              <a:t>Eigenkapital – Fremdkapital</a:t>
            </a:r>
          </a:p>
        </p:txBody>
      </p:sp>
      <p:graphicFrame>
        <p:nvGraphicFramePr>
          <p:cNvPr id="270453" name="Group 117">
            <a:extLst>
              <a:ext uri="{FF2B5EF4-FFF2-40B4-BE49-F238E27FC236}">
                <a16:creationId xmlns:a16="http://schemas.microsoft.com/office/drawing/2014/main" id="{2A8E3B35-CB65-AF44-9A77-333F2F25217A}"/>
              </a:ext>
            </a:extLst>
          </p:cNvPr>
          <p:cNvGraphicFramePr>
            <a:graphicFrameLocks noGrp="1"/>
          </p:cNvGraphicFramePr>
          <p:nvPr>
            <p:ph idx="1"/>
          </p:nvPr>
        </p:nvGraphicFramePr>
        <p:xfrm>
          <a:off x="1258888" y="1557338"/>
          <a:ext cx="7559675" cy="4616450"/>
        </p:xfrm>
        <a:graphic>
          <a:graphicData uri="http://schemas.openxmlformats.org/drawingml/2006/table">
            <a:tbl>
              <a:tblPr/>
              <a:tblGrid>
                <a:gridCol w="1873250">
                  <a:extLst>
                    <a:ext uri="{9D8B030D-6E8A-4147-A177-3AD203B41FA5}">
                      <a16:colId xmlns:a16="http://schemas.microsoft.com/office/drawing/2014/main" val="20000"/>
                    </a:ext>
                  </a:extLst>
                </a:gridCol>
                <a:gridCol w="2843212">
                  <a:extLst>
                    <a:ext uri="{9D8B030D-6E8A-4147-A177-3AD203B41FA5}">
                      <a16:colId xmlns:a16="http://schemas.microsoft.com/office/drawing/2014/main" val="20001"/>
                    </a:ext>
                  </a:extLst>
                </a:gridCol>
                <a:gridCol w="2843213">
                  <a:extLst>
                    <a:ext uri="{9D8B030D-6E8A-4147-A177-3AD203B41FA5}">
                      <a16:colId xmlns:a16="http://schemas.microsoft.com/office/drawing/2014/main" val="20002"/>
                    </a:ext>
                  </a:extLst>
                </a:gridCol>
              </a:tblGrid>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endParaRPr kumimoji="0" lang="en-US" sz="1600" b="0" i="0" u="none" strike="noStrike" cap="none" normalizeH="0" baseline="0" noProof="1">
                        <a:ln>
                          <a:noFill/>
                        </a:ln>
                        <a:solidFill>
                          <a:schemeClr val="tx1"/>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Eigenkapital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1" i="0" u="none" strike="noStrike" cap="none" normalizeH="0" baseline="0">
                          <a:ln>
                            <a:noFill/>
                          </a:ln>
                          <a:solidFill>
                            <a:srgbClr val="000000"/>
                          </a:solidFill>
                          <a:effectLst/>
                          <a:latin typeface="Arial" charset="0"/>
                        </a:rPr>
                        <a:t>Fremdkapital</a:t>
                      </a:r>
                      <a:endParaRPr kumimoji="0" lang="de-DE" sz="1600" b="1"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Rechtsstellung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Risikokapital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Gläubigerkapital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Fristigkeit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im Prinzip unbefristet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grundsätzlich befristet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Mitsprache</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gegeben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ausgeschlossen</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Haftung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Un- / beschränkt</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chemeClr val="tx1"/>
                          </a:solidFill>
                          <a:effectLst/>
                          <a:latin typeface="Arial" charset="0"/>
                        </a:rPr>
                        <a:t>Keine Haftung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60333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Ertragsanteil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volle Teilhabe am Gewinn und Verlust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vom Gewinn unabhängige Zinszahlung</a:t>
                      </a:r>
                      <a:endParaRPr kumimoji="0" lang="de-DE" sz="1600" b="0" i="0" u="none" strike="noStrike" cap="none" normalizeH="0" baseline="0" noProof="1">
                        <a:ln>
                          <a:noFill/>
                        </a:ln>
                        <a:solidFill>
                          <a:schemeClr val="tx1"/>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823073">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Vermögensanteil</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Anteil am Liquidationserlös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fester Rückzahlungsan-spruch in Höhe der Forderung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35326">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Liquiditätswirkung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Liquiditätsstärkung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Liquiditätsschwächung</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Kapitalstruktur</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Basis für Verschuldungskapazität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reduziert Bonität</a:t>
                      </a:r>
                      <a:br>
                        <a:rPr kumimoji="0" lang="de-DE" sz="1600" b="0" i="0" u="none" strike="noStrike" cap="none" normalizeH="0" baseline="0">
                          <a:ln>
                            <a:noFill/>
                          </a:ln>
                          <a:solidFill>
                            <a:srgbClr val="000000"/>
                          </a:solidFill>
                          <a:effectLst/>
                          <a:latin typeface="Arial" charset="0"/>
                        </a:rPr>
                      </a:b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589044">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Gewinnsteuern</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a:ln>
                            <a:noFill/>
                          </a:ln>
                          <a:solidFill>
                            <a:srgbClr val="000000"/>
                          </a:solidFill>
                          <a:effectLst/>
                          <a:latin typeface="Arial" charset="0"/>
                        </a:rPr>
                        <a:t>Ausschüttungen nicht abzugsberechtigt</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Tx/>
                        <a:buFontTx/>
                        <a:buNone/>
                        <a:tabLst/>
                      </a:pPr>
                      <a:r>
                        <a:rPr kumimoji="0" lang="de-DE" sz="1600" b="0" i="0" u="none" strike="noStrike" cap="none" normalizeH="0" baseline="0" dirty="0">
                          <a:ln>
                            <a:noFill/>
                          </a:ln>
                          <a:solidFill>
                            <a:srgbClr val="000000"/>
                          </a:solidFill>
                          <a:effectLst/>
                          <a:latin typeface="Arial" charset="0"/>
                        </a:rPr>
                        <a:t>Kreditkosten mindern Steuerbasis</a:t>
                      </a:r>
                      <a:endParaRPr kumimoji="0" lang="de-DE" sz="1600" b="0" i="0" u="none" strike="noStrike" cap="none" normalizeH="0" baseline="0" noProof="1">
                        <a:ln>
                          <a:noFill/>
                        </a:ln>
                        <a:solidFill>
                          <a:srgbClr val="000000"/>
                        </a:solidFill>
                        <a:effectLst/>
                        <a:latin typeface="Arial"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Beispiel aus dem Alltag: Finanzierung einer Immobilie</a:t>
            </a:r>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b="1" kern="0" dirty="0" smtClean="0">
              <a:latin typeface="Arial" panose="020B0604020202020204" pitchFamily="34" charset="0"/>
            </a:endParaRP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F2C7D504-C239-2E4B-A1DC-55D2C824F43F}"/>
              </a:ext>
            </a:extLst>
          </p:cNvPr>
          <p:cNvSpPr txBox="1">
            <a:spLocks noChangeArrowheads="1"/>
          </p:cNvSpPr>
          <p:nvPr/>
        </p:nvSpPr>
        <p:spPr>
          <a:xfrm>
            <a:off x="1475656" y="1844824"/>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Der Wert des Hauses steigt, bevor Sie die erste Zinszahlung an die Bank überwiesen haben. Ihr Eigenkapital steigt, aber die Bank profitiert nicht davon.</a:t>
            </a:r>
          </a:p>
        </p:txBody>
      </p:sp>
      <p:sp>
        <p:nvSpPr>
          <p:cNvPr id="4" name="TextBox 3"/>
          <p:cNvSpPr txBox="1"/>
          <p:nvPr/>
        </p:nvSpPr>
        <p:spPr>
          <a:xfrm>
            <a:off x="1763688" y="3284983"/>
            <a:ext cx="1656184" cy="2807842"/>
          </a:xfrm>
          <a:prstGeom prst="rect">
            <a:avLst/>
          </a:prstGeom>
          <a:solidFill>
            <a:schemeClr val="accent1">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Haus</a:t>
            </a:r>
          </a:p>
          <a:p>
            <a:r>
              <a:rPr lang="de-DE" sz="1800" dirty="0" smtClean="0">
                <a:latin typeface="Arial" panose="020B0604020202020204" pitchFamily="34" charset="0"/>
                <a:cs typeface="Arial" panose="020B0604020202020204" pitchFamily="34" charset="0"/>
              </a:rPr>
              <a:t>€350.000</a:t>
            </a:r>
            <a:endParaRPr lang="de-DE" sz="1800" dirty="0">
              <a:latin typeface="Arial" panose="020B0604020202020204" pitchFamily="34" charset="0"/>
              <a:cs typeface="Arial" panose="020B0604020202020204" pitchFamily="34" charset="0"/>
            </a:endParaRPr>
          </a:p>
        </p:txBody>
      </p:sp>
      <p:sp>
        <p:nvSpPr>
          <p:cNvPr id="9" name="TextBox 8"/>
          <p:cNvSpPr txBox="1"/>
          <p:nvPr/>
        </p:nvSpPr>
        <p:spPr>
          <a:xfrm>
            <a:off x="3697854" y="3273199"/>
            <a:ext cx="1656333" cy="1225379"/>
          </a:xfrm>
          <a:prstGeom prst="rect">
            <a:avLst/>
          </a:prstGeom>
          <a:solidFill>
            <a:schemeClr val="tx2">
              <a:lumMod val="20000"/>
              <a:lumOff val="8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Eigenkapital</a:t>
            </a:r>
          </a:p>
          <a:p>
            <a:r>
              <a:rPr lang="de-DE" sz="1800" dirty="0" smtClean="0">
                <a:latin typeface="Arial" panose="020B0604020202020204" pitchFamily="34" charset="0"/>
                <a:cs typeface="Arial" panose="020B0604020202020204" pitchFamily="34" charset="0"/>
              </a:rPr>
              <a:t>€150.000</a:t>
            </a:r>
            <a:endParaRPr lang="de-DE" sz="1800" dirty="0">
              <a:latin typeface="Arial" panose="020B0604020202020204" pitchFamily="34" charset="0"/>
              <a:cs typeface="Arial" panose="020B0604020202020204" pitchFamily="34" charset="0"/>
            </a:endParaRPr>
          </a:p>
        </p:txBody>
      </p:sp>
      <p:sp>
        <p:nvSpPr>
          <p:cNvPr id="10" name="TextBox 9"/>
          <p:cNvSpPr txBox="1"/>
          <p:nvPr/>
        </p:nvSpPr>
        <p:spPr>
          <a:xfrm>
            <a:off x="3697853" y="4498578"/>
            <a:ext cx="1656332" cy="1594247"/>
          </a:xfrm>
          <a:prstGeom prst="rect">
            <a:avLst/>
          </a:prstGeom>
          <a:solidFill>
            <a:srgbClr val="99CCFF"/>
          </a:solidFill>
        </p:spPr>
        <p:txBody>
          <a:bodyPr wrap="square" rtlCol="0">
            <a:noAutofit/>
          </a:bodyPr>
          <a:lstStyle/>
          <a:p>
            <a:r>
              <a:rPr lang="de-DE" sz="1800" b="1" dirty="0" smtClean="0">
                <a:latin typeface="Arial" panose="020B0604020202020204" pitchFamily="34" charset="0"/>
                <a:cs typeface="Arial" panose="020B0604020202020204" pitchFamily="34" charset="0"/>
              </a:rPr>
              <a:t>Fremdkapital</a:t>
            </a:r>
          </a:p>
          <a:p>
            <a:r>
              <a:rPr lang="de-DE" sz="1800" dirty="0" smtClean="0">
                <a:latin typeface="Arial" panose="020B0604020202020204" pitchFamily="34" charset="0"/>
                <a:cs typeface="Arial" panose="020B0604020202020204" pitchFamily="34" charset="0"/>
              </a:rPr>
              <a:t>€200.000</a:t>
            </a:r>
            <a:endParaRPr lang="de-DE" sz="1800" dirty="0">
              <a:latin typeface="Arial" panose="020B060402020202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F2C7D504-C239-2E4B-A1DC-55D2C824F43F}"/>
              </a:ext>
            </a:extLst>
          </p:cNvPr>
          <p:cNvSpPr txBox="1">
            <a:spLocks noChangeArrowheads="1"/>
          </p:cNvSpPr>
          <p:nvPr/>
        </p:nvSpPr>
        <p:spPr>
          <a:xfrm>
            <a:off x="5465678" y="3532252"/>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Steigt um 50%</a:t>
            </a:r>
          </a:p>
        </p:txBody>
      </p:sp>
      <p:sp>
        <p:nvSpPr>
          <p:cNvPr id="13" name="Rectangle 3">
            <a:extLst>
              <a:ext uri="{FF2B5EF4-FFF2-40B4-BE49-F238E27FC236}">
                <a16:creationId xmlns:a16="http://schemas.microsoft.com/office/drawing/2014/main" id="{F2C7D504-C239-2E4B-A1DC-55D2C824F43F}"/>
              </a:ext>
            </a:extLst>
          </p:cNvPr>
          <p:cNvSpPr txBox="1">
            <a:spLocks noChangeArrowheads="1"/>
          </p:cNvSpPr>
          <p:nvPr/>
        </p:nvSpPr>
        <p:spPr>
          <a:xfrm>
            <a:off x="5476766" y="4701505"/>
            <a:ext cx="3221122"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Bleibt gleich</a:t>
            </a:r>
          </a:p>
        </p:txBody>
      </p:sp>
      <p:sp>
        <p:nvSpPr>
          <p:cNvPr id="11" name="Rectangle 3">
            <a:extLst>
              <a:ext uri="{FF2B5EF4-FFF2-40B4-BE49-F238E27FC236}">
                <a16:creationId xmlns:a16="http://schemas.microsoft.com/office/drawing/2014/main" id="{F2C7D504-C239-2E4B-A1DC-55D2C824F43F}"/>
              </a:ext>
            </a:extLst>
          </p:cNvPr>
          <p:cNvSpPr txBox="1">
            <a:spLocks noChangeArrowheads="1"/>
          </p:cNvSpPr>
          <p:nvPr/>
        </p:nvSpPr>
        <p:spPr>
          <a:xfrm>
            <a:off x="2155773" y="2869417"/>
            <a:ext cx="880094"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Aktiva</a:t>
            </a:r>
          </a:p>
        </p:txBody>
      </p:sp>
      <p:sp>
        <p:nvSpPr>
          <p:cNvPr id="14" name="Rectangle 3">
            <a:extLst>
              <a:ext uri="{FF2B5EF4-FFF2-40B4-BE49-F238E27FC236}">
                <a16:creationId xmlns:a16="http://schemas.microsoft.com/office/drawing/2014/main" id="{F2C7D504-C239-2E4B-A1DC-55D2C824F43F}"/>
              </a:ext>
            </a:extLst>
          </p:cNvPr>
          <p:cNvSpPr txBox="1">
            <a:spLocks noChangeArrowheads="1"/>
          </p:cNvSpPr>
          <p:nvPr/>
        </p:nvSpPr>
        <p:spPr>
          <a:xfrm>
            <a:off x="4000953" y="2875692"/>
            <a:ext cx="1050133"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Passiva</a:t>
            </a:r>
          </a:p>
        </p:txBody>
      </p:sp>
    </p:spTree>
    <p:extLst>
      <p:ext uri="{BB962C8B-B14F-4D97-AF65-F5344CB8AC3E}">
        <p14:creationId xmlns:p14="http://schemas.microsoft.com/office/powerpoint/2010/main" val="206827492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dirty="0" smtClean="0"/>
              <a:t>Beispiel aus dem Alltag: Finanzierung einer Immobilie</a:t>
            </a:r>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endParaRPr lang="de-DE" sz="1800" b="1" kern="0" dirty="0" smtClean="0">
              <a:latin typeface="Arial" panose="020B0604020202020204" pitchFamily="34" charset="0"/>
            </a:endParaRP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F2C7D504-C239-2E4B-A1DC-55D2C824F43F}"/>
              </a:ext>
            </a:extLst>
          </p:cNvPr>
          <p:cNvSpPr txBox="1">
            <a:spLocks noChangeArrowheads="1"/>
          </p:cNvSpPr>
          <p:nvPr/>
        </p:nvSpPr>
        <p:spPr>
          <a:xfrm>
            <a:off x="1475656" y="1844824"/>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Der Immobilienmarkt schrumpft, bevor Sie die erste Zinszahlung an die Bank getätigt haben. Sie müssen einen totalen Verlust Ihres Eigenkapitals verkraften. Ihre Schulden bleiben unverändert.</a:t>
            </a:r>
          </a:p>
        </p:txBody>
      </p:sp>
      <p:sp>
        <p:nvSpPr>
          <p:cNvPr id="4" name="TextBox 3"/>
          <p:cNvSpPr txBox="1"/>
          <p:nvPr/>
        </p:nvSpPr>
        <p:spPr>
          <a:xfrm>
            <a:off x="1763688" y="3284983"/>
            <a:ext cx="1656184" cy="1594247"/>
          </a:xfrm>
          <a:prstGeom prst="rect">
            <a:avLst/>
          </a:prstGeom>
          <a:solidFill>
            <a:schemeClr val="accent1">
              <a:lumMod val="40000"/>
              <a:lumOff val="60000"/>
            </a:schemeClr>
          </a:solidFill>
        </p:spPr>
        <p:txBody>
          <a:bodyPr wrap="square" rtlCol="0">
            <a:noAutofit/>
          </a:bodyPr>
          <a:lstStyle/>
          <a:p>
            <a:r>
              <a:rPr lang="de-DE" sz="1800" b="1" dirty="0" smtClean="0">
                <a:latin typeface="Arial" panose="020B0604020202020204" pitchFamily="34" charset="0"/>
                <a:cs typeface="Arial" panose="020B0604020202020204" pitchFamily="34" charset="0"/>
              </a:rPr>
              <a:t>Haus</a:t>
            </a:r>
          </a:p>
          <a:p>
            <a:r>
              <a:rPr lang="de-DE" sz="1800" dirty="0" smtClean="0">
                <a:latin typeface="Arial" panose="020B0604020202020204" pitchFamily="34" charset="0"/>
                <a:cs typeface="Arial" panose="020B0604020202020204" pitchFamily="34" charset="0"/>
              </a:rPr>
              <a:t>€200.000</a:t>
            </a:r>
            <a:endParaRPr lang="de-DE" sz="1800" dirty="0">
              <a:latin typeface="Arial" panose="020B0604020202020204" pitchFamily="34" charset="0"/>
              <a:cs typeface="Arial" panose="020B0604020202020204" pitchFamily="34" charset="0"/>
            </a:endParaRPr>
          </a:p>
        </p:txBody>
      </p:sp>
      <p:sp>
        <p:nvSpPr>
          <p:cNvPr id="10" name="TextBox 9"/>
          <p:cNvSpPr txBox="1"/>
          <p:nvPr/>
        </p:nvSpPr>
        <p:spPr>
          <a:xfrm>
            <a:off x="3697853" y="3284983"/>
            <a:ext cx="1656332" cy="1594247"/>
          </a:xfrm>
          <a:prstGeom prst="rect">
            <a:avLst/>
          </a:prstGeom>
          <a:solidFill>
            <a:srgbClr val="99CCFF"/>
          </a:solidFill>
        </p:spPr>
        <p:txBody>
          <a:bodyPr wrap="square" rtlCol="0">
            <a:noAutofit/>
          </a:bodyPr>
          <a:lstStyle/>
          <a:p>
            <a:r>
              <a:rPr lang="de-DE" sz="1800" b="1" dirty="0" smtClean="0">
                <a:latin typeface="Arial" panose="020B0604020202020204" pitchFamily="34" charset="0"/>
                <a:cs typeface="Arial" panose="020B0604020202020204" pitchFamily="34" charset="0"/>
              </a:rPr>
              <a:t>Fremdkapital</a:t>
            </a:r>
          </a:p>
          <a:p>
            <a:r>
              <a:rPr lang="de-DE" sz="1800" dirty="0" smtClean="0">
                <a:latin typeface="Arial" panose="020B0604020202020204" pitchFamily="34" charset="0"/>
                <a:cs typeface="Arial" panose="020B0604020202020204" pitchFamily="34" charset="0"/>
              </a:rPr>
              <a:t>€200.000</a:t>
            </a:r>
            <a:endParaRPr lang="de-DE" sz="1800" dirty="0">
              <a:latin typeface="Arial" panose="020B0604020202020204" pitchFamily="34" charset="0"/>
              <a:cs typeface="Arial" panose="020B0604020202020204" pitchFamily="34" charset="0"/>
            </a:endParaRPr>
          </a:p>
        </p:txBody>
      </p:sp>
      <p:sp>
        <p:nvSpPr>
          <p:cNvPr id="12" name="Rectangle 3">
            <a:extLst>
              <a:ext uri="{FF2B5EF4-FFF2-40B4-BE49-F238E27FC236}">
                <a16:creationId xmlns:a16="http://schemas.microsoft.com/office/drawing/2014/main" id="{F2C7D504-C239-2E4B-A1DC-55D2C824F43F}"/>
              </a:ext>
            </a:extLst>
          </p:cNvPr>
          <p:cNvSpPr txBox="1">
            <a:spLocks noChangeArrowheads="1"/>
          </p:cNvSpPr>
          <p:nvPr/>
        </p:nvSpPr>
        <p:spPr>
          <a:xfrm>
            <a:off x="5480250" y="3336032"/>
            <a:ext cx="3484238" cy="707272"/>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kern="0" dirty="0" smtClean="0">
                <a:latin typeface="Arial" panose="020B0604020202020204" pitchFamily="34" charset="0"/>
              </a:rPr>
              <a:t>Eigenkapital ist jetzt null – Gefahr von negativem Eigenkapital (hat </a:t>
            </a:r>
            <a:r>
              <a:rPr lang="de-DE" sz="1800" kern="0" dirty="0">
                <a:latin typeface="Arial" panose="020B0604020202020204" pitchFamily="34" charset="0"/>
              </a:rPr>
              <a:t>in den 90er Jahren </a:t>
            </a:r>
            <a:r>
              <a:rPr lang="de-DE" sz="1800" kern="0" dirty="0" smtClean="0">
                <a:latin typeface="Arial" panose="020B0604020202020204" pitchFamily="34" charset="0"/>
              </a:rPr>
              <a:t>in Japan und Großbritannien viele getroffen).</a:t>
            </a:r>
          </a:p>
        </p:txBody>
      </p:sp>
      <p:sp>
        <p:nvSpPr>
          <p:cNvPr id="11" name="Rectangle 3">
            <a:extLst>
              <a:ext uri="{FF2B5EF4-FFF2-40B4-BE49-F238E27FC236}">
                <a16:creationId xmlns:a16="http://schemas.microsoft.com/office/drawing/2014/main" id="{F2C7D504-C239-2E4B-A1DC-55D2C824F43F}"/>
              </a:ext>
            </a:extLst>
          </p:cNvPr>
          <p:cNvSpPr txBox="1">
            <a:spLocks noChangeArrowheads="1"/>
          </p:cNvSpPr>
          <p:nvPr/>
        </p:nvSpPr>
        <p:spPr>
          <a:xfrm>
            <a:off x="2155773" y="2869417"/>
            <a:ext cx="880094"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Aktiva</a:t>
            </a:r>
          </a:p>
        </p:txBody>
      </p:sp>
      <p:sp>
        <p:nvSpPr>
          <p:cNvPr id="14" name="Rectangle 3">
            <a:extLst>
              <a:ext uri="{FF2B5EF4-FFF2-40B4-BE49-F238E27FC236}">
                <a16:creationId xmlns:a16="http://schemas.microsoft.com/office/drawing/2014/main" id="{F2C7D504-C239-2E4B-A1DC-55D2C824F43F}"/>
              </a:ext>
            </a:extLst>
          </p:cNvPr>
          <p:cNvSpPr txBox="1">
            <a:spLocks noChangeArrowheads="1"/>
          </p:cNvSpPr>
          <p:nvPr/>
        </p:nvSpPr>
        <p:spPr>
          <a:xfrm>
            <a:off x="4000953" y="2875692"/>
            <a:ext cx="1050133" cy="400491"/>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None/>
              <a:defRPr/>
            </a:pPr>
            <a:r>
              <a:rPr lang="de-DE" sz="1800" b="1" kern="0" dirty="0" smtClean="0">
                <a:latin typeface="Arial" panose="020B0604020202020204" pitchFamily="34" charset="0"/>
              </a:rPr>
              <a:t>Passiva</a:t>
            </a:r>
          </a:p>
        </p:txBody>
      </p:sp>
    </p:spTree>
    <p:extLst>
      <p:ext uri="{BB962C8B-B14F-4D97-AF65-F5344CB8AC3E}">
        <p14:creationId xmlns:p14="http://schemas.microsoft.com/office/powerpoint/2010/main" val="17543323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p:cNvSpPr>
            <a:spLocks noGrp="1" noChangeArrowheads="1"/>
          </p:cNvSpPr>
          <p:nvPr>
            <p:ph type="title"/>
          </p:nvPr>
        </p:nvSpPr>
        <p:spPr>
          <a:xfrm>
            <a:off x="1908175" y="381000"/>
            <a:ext cx="6778625" cy="960438"/>
          </a:xfrm>
        </p:spPr>
        <p:txBody>
          <a:bodyPr/>
          <a:lstStyle/>
          <a:p>
            <a:pPr>
              <a:lnSpc>
                <a:spcPct val="90000"/>
              </a:lnSpc>
            </a:pPr>
            <a:r>
              <a:rPr lang="de-DE" altLang="en-US" sz="2400" smtClean="0"/>
              <a:t>Überblick zum Rechnungswesens - extern</a:t>
            </a:r>
          </a:p>
        </p:txBody>
      </p:sp>
      <p:sp>
        <p:nvSpPr>
          <p:cNvPr id="5122"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5"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6843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b="1" kern="0" dirty="0">
                <a:latin typeface="Arial" panose="020B0604020202020204" pitchFamily="34" charset="0"/>
              </a:rPr>
              <a:t>Finanzbuchhaltung</a:t>
            </a:r>
            <a:endParaRPr lang="en-US" sz="1800" b="1" kern="0" dirty="0">
              <a:latin typeface="Arial" panose="020B0604020202020204" pitchFamily="34" charset="0"/>
            </a:endParaRPr>
          </a:p>
          <a:p>
            <a:pPr marL="0" indent="0">
              <a:buFontTx/>
              <a:buNone/>
              <a:defRPr/>
            </a:pPr>
            <a:r>
              <a:rPr lang="de-DE" sz="1800" kern="0" dirty="0" smtClean="0">
                <a:latin typeface="Arial" panose="020B0604020202020204" pitchFamily="34" charset="0"/>
              </a:rPr>
              <a:t>Rechnet alle Einzahlungen/Auszahlungen, Einnahmen/Ausgaben bzw. Aufwände/Erträge einer vergangenen Abrechnungsperiode zusammen und gibt Auskunft über</a:t>
            </a:r>
          </a:p>
          <a:p>
            <a:pPr>
              <a:defRPr/>
            </a:pPr>
            <a:r>
              <a:rPr lang="de-DE" sz="1800" b="1" kern="0" dirty="0" smtClean="0">
                <a:latin typeface="Arial" panose="020B0604020202020204" pitchFamily="34" charset="0"/>
              </a:rPr>
              <a:t>Gesamtvermögen/Schulden </a:t>
            </a:r>
            <a:r>
              <a:rPr lang="de-DE" sz="1800" kern="0" dirty="0" smtClean="0">
                <a:latin typeface="Arial" panose="020B0604020202020204" pitchFamily="34" charset="0"/>
              </a:rPr>
              <a:t>einer Unternehmung zu einem bestimmten Zeitpunkt</a:t>
            </a:r>
          </a:p>
          <a:p>
            <a:pPr>
              <a:defRPr/>
            </a:pPr>
            <a:r>
              <a:rPr lang="de-DE" sz="1800" b="1" kern="0" dirty="0" smtClean="0">
                <a:latin typeface="Arial" panose="020B0604020202020204" pitchFamily="34" charset="0"/>
              </a:rPr>
              <a:t>Gewinn-/Verlust </a:t>
            </a:r>
            <a:r>
              <a:rPr lang="de-DE" sz="1800" kern="0" dirty="0" smtClean="0">
                <a:latin typeface="Arial" panose="020B0604020202020204" pitchFamily="34" charset="0"/>
              </a:rPr>
              <a:t>einer Unternehmung zu einem bestimmten Zeitpunkt</a:t>
            </a:r>
          </a:p>
          <a:p>
            <a:pPr>
              <a:defRPr/>
            </a:pPr>
            <a:endParaRPr lang="de-DE" sz="1800" kern="0" dirty="0" smtClean="0">
              <a:latin typeface="Arial" panose="020B0604020202020204" pitchFamily="34" charset="0"/>
            </a:endParaRPr>
          </a:p>
          <a:p>
            <a:pPr>
              <a:defRPr/>
            </a:pPr>
            <a:r>
              <a:rPr lang="de-DE" sz="1800" kern="0" dirty="0" smtClean="0">
                <a:latin typeface="Arial" panose="020B0604020202020204" pitchFamily="34" charset="0"/>
              </a:rPr>
              <a:t>Finanzbuchhaltung ist rein </a:t>
            </a:r>
            <a:r>
              <a:rPr lang="de-DE" sz="1800" b="1" kern="0" dirty="0" smtClean="0">
                <a:latin typeface="Arial" panose="020B0604020202020204" pitchFamily="34" charset="0"/>
              </a:rPr>
              <a:t>vergangenheitsbezogen </a:t>
            </a:r>
            <a:r>
              <a:rPr lang="de-DE" sz="1800" kern="0" dirty="0" smtClean="0">
                <a:latin typeface="Arial" panose="020B0604020202020204" pitchFamily="34" charset="0"/>
              </a:rPr>
              <a:t>und pagatorisch</a:t>
            </a:r>
          </a:p>
          <a:p>
            <a:pPr>
              <a:defRPr/>
            </a:pPr>
            <a:r>
              <a:rPr lang="de-DE" sz="1800" kern="0" dirty="0" smtClean="0">
                <a:latin typeface="Arial" panose="020B0604020202020204" pitchFamily="34" charset="0"/>
              </a:rPr>
              <a:t>Finanzbuchhaltung ist </a:t>
            </a:r>
            <a:r>
              <a:rPr lang="de-DE" sz="1800" b="1" kern="0" dirty="0" smtClean="0">
                <a:latin typeface="Arial" panose="020B0604020202020204" pitchFamily="34" charset="0"/>
              </a:rPr>
              <a:t>externes</a:t>
            </a:r>
            <a:r>
              <a:rPr lang="de-DE" sz="1800" kern="0" dirty="0" smtClean="0">
                <a:latin typeface="Arial" panose="020B0604020202020204" pitchFamily="34" charset="0"/>
              </a:rPr>
              <a:t> Rechnungswesen </a:t>
            </a:r>
          </a:p>
          <a:p>
            <a:pPr>
              <a:defRPr/>
            </a:pPr>
            <a:r>
              <a:rPr lang="de-DE" sz="1800" kern="0" dirty="0" smtClean="0">
                <a:latin typeface="Arial" panose="020B0604020202020204" pitchFamily="34" charset="0"/>
              </a:rPr>
              <a:t>Sie richtet sich an: Finanzamt, Aktionäre, Gläubiger, Interessierte, </a:t>
            </a:r>
            <a:r>
              <a:rPr lang="de-DE" sz="1800" kern="0" dirty="0" smtClean="0">
                <a:latin typeface="Arial" panose="020B0604020202020204" pitchFamily="34" charset="0"/>
              </a:rPr>
              <a:t>Öffentlichkeit</a:t>
            </a:r>
            <a:endParaRPr lang="de-DE"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a:xfrm>
            <a:off x="1908175" y="381000"/>
            <a:ext cx="6778625" cy="960438"/>
          </a:xfrm>
        </p:spPr>
        <p:txBody>
          <a:bodyPr/>
          <a:lstStyle/>
          <a:p>
            <a:pPr>
              <a:lnSpc>
                <a:spcPct val="90000"/>
              </a:lnSpc>
            </a:pPr>
            <a:r>
              <a:rPr lang="de-DE" altLang="en-US" smtClean="0"/>
              <a:t>Überblick zum Rechnungswesen - intern</a:t>
            </a:r>
          </a:p>
        </p:txBody>
      </p:sp>
      <p:sp>
        <p:nvSpPr>
          <p:cNvPr id="6146"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828800"/>
            <a:ext cx="6934200" cy="4408488"/>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b="1" kern="0" dirty="0">
                <a:latin typeface="Arial" panose="020B0604020202020204" pitchFamily="34" charset="0"/>
              </a:rPr>
              <a:t>Kosten-Leistungsrechnung</a:t>
            </a:r>
            <a:endParaRPr lang="en-US" sz="1800" b="1" kern="0" dirty="0">
              <a:latin typeface="Arial" panose="020B0604020202020204" pitchFamily="34" charset="0"/>
            </a:endParaRPr>
          </a:p>
          <a:p>
            <a:pPr marL="0" indent="0">
              <a:buFontTx/>
              <a:buNone/>
              <a:defRPr/>
            </a:pPr>
            <a:r>
              <a:rPr lang="de-DE" sz="1800" kern="0" dirty="0" smtClean="0">
                <a:latin typeface="Arial" panose="020B0604020202020204" pitchFamily="34" charset="0"/>
              </a:rPr>
              <a:t>Versucht alle </a:t>
            </a:r>
            <a:r>
              <a:rPr lang="de-DE" sz="1800" b="1" kern="0" dirty="0" smtClean="0">
                <a:latin typeface="Arial" panose="020B0604020202020204" pitchFamily="34" charset="0"/>
              </a:rPr>
              <a:t>Kosten und Leistungen </a:t>
            </a:r>
            <a:r>
              <a:rPr lang="de-DE" sz="1800" kern="0" dirty="0" smtClean="0">
                <a:latin typeface="Arial" panose="020B0604020202020204" pitchFamily="34" charset="0"/>
              </a:rPr>
              <a:t>einer (auch </a:t>
            </a:r>
            <a:r>
              <a:rPr lang="de-DE" sz="1800" kern="0" dirty="0" err="1" smtClean="0">
                <a:latin typeface="Arial" panose="020B0604020202020204" pitchFamily="34" charset="0"/>
              </a:rPr>
              <a:t>zukünftigen</a:t>
            </a:r>
            <a:r>
              <a:rPr lang="de-DE" sz="1800" kern="0" dirty="0" smtClean="0">
                <a:latin typeface="Arial" panose="020B0604020202020204" pitchFamily="34" charset="0"/>
              </a:rPr>
              <a:t>) Abrechnungsperiode zu erfassen um</a:t>
            </a:r>
          </a:p>
          <a:p>
            <a:pPr>
              <a:defRPr/>
            </a:pPr>
            <a:r>
              <a:rPr lang="de-DE" sz="1800" b="1" kern="0" dirty="0" smtClean="0">
                <a:latin typeface="Arial" panose="020B0604020202020204" pitchFamily="34" charset="0"/>
              </a:rPr>
              <a:t>Produktpreise, Aufträge, Kostenvoranschläge </a:t>
            </a:r>
            <a:r>
              <a:rPr lang="de-DE" sz="1800" kern="0" dirty="0" smtClean="0">
                <a:latin typeface="Arial" panose="020B0604020202020204" pitchFamily="34" charset="0"/>
              </a:rPr>
              <a:t>(vor)kalkulieren zu können</a:t>
            </a:r>
          </a:p>
          <a:p>
            <a:pPr>
              <a:defRPr/>
            </a:pPr>
            <a:r>
              <a:rPr lang="de-DE" sz="1800" kern="0" dirty="0" smtClean="0">
                <a:latin typeface="Arial" panose="020B0604020202020204" pitchFamily="34" charset="0"/>
              </a:rPr>
              <a:t>Kosten-Leistungsrechnung ist tendenziell </a:t>
            </a:r>
            <a:r>
              <a:rPr lang="de-DE" sz="1800" b="1" kern="0" dirty="0" smtClean="0">
                <a:latin typeface="Arial" panose="020B0604020202020204" pitchFamily="34" charset="0"/>
              </a:rPr>
              <a:t>zukunftsbezogen</a:t>
            </a:r>
            <a:r>
              <a:rPr lang="de-DE" sz="1800" kern="0" dirty="0" smtClean="0">
                <a:latin typeface="Arial" panose="020B0604020202020204" pitchFamily="34" charset="0"/>
              </a:rPr>
              <a:t/>
            </a:r>
            <a:br>
              <a:rPr lang="de-DE" sz="1800" kern="0" dirty="0" smtClean="0">
                <a:latin typeface="Arial" panose="020B0604020202020204" pitchFamily="34" charset="0"/>
              </a:rPr>
            </a:br>
            <a:r>
              <a:rPr lang="de-DE" sz="1800" kern="0" dirty="0" smtClean="0">
                <a:latin typeface="Arial" panose="020B0604020202020204" pitchFamily="34" charset="0"/>
              </a:rPr>
              <a:t>und kalkulatorisch</a:t>
            </a:r>
          </a:p>
          <a:p>
            <a:pPr marL="0" indent="0">
              <a:buFontTx/>
              <a:buNone/>
              <a:defRPr/>
            </a:pPr>
            <a:endParaRPr lang="de-DE" sz="1800" kern="0" dirty="0" smtClean="0">
              <a:latin typeface="Arial" panose="020B0604020202020204" pitchFamily="34" charset="0"/>
            </a:endParaRPr>
          </a:p>
          <a:p>
            <a:pPr>
              <a:defRPr/>
            </a:pPr>
            <a:r>
              <a:rPr lang="de-DE" sz="1800" kern="0" dirty="0" smtClean="0">
                <a:latin typeface="Arial" panose="020B0604020202020204" pitchFamily="34" charset="0"/>
              </a:rPr>
              <a:t>Kosten-Leistungsrechnung ist </a:t>
            </a:r>
            <a:r>
              <a:rPr lang="de-DE" sz="1800" b="1" kern="0" dirty="0" smtClean="0">
                <a:latin typeface="Arial" panose="020B0604020202020204" pitchFamily="34" charset="0"/>
              </a:rPr>
              <a:t>internes</a:t>
            </a:r>
            <a:r>
              <a:rPr lang="de-DE" sz="1800" kern="0" dirty="0" smtClean="0">
                <a:latin typeface="Arial" panose="020B0604020202020204" pitchFamily="34" charset="0"/>
              </a:rPr>
              <a:t> Rechnungswesen</a:t>
            </a:r>
          </a:p>
          <a:p>
            <a:pPr>
              <a:defRPr/>
            </a:pPr>
            <a:r>
              <a:rPr lang="de-DE" sz="1800" kern="0" dirty="0" smtClean="0">
                <a:latin typeface="Arial" panose="020B0604020202020204" pitchFamily="34" charset="0"/>
              </a:rPr>
              <a:t>Sie dient der Steuerung und Kontrolle der betrieblichen Prozesse</a:t>
            </a:r>
            <a:endParaRPr lang="de-DE"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a:xfrm>
            <a:off x="1547813" y="381000"/>
            <a:ext cx="7138987" cy="960438"/>
          </a:xfrm>
        </p:spPr>
        <p:txBody>
          <a:bodyPr/>
          <a:lstStyle/>
          <a:p>
            <a:pPr>
              <a:lnSpc>
                <a:spcPct val="90000"/>
              </a:lnSpc>
            </a:pPr>
            <a:r>
              <a:rPr lang="de-DE" altLang="en-US" smtClean="0"/>
              <a:t>Rechtliche Grundlagen der Finanzbuchhaltung </a:t>
            </a:r>
          </a:p>
        </p:txBody>
      </p:sp>
      <p:sp>
        <p:nvSpPr>
          <p:cNvPr id="7170" name="Rectangle 165"/>
          <p:cNvSpPr>
            <a:spLocks noChangeArrowheads="1"/>
          </p:cNvSpPr>
          <p:nvPr/>
        </p:nvSpPr>
        <p:spPr bwMode="auto">
          <a:xfrm>
            <a:off x="0" y="5402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none" anchor="ctr">
            <a:spAutoFit/>
          </a:bodyPr>
          <a:lstStyle>
            <a:lvl1pPr>
              <a:spcBef>
                <a:spcPct val="20000"/>
              </a:spcBef>
              <a:buClr>
                <a:schemeClr val="tx2"/>
              </a:buClr>
              <a:buChar char="•"/>
              <a:defRPr sz="2400">
                <a:solidFill>
                  <a:schemeClr val="tx1"/>
                </a:solidFill>
                <a:latin typeface="Times New Roman" panose="02020603050405020304" pitchFamily="18" charset="0"/>
              </a:defRPr>
            </a:lvl1pPr>
            <a:lvl2pPr marL="742950" indent="-285750">
              <a:spcBef>
                <a:spcPct val="20000"/>
              </a:spcBef>
              <a:buClr>
                <a:schemeClr val="tx2"/>
              </a:buClr>
              <a:buChar char="–"/>
              <a:defRPr sz="2400">
                <a:solidFill>
                  <a:schemeClr val="tx1"/>
                </a:solidFill>
                <a:latin typeface="Times New Roman" panose="02020603050405020304" pitchFamily="18" charset="0"/>
              </a:defRPr>
            </a:lvl2pPr>
            <a:lvl3pPr marL="1143000" indent="-228600">
              <a:spcBef>
                <a:spcPct val="20000"/>
              </a:spcBef>
              <a:buClr>
                <a:schemeClr val="tx2"/>
              </a:buClr>
              <a:buChar char="•"/>
              <a:defRPr sz="2400">
                <a:solidFill>
                  <a:schemeClr val="tx1"/>
                </a:solidFill>
                <a:latin typeface="Times New Roman" panose="02020603050405020304" pitchFamily="18" charset="0"/>
              </a:defRPr>
            </a:lvl3pPr>
            <a:lvl4pPr marL="1600200" indent="-228600">
              <a:spcBef>
                <a:spcPct val="20000"/>
              </a:spcBef>
              <a:buClr>
                <a:schemeClr val="tx2"/>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FontTx/>
              <a:buNone/>
            </a:pPr>
            <a:endParaRPr lang="de-DE" altLang="en-US" noProof="1"/>
          </a:p>
        </p:txBody>
      </p:sp>
      <p:sp>
        <p:nvSpPr>
          <p:cNvPr id="6" name="Rectangle 3">
            <a:extLst>
              <a:ext uri="{FF2B5EF4-FFF2-40B4-BE49-F238E27FC236}">
                <a16:creationId xmlns:a16="http://schemas.microsoft.com/office/drawing/2014/main" id="{F2C7D504-C239-2E4B-A1DC-55D2C824F43F}"/>
              </a:ext>
            </a:extLst>
          </p:cNvPr>
          <p:cNvSpPr txBox="1">
            <a:spLocks noChangeArrowheads="1"/>
          </p:cNvSpPr>
          <p:nvPr/>
        </p:nvSpPr>
        <p:spPr>
          <a:xfrm>
            <a:off x="1547813" y="1468438"/>
            <a:ext cx="6934200" cy="4408487"/>
          </a:xfrm>
          <a:prstGeom prst="rect">
            <a:avLst/>
          </a:prstGeom>
        </p:spPr>
        <p:txBody>
          <a:bodyPr/>
          <a:lst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0" fontAlgn="base" hangingPunct="0">
              <a:spcBef>
                <a:spcPct val="20000"/>
              </a:spcBef>
              <a:spcAft>
                <a:spcPct val="0"/>
              </a:spcAft>
              <a:buClr>
                <a:schemeClr val="tx2"/>
              </a:buClr>
              <a:buChar char="•"/>
              <a:defRPr sz="2000">
                <a:solidFill>
                  <a:schemeClr val="tx1"/>
                </a:solidFill>
                <a:latin typeface="+mn-lt"/>
              </a:defRPr>
            </a:lvl6pPr>
            <a:lvl7pPr marL="2971800" indent="-228600" algn="l" rtl="0" eaLnBrk="0" fontAlgn="base" hangingPunct="0">
              <a:spcBef>
                <a:spcPct val="20000"/>
              </a:spcBef>
              <a:spcAft>
                <a:spcPct val="0"/>
              </a:spcAft>
              <a:buClr>
                <a:schemeClr val="tx2"/>
              </a:buClr>
              <a:buChar char="•"/>
              <a:defRPr sz="2000">
                <a:solidFill>
                  <a:schemeClr val="tx1"/>
                </a:solidFill>
                <a:latin typeface="+mn-lt"/>
              </a:defRPr>
            </a:lvl7pPr>
            <a:lvl8pPr marL="3429000" indent="-228600" algn="l" rtl="0" eaLnBrk="0" fontAlgn="base" hangingPunct="0">
              <a:spcBef>
                <a:spcPct val="20000"/>
              </a:spcBef>
              <a:spcAft>
                <a:spcPct val="0"/>
              </a:spcAft>
              <a:buClr>
                <a:schemeClr val="tx2"/>
              </a:buClr>
              <a:buChar char="•"/>
              <a:defRPr sz="2000">
                <a:solidFill>
                  <a:schemeClr val="tx1"/>
                </a:solidFill>
                <a:latin typeface="+mn-lt"/>
              </a:defRPr>
            </a:lvl8pPr>
            <a:lvl9pPr marL="3886200" indent="-228600" algn="l" rtl="0" eaLnBrk="0" fontAlgn="base" hangingPunct="0">
              <a:spcBef>
                <a:spcPct val="20000"/>
              </a:spcBef>
              <a:spcAft>
                <a:spcPct val="0"/>
              </a:spcAft>
              <a:buClr>
                <a:schemeClr val="tx2"/>
              </a:buClr>
              <a:buChar char="•"/>
              <a:defRPr sz="2000">
                <a:solidFill>
                  <a:schemeClr val="tx1"/>
                </a:solidFill>
                <a:latin typeface="+mn-lt"/>
              </a:defRPr>
            </a:lvl9pPr>
          </a:lstStyle>
          <a:p>
            <a:pPr marL="0" indent="0">
              <a:buFontTx/>
              <a:buNone/>
              <a:defRPr/>
            </a:pPr>
            <a:r>
              <a:rPr lang="de-DE" sz="1800" kern="0" dirty="0">
                <a:latin typeface="Arial" panose="020B0604020202020204" pitchFamily="34" charset="0"/>
              </a:rPr>
              <a:t>Rechtliche Grundlagen sind verankert in:</a:t>
            </a:r>
            <a:endParaRPr lang="en-US" sz="1800" kern="0" dirty="0">
              <a:latin typeface="Arial" panose="020B0604020202020204" pitchFamily="34" charset="0"/>
            </a:endParaRPr>
          </a:p>
          <a:p>
            <a:pPr>
              <a:defRPr/>
            </a:pPr>
            <a:r>
              <a:rPr lang="de-DE" sz="1800" kern="0" dirty="0" smtClean="0">
                <a:latin typeface="Arial" panose="020B0604020202020204" pitchFamily="34" charset="0"/>
              </a:rPr>
              <a:t>Handelsgesetzbuch</a:t>
            </a:r>
          </a:p>
          <a:p>
            <a:pPr>
              <a:defRPr/>
            </a:pPr>
            <a:r>
              <a:rPr lang="de-DE" sz="1800" kern="0" dirty="0" smtClean="0">
                <a:latin typeface="Arial" panose="020B0604020202020204" pitchFamily="34" charset="0"/>
              </a:rPr>
              <a:t>Steuerrecht</a:t>
            </a:r>
          </a:p>
          <a:p>
            <a:pPr>
              <a:defRPr/>
            </a:pPr>
            <a:r>
              <a:rPr lang="de-DE" sz="1800" kern="0" dirty="0" smtClean="0">
                <a:latin typeface="Arial" panose="020B0604020202020204" pitchFamily="34" charset="0"/>
              </a:rPr>
              <a:t>Grundsätze ordnungsgemäßer Buchführung Internationale</a:t>
            </a:r>
          </a:p>
          <a:p>
            <a:pPr>
              <a:defRPr/>
            </a:pPr>
            <a:r>
              <a:rPr lang="de-DE" sz="1800" kern="0" dirty="0" smtClean="0">
                <a:latin typeface="Arial" panose="020B0604020202020204" pitchFamily="34" charset="0"/>
              </a:rPr>
              <a:t>Rechnungslegungsstandards (international gültig)</a:t>
            </a:r>
          </a:p>
          <a:p>
            <a:pPr>
              <a:defRPr/>
            </a:pPr>
            <a:r>
              <a:rPr lang="de-DE" sz="1800" kern="0" dirty="0" smtClean="0">
                <a:latin typeface="Arial" panose="020B0604020202020204" pitchFamily="34" charset="0"/>
              </a:rPr>
              <a:t>Die allgemeine Buchführungspflicht als wichtigste Vorschrift unter § 238 HGB lautet: </a:t>
            </a:r>
          </a:p>
          <a:p>
            <a:pPr marL="0" indent="0">
              <a:buFontTx/>
              <a:buNone/>
              <a:defRPr/>
            </a:pPr>
            <a:r>
              <a:rPr lang="de-DE" sz="1800" kern="0" dirty="0" smtClean="0">
                <a:latin typeface="Arial" panose="020B0604020202020204" pitchFamily="34" charset="0"/>
              </a:rPr>
              <a:t>(1) Jeder Kaufmann ist verpflichtet, Bücher zu führen und in diesen seine Handelsgeschäfte und die Lage seines Vermögens nach den Grundsätzen ordnungsmäßiger Buchführung ersichtlich zu machen. Die Buchführung muss so beschaffen sein, dass sie einem sachverständigen Dritten innerhalb angemessener Zeit einen Überblick über die Geschäftsvorfälle und über die Lage des Unternehmens vermitteln kann. Die Geschäftsvorfälle müssen sich in ihrer Entstehung und Abwicklung verfolgen lassen. </a:t>
            </a:r>
          </a:p>
          <a:p>
            <a:pPr marL="0" indent="0">
              <a:buFontTx/>
              <a:buNone/>
              <a:defRPr/>
            </a:pPr>
            <a:r>
              <a:rPr lang="de-DE" sz="1800" kern="0" dirty="0" smtClean="0">
                <a:latin typeface="Arial" panose="020B0604020202020204" pitchFamily="34" charset="0"/>
              </a:rPr>
              <a:t>(2) ...  </a:t>
            </a:r>
            <a:endParaRPr lang="de-DE" sz="1800" kern="0" dirty="0">
              <a:latin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erdmannvorlage">
  <a:themeElements>
    <a:clrScheme name="">
      <a:dk1>
        <a:srgbClr val="000000"/>
      </a:dk1>
      <a:lt1>
        <a:srgbClr val="FFFFFF"/>
      </a:lt1>
      <a:dk2>
        <a:srgbClr val="CC3300"/>
      </a:dk2>
      <a:lt2>
        <a:srgbClr val="5F5F5F"/>
      </a:lt2>
      <a:accent1>
        <a:srgbClr val="CC6600"/>
      </a:accent1>
      <a:accent2>
        <a:srgbClr val="CC0066"/>
      </a:accent2>
      <a:accent3>
        <a:srgbClr val="FFFFFF"/>
      </a:accent3>
      <a:accent4>
        <a:srgbClr val="000000"/>
      </a:accent4>
      <a:accent5>
        <a:srgbClr val="E2B8AA"/>
      </a:accent5>
      <a:accent6>
        <a:srgbClr val="B9005C"/>
      </a:accent6>
      <a:hlink>
        <a:srgbClr val="CC00CC"/>
      </a:hlink>
      <a:folHlink>
        <a:srgbClr val="990099"/>
      </a:folHlink>
    </a:clrScheme>
    <a:fontScheme name="erdmannvorlage.pot">
      <a:majorFont>
        <a:latin typeface="Times New Roman"/>
        <a:ea typeface=""/>
        <a:cs typeface=""/>
      </a:majorFont>
      <a:minorFont>
        <a:latin typeface="Times New 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Book Antiqua" pitchFamily="18" charset="0"/>
          </a:defRPr>
        </a:defPPr>
      </a:lstStyle>
    </a:lnDef>
  </a:objectDefaults>
  <a:extraClrSchemeLst>
    <a:extraClrScheme>
      <a:clrScheme name="erdmannvorlage.pot 1">
        <a:dk1>
          <a:srgbClr val="5F5F5F"/>
        </a:dk1>
        <a:lt1>
          <a:srgbClr val="FFFFCC"/>
        </a:lt1>
        <a:dk2>
          <a:srgbClr val="000000"/>
        </a:dk2>
        <a:lt2>
          <a:srgbClr val="FFCC66"/>
        </a:lt2>
        <a:accent1>
          <a:srgbClr val="FF9933"/>
        </a:accent1>
        <a:accent2>
          <a:srgbClr val="CC0066"/>
        </a:accent2>
        <a:accent3>
          <a:srgbClr val="AAAAAA"/>
        </a:accent3>
        <a:accent4>
          <a:srgbClr val="DADAAE"/>
        </a:accent4>
        <a:accent5>
          <a:srgbClr val="FFCAAD"/>
        </a:accent5>
        <a:accent6>
          <a:srgbClr val="B9005C"/>
        </a:accent6>
        <a:hlink>
          <a:srgbClr val="CC00CC"/>
        </a:hlink>
        <a:folHlink>
          <a:srgbClr val="990099"/>
        </a:folHlink>
      </a:clrScheme>
      <a:clrMap bg1="dk2" tx1="lt1" bg2="dk1" tx2="lt2" accent1="accent1" accent2="accent2" accent3="accent3" accent4="accent4" accent5="accent5" accent6="accent6" hlink="hlink" folHlink="folHlink"/>
    </a:extraClrScheme>
    <a:extraClrScheme>
      <a:clrScheme name="erdmannvorlage.pot 2">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9005C"/>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erdmannvorlage.po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C:\Programme\Microsoft Office\Vorlagen\erdmannvorlage.pot</Template>
  <TotalTime>0</TotalTime>
  <Words>2720</Words>
  <Application>Microsoft Office PowerPoint</Application>
  <PresentationFormat>On-screen Show (4:3)</PresentationFormat>
  <Paragraphs>525</Paragraphs>
  <Slides>42</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Arial</vt:lpstr>
      <vt:lpstr>Arial Narrow</vt:lpstr>
      <vt:lpstr>Arial Narrow,Bold</vt:lpstr>
      <vt:lpstr>Book Antiqua</vt:lpstr>
      <vt:lpstr>Calibri</vt:lpstr>
      <vt:lpstr>Cambria Math</vt:lpstr>
      <vt:lpstr>SymbolMT</vt:lpstr>
      <vt:lpstr>Times New Roman</vt:lpstr>
      <vt:lpstr>erdmannvorlage</vt:lpstr>
      <vt:lpstr>Wirtschaftliche Grundlagen  im Sommersemester 2021  Betriebliches Rechnungswesen</vt:lpstr>
      <vt:lpstr>Typische Fragen des betrieblichen Rechnungswesens</vt:lpstr>
      <vt:lpstr>Beispiel aus dem Alltag: Finanzierung einer Immobilie</vt:lpstr>
      <vt:lpstr>Beispiel aus dem Alltag: Finanzierung einer Immobilie</vt:lpstr>
      <vt:lpstr>Beispiel aus dem Alltag: Finanzierung einer Immobilie</vt:lpstr>
      <vt:lpstr>Beispiel aus dem Alltag: Finanzierung einer Immobilie</vt:lpstr>
      <vt:lpstr>Überblick zum Rechnungswesens - extern</vt:lpstr>
      <vt:lpstr>Überblick zum Rechnungswesen - intern</vt:lpstr>
      <vt:lpstr>Rechtliche Grundlagen der Finanzbuchhaltung </vt:lpstr>
      <vt:lpstr>Jahresabschluss</vt:lpstr>
      <vt:lpstr>Beispiel: Lufthansa 2020</vt:lpstr>
      <vt:lpstr>Zur Vorgeschichte einer Bilanz</vt:lpstr>
      <vt:lpstr>Zur Vorgeschichte einer Bilanz</vt:lpstr>
      <vt:lpstr>Erstellung der Bilanz</vt:lpstr>
      <vt:lpstr>Aufbau einer Bilanz</vt:lpstr>
      <vt:lpstr>Aufbau einer Bilanz - konkreter</vt:lpstr>
      <vt:lpstr>Aufbau einer Bilanz - Beispiel</vt:lpstr>
      <vt:lpstr>Aktiva vs Passiva</vt:lpstr>
      <vt:lpstr>Anlagevermögen - Aktiva</vt:lpstr>
      <vt:lpstr>Umlagevermögen - Aktiva</vt:lpstr>
      <vt:lpstr>Eigenkapital - Passiva</vt:lpstr>
      <vt:lpstr>Fremdkapital - Passiva</vt:lpstr>
      <vt:lpstr>Übersicht - Aktiva</vt:lpstr>
      <vt:lpstr>Übersicht - Passiva</vt:lpstr>
      <vt:lpstr>Wertbewegungen in der Bilanz Aktivtausch</vt:lpstr>
      <vt:lpstr>Wertbewegungen in der Bilanz Passivtausch</vt:lpstr>
      <vt:lpstr>Wertbewegungen in der Bilanz Bilanzverlängerung (Aktiv-Passiv-Mehrung)</vt:lpstr>
      <vt:lpstr>Wertbewegungen in der Bilanz Bilanzverkürzung (Aktiv-Passiv-Minderung)</vt:lpstr>
      <vt:lpstr>Abschreibungen</vt:lpstr>
      <vt:lpstr>Ursachen für Wertverfall - Abschreibungen</vt:lpstr>
      <vt:lpstr>Kreislauf  der Abschreibung</vt:lpstr>
      <vt:lpstr>Methoden der Abschreibung</vt:lpstr>
      <vt:lpstr>Lineare Abschreibung Bsp.</vt:lpstr>
      <vt:lpstr>Lineare Abschreibung Bsp.</vt:lpstr>
      <vt:lpstr>Lineare Abschreibung Bsp.</vt:lpstr>
      <vt:lpstr>Gewinn und Verlustrechnung (Erfolgsrechnung) Gesamtkostenverfahren gemäß § 275 Abs. 2 und 3 HGB</vt:lpstr>
      <vt:lpstr>Unterschied zwischen GuV &amp; Bilanz </vt:lpstr>
      <vt:lpstr>Bilanzanalyse: Finanzielle Lage</vt:lpstr>
      <vt:lpstr>Bilanzanalyse: Erfolgsanalyse</vt:lpstr>
      <vt:lpstr>Bilanzanalyse - Liquidität, Selbstfinanzierung</vt:lpstr>
      <vt:lpstr>Bilanzanalyse - Rentabilität, Kapitalstruktur</vt:lpstr>
      <vt:lpstr>Eigenkapital – Fremdkapital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Erdmann: Wirtschaftswissenschaftliche Grundlagen</dc:title>
  <dc:creator>Lisa Koch</dc:creator>
  <cp:lastModifiedBy>Tom Brown</cp:lastModifiedBy>
  <cp:revision>237</cp:revision>
  <cp:lastPrinted>2020-04-29T06:56:35Z</cp:lastPrinted>
  <dcterms:created xsi:type="dcterms:W3CDTF">1601-01-01T00:00:00Z</dcterms:created>
  <dcterms:modified xsi:type="dcterms:W3CDTF">2021-05-10T14:30:00Z</dcterms:modified>
</cp:coreProperties>
</file>