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336" r:id="rId2"/>
    <p:sldId id="337" r:id="rId3"/>
    <p:sldId id="346" r:id="rId4"/>
    <p:sldId id="347" r:id="rId5"/>
    <p:sldId id="338" r:id="rId6"/>
    <p:sldId id="299" r:id="rId7"/>
    <p:sldId id="302" r:id="rId8"/>
    <p:sldId id="303" r:id="rId9"/>
    <p:sldId id="280" r:id="rId10"/>
    <p:sldId id="281" r:id="rId11"/>
    <p:sldId id="308" r:id="rId12"/>
    <p:sldId id="339" r:id="rId13"/>
    <p:sldId id="340" r:id="rId14"/>
    <p:sldId id="309" r:id="rId15"/>
    <p:sldId id="342" r:id="rId16"/>
    <p:sldId id="341" r:id="rId17"/>
    <p:sldId id="293" r:id="rId18"/>
    <p:sldId id="343" r:id="rId19"/>
    <p:sldId id="344" r:id="rId20"/>
    <p:sldId id="261" r:id="rId21"/>
    <p:sldId id="289" r:id="rId22"/>
    <p:sldId id="288" r:id="rId23"/>
    <p:sldId id="260" r:id="rId24"/>
    <p:sldId id="320" r:id="rId25"/>
    <p:sldId id="310" r:id="rId26"/>
    <p:sldId id="345" r:id="rId27"/>
    <p:sldId id="304" r:id="rId28"/>
    <p:sldId id="266" r:id="rId29"/>
    <p:sldId id="290" r:id="rId30"/>
    <p:sldId id="295" r:id="rId31"/>
    <p:sldId id="278" r:id="rId32"/>
    <p:sldId id="283" r:id="rId33"/>
    <p:sldId id="331" r:id="rId34"/>
    <p:sldId id="332" r:id="rId35"/>
    <p:sldId id="333" r:id="rId36"/>
    <p:sldId id="334" r:id="rId37"/>
    <p:sldId id="335" r:id="rId38"/>
    <p:sldId id="297" r:id="rId3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97" d="100"/>
          <a:sy n="97" d="100"/>
        </p:scale>
        <p:origin x="1524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29T09:44:41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17959 12888 568 0,'9'-7'132'0,"0"2"47"16,-1 2-166-16,-1 1-10 15,-1-1 1-15,-2 4-13 16,0 1 4-16,-5 0-2 0,0-1 3 16,-5 1-18-16,-2-2-90 15,-3-4-62-15,1-5-27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2959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Energiesysteme 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Kostenträger-Fixkosten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908175" y="4605338"/>
            <a:ext cx="67532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Ziel der DB-Rechnung: Kurzfristige Entscheidungsfindung für Produktion,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Beschaffung und Vertrieb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Bestimmung von Preisuntergrenzen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Vergleichbarkeit von Produktgruppen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Programmoptimierung (gewinnmaximaler Produktionsplan)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p:sp>
        <p:nvSpPr>
          <p:cNvPr id="4" name="Text Box 113">
            <a:extLst>
              <a:ext uri="{FF2B5EF4-FFF2-40B4-BE49-F238E27FC236}">
                <a16:creationId xmlns:a16="http://schemas.microsoft.com/office/drawing/2014/main" id="{FBA49B50-CFA9-7547-9D19-28E98EEA6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449388"/>
            <a:ext cx="789305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defRPr/>
            </a:pPr>
            <a:r>
              <a:rPr lang="de-DE" altLang="en-US" sz="1600" dirty="0">
                <a:latin typeface="Arial" panose="020B0604020202020204" pitchFamily="34" charset="0"/>
              </a:rPr>
              <a:t>Differenz von erzieltem Preis und variablen Durchschnittskosten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de-DE" altLang="en-US" sz="1600" dirty="0">
                <a:latin typeface="Arial" panose="020B0604020202020204" pitchFamily="34" charset="0"/>
              </a:rPr>
              <a:t>Generell gilt 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de-DE" altLang="en-US" sz="1600" dirty="0">
                <a:latin typeface="Arial" panose="020B0604020202020204" pitchFamily="34" charset="0"/>
              </a:rPr>
              <a:t>Bei Betrachtung einer </a:t>
            </a:r>
            <a:r>
              <a:rPr lang="de-DE" altLang="en-US" sz="1600" dirty="0" err="1">
                <a:latin typeface="Arial" panose="020B0604020202020204" pitchFamily="34" charset="0"/>
              </a:rPr>
              <a:t>Einproduktunternehmung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de-DE" altLang="en-US" sz="1600" dirty="0">
                <a:latin typeface="Arial" panose="020B0604020202020204" pitchFamily="34" charset="0"/>
              </a:rPr>
              <a:t>Des Weiteren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𝑈𝑚𝑠𝑎𝑡𝑧𝑒𝑟𝑙ö𝑠𝑒 − 𝑣𝑎𝑟. 𝐾𝑜𝑠𝑡𝑒𝑛 = 𝐷𝑒𝑐𝑘𝑢𝑛𝑔𝑠𝑏𝑒𝑖𝑡𝑟𝑎𝑔 𝐼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𝐷𝑒𝑐𝑘𝑢𝑛𝑔𝑠𝑏𝑒𝑖𝑡𝑟𝑎𝑔 𝐼 − 𝑃𝑟𝑜𝑑𝑢𝑘𝑡𝑖𝑜𝑛𝑠𝑓𝑖𝑥𝑘𝑜𝑠𝑡𝑒𝑛 = 𝐷𝑒𝑐𝑘𝑢𝑛𝑔𝑠𝑏𝑒𝑖𝑡𝑟𝑎𝑔 𝐼𝐼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	𝐷𝑒𝑐𝑘𝑢𝑛𝑔𝑠𝑏𝑒𝑖𝑡𝑟𝑎𝑔 𝐼𝐼 − 𝑈𝑛𝑡𝑒𝑟𝑛𝑒hm𝑒𝑛𝑠𝑓𝑖𝑥𝑘𝑜𝑠𝑡𝑒𝑛 = 𝐵𝑒𝑡𝑟𝑖𝑒𝑏𝑠𝑒𝑟𝑔𝑒𝑏𝑛𝑖𝑠 </a:t>
            </a:r>
          </a:p>
          <a:p>
            <a:pPr marL="285750" indent="-285750">
              <a:spcBef>
                <a:spcPct val="0"/>
              </a:spcBef>
              <a:buClrTx/>
              <a:defRPr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de-DE" altLang="en-US" sz="1200" dirty="0">
                <a:latin typeface="Arial" panose="020B0604020202020204" pitchFamily="34" charset="0"/>
              </a:rPr>
              <a:t>Unternehmensfixkosten: Restgröße aller fixen Kosten, die sich nicht Produkten, Produktsparten, einzelnen Kostenstellen oder Unternehmensbereichen zuordnen lassen, z.B. Kosten von Imagewerbung.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917700"/>
            <a:ext cx="44497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3252788"/>
            <a:ext cx="34480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49400"/>
                <a:ext cx="7893050" cy="4126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49400"/>
                <a:ext cx="7893050" cy="4126771"/>
              </a:xfrm>
              <a:prstGeom prst="rect">
                <a:avLst/>
              </a:prstGeom>
              <a:blipFill>
                <a:blip r:embed="rId2"/>
                <a:stretch>
                  <a:fillRect l="-309" t="-4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72806" y="1549400"/>
                <a:ext cx="7893050" cy="503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Gewinnschwelle,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Die 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806" y="1549400"/>
                <a:ext cx="7893050" cy="5036507"/>
              </a:xfrm>
              <a:prstGeom prst="rect">
                <a:avLst/>
              </a:prstGeom>
              <a:blipFill>
                <a:blip r:embed="rId2"/>
                <a:stretch>
                  <a:fillRect l="-309" t="-363" r="-1004" b="-7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br>
              <a:rPr lang="de-DE" dirty="0" smtClean="0"/>
            </a:br>
            <a:r>
              <a:rPr lang="de-DE" dirty="0" smtClean="0"/>
              <a:t>= inverse Angebotsfunktion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174" y="1596606"/>
                <a:ext cx="7893050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Grenzkosten = inverse Angebotsfunktion. Die Grenzkosten hängen nur von den variablen Kosten ab.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174" y="1596606"/>
                <a:ext cx="7893050" cy="964880"/>
              </a:xfrm>
              <a:prstGeom prst="rect">
                <a:avLst/>
              </a:prstGeom>
              <a:blipFill>
                <a:blip r:embed="rId2"/>
                <a:stretch>
                  <a:fillRect l="-46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2196267" y="2475827"/>
            <a:ext cx="1768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p:sp>
        <p:nvSpPr>
          <p:cNvPr id="19468" name="Rechteck 13"/>
          <p:cNvSpPr>
            <a:spLocks noChangeArrowheads="1"/>
          </p:cNvSpPr>
          <p:nvPr/>
        </p:nvSpPr>
        <p:spPr bwMode="auto">
          <a:xfrm>
            <a:off x="1190626" y="1432490"/>
            <a:ext cx="715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Polypol ist der Anbieter ein Preisnehmen und Mengenanpasser. Wie passt er die Menge Q an, um den Gewinn zu maximieren?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 im Polypol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Text Box 9"/>
              <p:cNvSpPr txBox="1">
                <a:spLocks noChangeArrowheads="1"/>
              </p:cNvSpPr>
              <p:nvPr/>
            </p:nvSpPr>
            <p:spPr bwMode="auto">
              <a:xfrm>
                <a:off x="2196702" y="1880243"/>
                <a:ext cx="219875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5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702" y="1880243"/>
                <a:ext cx="2198752" cy="400110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p:sp>
        <p:nvSpPr>
          <p:cNvPr id="19468" name="Rechteck 13"/>
          <p:cNvSpPr>
            <a:spLocks noChangeArrowheads="1"/>
          </p:cNvSpPr>
          <p:nvPr/>
        </p:nvSpPr>
        <p:spPr bwMode="auto">
          <a:xfrm>
            <a:off x="1190626" y="1432490"/>
            <a:ext cx="715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haben wir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57402" y="4019527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7402" y="4019527"/>
                <a:ext cx="2832560" cy="722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3"/>
          <p:cNvSpPr>
            <a:spLocks noChangeArrowheads="1"/>
          </p:cNvSpPr>
          <p:nvPr/>
        </p:nvSpPr>
        <p:spPr bwMode="auto">
          <a:xfrm>
            <a:off x="1233770" y="2271947"/>
            <a:ext cx="715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Umformulieren: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2074306" y="2601527"/>
                <a:ext cx="2198752" cy="714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4306" y="2601527"/>
                <a:ext cx="2198752" cy="714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33770" y="3324250"/>
            <a:ext cx="4488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Für die Gewinnmaximierung entspricht der Preis den Grenzkosten: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0426" y="4749454"/>
                <a:ext cx="7265424" cy="840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/Q </a:t>
                </a: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sind die </a:t>
                </a: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Die Produktionsschwelle stellt das Minimum von den variablen Stückkosten dar:</a:t>
                </a: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26" y="4749454"/>
                <a:ext cx="7265424" cy="840230"/>
              </a:xfrm>
              <a:prstGeom prst="rect">
                <a:avLst/>
              </a:prstGeom>
              <a:blipFill>
                <a:blip r:embed="rId5"/>
                <a:stretch>
                  <a:fillRect l="-671" t="-6522" r="-419" b="-108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2676717" y="5629312"/>
                <a:ext cx="5474225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6717" y="5629312"/>
                <a:ext cx="5474225" cy="997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87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 im Polypol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Text Box 9"/>
              <p:cNvSpPr txBox="1">
                <a:spLocks noChangeArrowheads="1"/>
              </p:cNvSpPr>
              <p:nvPr/>
            </p:nvSpPr>
            <p:spPr bwMode="auto">
              <a:xfrm>
                <a:off x="2186869" y="2066098"/>
                <a:ext cx="3093054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5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6869" y="2066098"/>
                <a:ext cx="3093054" cy="424732"/>
              </a:xfrm>
              <a:prstGeom prst="rect">
                <a:avLst/>
              </a:prstGeom>
              <a:blipFill>
                <a:blip r:embed="rId2"/>
                <a:stretch>
                  <a:fillRect b="-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p:sp>
        <p:nvSpPr>
          <p:cNvPr id="19468" name="Rechteck 13"/>
          <p:cNvSpPr>
            <a:spLocks noChangeArrowheads="1"/>
          </p:cNvSpPr>
          <p:nvPr/>
        </p:nvSpPr>
        <p:spPr bwMode="auto">
          <a:xfrm>
            <a:off x="1190626" y="1432490"/>
            <a:ext cx="715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haben wir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57402" y="4314561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7402" y="4314561"/>
                <a:ext cx="2832560" cy="742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3"/>
          <p:cNvSpPr>
            <a:spLocks noChangeArrowheads="1"/>
          </p:cNvSpPr>
          <p:nvPr/>
        </p:nvSpPr>
        <p:spPr bwMode="auto">
          <a:xfrm>
            <a:off x="1231862" y="2499498"/>
            <a:ext cx="715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Umformulieren: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2074306" y="2866103"/>
                <a:ext cx="2198752" cy="714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4306" y="2866103"/>
                <a:ext cx="2198752" cy="714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33770" y="3575959"/>
            <a:ext cx="44886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Für die Gewinnmaximierung entspricht der Preis den Grenzkosten: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0426" y="5056022"/>
            <a:ext cx="726542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sind die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durchschnittlichen Kosten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Stückkosten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dar: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2676717" y="5629312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6717" y="5629312"/>
                <a:ext cx="5474225" cy="1027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fixe Kosten (Mieten,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4" name="Rectangle 1150"/>
          <p:cNvSpPr>
            <a:spLocks noChangeArrowheads="1"/>
          </p:cNvSpPr>
          <p:nvPr/>
        </p:nvSpPr>
        <p:spPr bwMode="auto">
          <a:xfrm>
            <a:off x="1827213" y="2644775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4" grpId="0"/>
      <p:bldP spid="145" grpId="0" animBg="1"/>
      <p:bldP spid="1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7543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7544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44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7412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3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6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7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8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9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0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1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2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3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4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26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27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28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29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0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1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2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3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4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5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36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37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38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39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40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3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7441" name="Freeform 795"/>
          <p:cNvSpPr>
            <a:spLocks/>
          </p:cNvSpPr>
          <p:nvPr/>
        </p:nvSpPr>
        <p:spPr bwMode="auto">
          <a:xfrm>
            <a:off x="3990975" y="5502275"/>
            <a:ext cx="241300" cy="17463"/>
          </a:xfrm>
          <a:custGeom>
            <a:avLst/>
            <a:gdLst>
              <a:gd name="T0" fmla="*/ 0 w 152"/>
              <a:gd name="T1" fmla="*/ 0 h 11"/>
              <a:gd name="T2" fmla="*/ 2147483646 w 152"/>
              <a:gd name="T3" fmla="*/ 2147483646 h 11"/>
              <a:gd name="T4" fmla="*/ 2147483646 w 152"/>
              <a:gd name="T5" fmla="*/ 2147483646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2" name="Freeform 784"/>
          <p:cNvSpPr>
            <a:spLocks/>
          </p:cNvSpPr>
          <p:nvPr/>
        </p:nvSpPr>
        <p:spPr bwMode="auto">
          <a:xfrm>
            <a:off x="1277938" y="2720975"/>
            <a:ext cx="250825" cy="449263"/>
          </a:xfrm>
          <a:custGeom>
            <a:avLst/>
            <a:gdLst>
              <a:gd name="T0" fmla="*/ 0 w 158"/>
              <a:gd name="T1" fmla="*/ 0 h 283"/>
              <a:gd name="T2" fmla="*/ 2147483646 w 158"/>
              <a:gd name="T3" fmla="*/ 2147483646 h 283"/>
              <a:gd name="T4" fmla="*/ 2147483646 w 158"/>
              <a:gd name="T5" fmla="*/ 2147483646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3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2147483646 w 152"/>
              <a:gd name="T3" fmla="*/ 2147483646 h 256"/>
              <a:gd name="T4" fmla="*/ 2147483646 w 152"/>
              <a:gd name="T5" fmla="*/ 214748364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4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2147483646 w 158"/>
              <a:gd name="T3" fmla="*/ 2147483646 h 234"/>
              <a:gd name="T4" fmla="*/ 2147483646 w 158"/>
              <a:gd name="T5" fmla="*/ 2147483646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5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2147483646 w 152"/>
              <a:gd name="T3" fmla="*/ 2147483646 h 206"/>
              <a:gd name="T4" fmla="*/ 2147483646 w 152"/>
              <a:gd name="T5" fmla="*/ 214748364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6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2147483646 w 158"/>
              <a:gd name="T3" fmla="*/ 2147483646 h 186"/>
              <a:gd name="T4" fmla="*/ 2147483646 w 158"/>
              <a:gd name="T5" fmla="*/ 214748364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7" name="Freeform 789"/>
          <p:cNvSpPr>
            <a:spLocks/>
          </p:cNvSpPr>
          <p:nvPr/>
        </p:nvSpPr>
        <p:spPr bwMode="auto">
          <a:xfrm>
            <a:off x="2513013" y="4570413"/>
            <a:ext cx="242887" cy="249237"/>
          </a:xfrm>
          <a:custGeom>
            <a:avLst/>
            <a:gdLst>
              <a:gd name="T0" fmla="*/ 0 w 153"/>
              <a:gd name="T1" fmla="*/ 0 h 157"/>
              <a:gd name="T2" fmla="*/ 2147483646 w 153"/>
              <a:gd name="T3" fmla="*/ 2147483646 h 157"/>
              <a:gd name="T4" fmla="*/ 2147483646 w 153"/>
              <a:gd name="T5" fmla="*/ 2147483646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8" name="Freeform 790"/>
          <p:cNvSpPr>
            <a:spLocks/>
          </p:cNvSpPr>
          <p:nvPr/>
        </p:nvSpPr>
        <p:spPr bwMode="auto">
          <a:xfrm>
            <a:off x="2755900" y="4819650"/>
            <a:ext cx="249238" cy="215900"/>
          </a:xfrm>
          <a:custGeom>
            <a:avLst/>
            <a:gdLst>
              <a:gd name="T0" fmla="*/ 0 w 157"/>
              <a:gd name="T1" fmla="*/ 0 h 136"/>
              <a:gd name="T2" fmla="*/ 2147483646 w 157"/>
              <a:gd name="T3" fmla="*/ 2147483646 h 136"/>
              <a:gd name="T4" fmla="*/ 2147483646 w 157"/>
              <a:gd name="T5" fmla="*/ 214748364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49" name="Freeform 791"/>
          <p:cNvSpPr>
            <a:spLocks/>
          </p:cNvSpPr>
          <p:nvPr/>
        </p:nvSpPr>
        <p:spPr bwMode="auto">
          <a:xfrm>
            <a:off x="3005138" y="5035550"/>
            <a:ext cx="242887" cy="173038"/>
          </a:xfrm>
          <a:custGeom>
            <a:avLst/>
            <a:gdLst>
              <a:gd name="T0" fmla="*/ 0 w 153"/>
              <a:gd name="T1" fmla="*/ 0 h 109"/>
              <a:gd name="T2" fmla="*/ 2147483646 w 153"/>
              <a:gd name="T3" fmla="*/ 2147483646 h 109"/>
              <a:gd name="T4" fmla="*/ 2147483646 w 153"/>
              <a:gd name="T5" fmla="*/ 2147483646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0" name="Freeform 792"/>
          <p:cNvSpPr>
            <a:spLocks/>
          </p:cNvSpPr>
          <p:nvPr/>
        </p:nvSpPr>
        <p:spPr bwMode="auto">
          <a:xfrm>
            <a:off x="3248025" y="5208588"/>
            <a:ext cx="250825" cy="138112"/>
          </a:xfrm>
          <a:custGeom>
            <a:avLst/>
            <a:gdLst>
              <a:gd name="T0" fmla="*/ 0 w 158"/>
              <a:gd name="T1" fmla="*/ 0 h 87"/>
              <a:gd name="T2" fmla="*/ 2147483646 w 158"/>
              <a:gd name="T3" fmla="*/ 2147483646 h 87"/>
              <a:gd name="T4" fmla="*/ 2147483646 w 158"/>
              <a:gd name="T5" fmla="*/ 2147483646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1" name="Freeform 793"/>
          <p:cNvSpPr>
            <a:spLocks/>
          </p:cNvSpPr>
          <p:nvPr/>
        </p:nvSpPr>
        <p:spPr bwMode="auto">
          <a:xfrm>
            <a:off x="3498850" y="5346700"/>
            <a:ext cx="241300" cy="95250"/>
          </a:xfrm>
          <a:custGeom>
            <a:avLst/>
            <a:gdLst>
              <a:gd name="T0" fmla="*/ 0 w 152"/>
              <a:gd name="T1" fmla="*/ 0 h 60"/>
              <a:gd name="T2" fmla="*/ 2147483646 w 152"/>
              <a:gd name="T3" fmla="*/ 2147483646 h 60"/>
              <a:gd name="T4" fmla="*/ 2147483646 w 152"/>
              <a:gd name="T5" fmla="*/ 2147483646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2" name="Freeform 794"/>
          <p:cNvSpPr>
            <a:spLocks/>
          </p:cNvSpPr>
          <p:nvPr/>
        </p:nvSpPr>
        <p:spPr bwMode="auto">
          <a:xfrm>
            <a:off x="3740150" y="5441950"/>
            <a:ext cx="250825" cy="60325"/>
          </a:xfrm>
          <a:custGeom>
            <a:avLst/>
            <a:gdLst>
              <a:gd name="T0" fmla="*/ 0 w 158"/>
              <a:gd name="T1" fmla="*/ 0 h 38"/>
              <a:gd name="T2" fmla="*/ 2147483646 w 158"/>
              <a:gd name="T3" fmla="*/ 2147483646 h 38"/>
              <a:gd name="T4" fmla="*/ 2147483646 w 158"/>
              <a:gd name="T5" fmla="*/ 2147483646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3" name="Freeform 796"/>
          <p:cNvSpPr>
            <a:spLocks/>
          </p:cNvSpPr>
          <p:nvPr/>
        </p:nvSpPr>
        <p:spPr bwMode="auto">
          <a:xfrm>
            <a:off x="4232275" y="5502275"/>
            <a:ext cx="250825" cy="17463"/>
          </a:xfrm>
          <a:custGeom>
            <a:avLst/>
            <a:gdLst>
              <a:gd name="T0" fmla="*/ 0 w 158"/>
              <a:gd name="T1" fmla="*/ 2147483646 h 11"/>
              <a:gd name="T2" fmla="*/ 2147483646 w 158"/>
              <a:gd name="T3" fmla="*/ 2147483646 h 11"/>
              <a:gd name="T4" fmla="*/ 2147483646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4" name="Freeform 797"/>
          <p:cNvSpPr>
            <a:spLocks/>
          </p:cNvSpPr>
          <p:nvPr/>
        </p:nvSpPr>
        <p:spPr bwMode="auto">
          <a:xfrm>
            <a:off x="4483100" y="5441950"/>
            <a:ext cx="242888" cy="60325"/>
          </a:xfrm>
          <a:custGeom>
            <a:avLst/>
            <a:gdLst>
              <a:gd name="T0" fmla="*/ 0 w 153"/>
              <a:gd name="T1" fmla="*/ 2147483646 h 38"/>
              <a:gd name="T2" fmla="*/ 2147483646 w 153"/>
              <a:gd name="T3" fmla="*/ 2147483646 h 38"/>
              <a:gd name="T4" fmla="*/ 2147483646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5" name="Freeform 798"/>
          <p:cNvSpPr>
            <a:spLocks/>
          </p:cNvSpPr>
          <p:nvPr/>
        </p:nvSpPr>
        <p:spPr bwMode="auto">
          <a:xfrm>
            <a:off x="4725988" y="5346700"/>
            <a:ext cx="250825" cy="95250"/>
          </a:xfrm>
          <a:custGeom>
            <a:avLst/>
            <a:gdLst>
              <a:gd name="T0" fmla="*/ 0 w 158"/>
              <a:gd name="T1" fmla="*/ 2147483646 h 60"/>
              <a:gd name="T2" fmla="*/ 2147483646 w 158"/>
              <a:gd name="T3" fmla="*/ 2147483646 h 60"/>
              <a:gd name="T4" fmla="*/ 2147483646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6" name="Freeform 799"/>
          <p:cNvSpPr>
            <a:spLocks/>
          </p:cNvSpPr>
          <p:nvPr/>
        </p:nvSpPr>
        <p:spPr bwMode="auto">
          <a:xfrm>
            <a:off x="4976813" y="5208588"/>
            <a:ext cx="241300" cy="138112"/>
          </a:xfrm>
          <a:custGeom>
            <a:avLst/>
            <a:gdLst>
              <a:gd name="T0" fmla="*/ 0 w 152"/>
              <a:gd name="T1" fmla="*/ 2147483646 h 87"/>
              <a:gd name="T2" fmla="*/ 2147483646 w 152"/>
              <a:gd name="T3" fmla="*/ 2147483646 h 87"/>
              <a:gd name="T4" fmla="*/ 2147483646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7" name="Freeform 800"/>
          <p:cNvSpPr>
            <a:spLocks/>
          </p:cNvSpPr>
          <p:nvPr/>
        </p:nvSpPr>
        <p:spPr bwMode="auto">
          <a:xfrm>
            <a:off x="5218113" y="5035550"/>
            <a:ext cx="250825" cy="173038"/>
          </a:xfrm>
          <a:custGeom>
            <a:avLst/>
            <a:gdLst>
              <a:gd name="T0" fmla="*/ 0 w 158"/>
              <a:gd name="T1" fmla="*/ 2147483646 h 109"/>
              <a:gd name="T2" fmla="*/ 2147483646 w 158"/>
              <a:gd name="T3" fmla="*/ 2147483646 h 109"/>
              <a:gd name="T4" fmla="*/ 2147483646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8" name="Freeform 801"/>
          <p:cNvSpPr>
            <a:spLocks/>
          </p:cNvSpPr>
          <p:nvPr/>
        </p:nvSpPr>
        <p:spPr bwMode="auto">
          <a:xfrm>
            <a:off x="5468938" y="4819650"/>
            <a:ext cx="241300" cy="215900"/>
          </a:xfrm>
          <a:custGeom>
            <a:avLst/>
            <a:gdLst>
              <a:gd name="T0" fmla="*/ 0 w 152"/>
              <a:gd name="T1" fmla="*/ 2147483646 h 136"/>
              <a:gd name="T2" fmla="*/ 2147483646 w 152"/>
              <a:gd name="T3" fmla="*/ 2147483646 h 136"/>
              <a:gd name="T4" fmla="*/ 2147483646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59" name="Freeform 802"/>
          <p:cNvSpPr>
            <a:spLocks/>
          </p:cNvSpPr>
          <p:nvPr/>
        </p:nvSpPr>
        <p:spPr bwMode="auto">
          <a:xfrm>
            <a:off x="5710238" y="4570413"/>
            <a:ext cx="250825" cy="249237"/>
          </a:xfrm>
          <a:custGeom>
            <a:avLst/>
            <a:gdLst>
              <a:gd name="T0" fmla="*/ 0 w 158"/>
              <a:gd name="T1" fmla="*/ 2147483646 h 157"/>
              <a:gd name="T2" fmla="*/ 2147483646 w 158"/>
              <a:gd name="T3" fmla="*/ 2147483646 h 157"/>
              <a:gd name="T4" fmla="*/ 2147483646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0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2147483646 h 186"/>
              <a:gd name="T2" fmla="*/ 2147483646 w 153"/>
              <a:gd name="T3" fmla="*/ 2147483646 h 186"/>
              <a:gd name="T4" fmla="*/ 2147483646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1" name="Freeform 804"/>
          <p:cNvSpPr>
            <a:spLocks/>
          </p:cNvSpPr>
          <p:nvPr/>
        </p:nvSpPr>
        <p:spPr bwMode="auto">
          <a:xfrm>
            <a:off x="6203950" y="3948113"/>
            <a:ext cx="249238" cy="327025"/>
          </a:xfrm>
          <a:custGeom>
            <a:avLst/>
            <a:gdLst>
              <a:gd name="T0" fmla="*/ 0 w 157"/>
              <a:gd name="T1" fmla="*/ 2147483646 h 206"/>
              <a:gd name="T2" fmla="*/ 2147483646 w 157"/>
              <a:gd name="T3" fmla="*/ 2147483646 h 206"/>
              <a:gd name="T4" fmla="*/ 2147483646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2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147483646 h 234"/>
              <a:gd name="T2" fmla="*/ 2147483646 w 153"/>
              <a:gd name="T3" fmla="*/ 2147483646 h 234"/>
              <a:gd name="T4" fmla="*/ 2147483646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3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147483646 h 256"/>
              <a:gd name="T2" fmla="*/ 2147483646 w 158"/>
              <a:gd name="T3" fmla="*/ 2147483646 h 256"/>
              <a:gd name="T4" fmla="*/ 2147483646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4" name="Freeform 807"/>
          <p:cNvSpPr>
            <a:spLocks/>
          </p:cNvSpPr>
          <p:nvPr/>
        </p:nvSpPr>
        <p:spPr bwMode="auto">
          <a:xfrm>
            <a:off x="6946900" y="2720975"/>
            <a:ext cx="241300" cy="449263"/>
          </a:xfrm>
          <a:custGeom>
            <a:avLst/>
            <a:gdLst>
              <a:gd name="T0" fmla="*/ 0 w 152"/>
              <a:gd name="T1" fmla="*/ 2147483646 h 283"/>
              <a:gd name="T2" fmla="*/ 2147483646 w 152"/>
              <a:gd name="T3" fmla="*/ 2147483646 h 283"/>
              <a:gd name="T4" fmla="*/ 2147483646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5" name="Freeform 808"/>
          <p:cNvSpPr>
            <a:spLocks/>
          </p:cNvSpPr>
          <p:nvPr/>
        </p:nvSpPr>
        <p:spPr bwMode="auto">
          <a:xfrm>
            <a:off x="7188200" y="2236788"/>
            <a:ext cx="250825" cy="484187"/>
          </a:xfrm>
          <a:custGeom>
            <a:avLst/>
            <a:gdLst>
              <a:gd name="T0" fmla="*/ 0 w 158"/>
              <a:gd name="T1" fmla="*/ 2147483646 h 305"/>
              <a:gd name="T2" fmla="*/ 2147483646 w 158"/>
              <a:gd name="T3" fmla="*/ 2147483646 h 305"/>
              <a:gd name="T4" fmla="*/ 2147483646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66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8" name="Freeform 1140"/>
          <p:cNvSpPr>
            <a:spLocks/>
          </p:cNvSpPr>
          <p:nvPr/>
        </p:nvSpPr>
        <p:spPr bwMode="auto">
          <a:xfrm>
            <a:off x="6799263" y="3308350"/>
            <a:ext cx="77787" cy="85725"/>
          </a:xfrm>
          <a:custGeom>
            <a:avLst/>
            <a:gdLst>
              <a:gd name="T0" fmla="*/ 2147483646 w 49"/>
              <a:gd name="T1" fmla="*/ 0 h 54"/>
              <a:gd name="T2" fmla="*/ 0 w 49"/>
              <a:gd name="T3" fmla="*/ 2147483646 h 54"/>
              <a:gd name="T4" fmla="*/ 0 w 49"/>
              <a:gd name="T5" fmla="*/ 2147483646 h 54"/>
              <a:gd name="T6" fmla="*/ 2147483646 w 49"/>
              <a:gd name="T7" fmla="*/ 2147483646 h 54"/>
              <a:gd name="T8" fmla="*/ 2147483646 w 49"/>
              <a:gd name="T9" fmla="*/ 2147483646 h 54"/>
              <a:gd name="T10" fmla="*/ 2147483646 w 49"/>
              <a:gd name="T11" fmla="*/ 2147483646 h 54"/>
              <a:gd name="T12" fmla="*/ 2147483646 w 49"/>
              <a:gd name="T13" fmla="*/ 2147483646 h 54"/>
              <a:gd name="T14" fmla="*/ 2147483646 w 49"/>
              <a:gd name="T15" fmla="*/ 0 h 54"/>
              <a:gd name="T16" fmla="*/ 214748364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68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469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17470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7511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7512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3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4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5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6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7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8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19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0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1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2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3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4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5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6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7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8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29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0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1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2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3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34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5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6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7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8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39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40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41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42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7472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7473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6" name="Freeform 1140"/>
          <p:cNvSpPr>
            <a:spLocks/>
          </p:cNvSpPr>
          <p:nvPr/>
        </p:nvSpPr>
        <p:spPr bwMode="auto">
          <a:xfrm>
            <a:off x="6161088" y="4240213"/>
            <a:ext cx="77787" cy="85725"/>
          </a:xfrm>
          <a:custGeom>
            <a:avLst/>
            <a:gdLst>
              <a:gd name="T0" fmla="*/ 2147483646 w 49"/>
              <a:gd name="T1" fmla="*/ 0 h 54"/>
              <a:gd name="T2" fmla="*/ 0 w 49"/>
              <a:gd name="T3" fmla="*/ 2147483646 h 54"/>
              <a:gd name="T4" fmla="*/ 0 w 49"/>
              <a:gd name="T5" fmla="*/ 2147483646 h 54"/>
              <a:gd name="T6" fmla="*/ 2147483646 w 49"/>
              <a:gd name="T7" fmla="*/ 2147483646 h 54"/>
              <a:gd name="T8" fmla="*/ 2147483646 w 49"/>
              <a:gd name="T9" fmla="*/ 2147483646 h 54"/>
              <a:gd name="T10" fmla="*/ 2147483646 w 49"/>
              <a:gd name="T11" fmla="*/ 2147483646 h 54"/>
              <a:gd name="T12" fmla="*/ 2147483646 w 49"/>
              <a:gd name="T13" fmla="*/ 2147483646 h 54"/>
              <a:gd name="T14" fmla="*/ 2147483646 w 49"/>
              <a:gd name="T15" fmla="*/ 0 h 54"/>
              <a:gd name="T16" fmla="*/ 214748364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1" name="Textfeld 150"/>
          <p:cNvSpPr txBox="1">
            <a:spLocks noChangeArrowheads="1"/>
          </p:cNvSpPr>
          <p:nvPr/>
        </p:nvSpPr>
        <p:spPr bwMode="auto">
          <a:xfrm>
            <a:off x="5459413" y="5113338"/>
            <a:ext cx="1189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Produktions-</a:t>
            </a:r>
            <a:b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schwelle</a:t>
            </a:r>
          </a:p>
        </p:txBody>
      </p:sp>
      <p:sp>
        <p:nvSpPr>
          <p:cNvPr id="17476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7477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17478" name="Group 1161"/>
          <p:cNvGrpSpPr>
            <a:grpSpLocks/>
          </p:cNvGrpSpPr>
          <p:nvPr/>
        </p:nvGrpSpPr>
        <p:grpSpPr bwMode="auto">
          <a:xfrm>
            <a:off x="1476375" y="2965450"/>
            <a:ext cx="7069138" cy="2498725"/>
            <a:chOff x="930" y="1868"/>
            <a:chExt cx="4453" cy="1574"/>
          </a:xfrm>
        </p:grpSpPr>
        <p:sp>
          <p:nvSpPr>
            <p:cNvPr id="17479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0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1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2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3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4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5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6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7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8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89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0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1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2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3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4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5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6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7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8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499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0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1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2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3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4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5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6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507" name="Rectangle 1150"/>
            <p:cNvSpPr>
              <a:spLocks noChangeArrowheads="1"/>
            </p:cNvSpPr>
            <p:nvPr/>
          </p:nvSpPr>
          <p:spPr bwMode="auto">
            <a:xfrm>
              <a:off x="4374" y="3132"/>
              <a:ext cx="70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variable</a:t>
              </a:r>
              <a:b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Stückkosten</a:t>
              </a:r>
              <a:endParaRPr lang="de-DE" altLang="en-US" sz="1600" i="1" baseline="-25000">
                <a:latin typeface="Book Antiqua" panose="02040602050305030304" pitchFamily="18" charset="0"/>
              </a:endParaRPr>
            </a:p>
          </p:txBody>
        </p:sp>
        <p:sp>
          <p:nvSpPr>
            <p:cNvPr id="17508" name="Rectangle 1159"/>
            <p:cNvSpPr>
              <a:spLocks noChangeArrowheads="1"/>
            </p:cNvSpPr>
            <p:nvPr/>
          </p:nvSpPr>
          <p:spPr bwMode="auto">
            <a:xfrm>
              <a:off x="4380" y="2553"/>
              <a:ext cx="60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fixe Stück-</a:t>
              </a:r>
              <a:b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kosten</a:t>
              </a:r>
              <a:endParaRPr lang="de-DE" altLang="en-US" sz="1600" i="1" baseline="-25000">
                <a:latin typeface="Book Antiqua" panose="02040602050305030304" pitchFamily="18" charset="0"/>
              </a:endParaRPr>
            </a:p>
          </p:txBody>
        </p:sp>
        <p:sp>
          <p:nvSpPr>
            <p:cNvPr id="17509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1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8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1.94444E-6 0.1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06962 -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  <p:bldP spid="1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Bei einer linearen Kostenfunktion entsprechen die durchschnittlichen variablen Kosten gleich den Grenzkosten 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Ertragsgesetzlicher Kostenverlauf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)=1/3</a:t>
            </a:r>
            <a:r>
              <a:rPr lang="de-DE" alt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r>
              <a:rPr lang="de-DE" altLang="en-US" sz="1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– 3 </a:t>
            </a:r>
            <a:r>
              <a:rPr lang="de-DE" alt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+ 10 </a:t>
            </a:r>
            <a:r>
              <a:rPr lang="de-DE" alt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+ 15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3" name="Group 185"/>
          <p:cNvGrpSpPr>
            <a:grpSpLocks/>
          </p:cNvGrpSpPr>
          <p:nvPr/>
        </p:nvGrpSpPr>
        <p:grpSpPr bwMode="auto">
          <a:xfrm>
            <a:off x="1457325" y="3579813"/>
            <a:ext cx="2481263" cy="2222500"/>
            <a:chOff x="918" y="2255"/>
            <a:chExt cx="1563" cy="1400"/>
          </a:xfrm>
        </p:grpSpPr>
        <p:sp>
          <p:nvSpPr>
            <p:cNvPr id="20558" name="Line 183"/>
            <p:cNvSpPr>
              <a:spLocks noChangeShapeType="1"/>
            </p:cNvSpPr>
            <p:nvPr/>
          </p:nvSpPr>
          <p:spPr bwMode="auto">
            <a:xfrm flipV="1">
              <a:off x="918" y="2287"/>
              <a:ext cx="1540" cy="1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9" name="AutoShape 184"/>
            <p:cNvSpPr>
              <a:spLocks noChangeArrowheads="1"/>
            </p:cNvSpPr>
            <p:nvPr/>
          </p:nvSpPr>
          <p:spPr bwMode="auto">
            <a:xfrm>
              <a:off x="2433" y="225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4" name="Group 197"/>
          <p:cNvGrpSpPr>
            <a:grpSpLocks/>
          </p:cNvGrpSpPr>
          <p:nvPr/>
        </p:nvGrpSpPr>
        <p:grpSpPr bwMode="auto">
          <a:xfrm>
            <a:off x="1455738" y="3678238"/>
            <a:ext cx="1851025" cy="920750"/>
            <a:chOff x="917" y="2317"/>
            <a:chExt cx="1166" cy="580"/>
          </a:xfrm>
        </p:grpSpPr>
        <p:sp>
          <p:nvSpPr>
            <p:cNvPr id="20556" name="Line 189"/>
            <p:cNvSpPr>
              <a:spLocks noChangeShapeType="1"/>
            </p:cNvSpPr>
            <p:nvPr/>
          </p:nvSpPr>
          <p:spPr bwMode="auto">
            <a:xfrm flipV="1">
              <a:off x="917" y="2358"/>
              <a:ext cx="1143" cy="5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7" name="AutoShape 190"/>
            <p:cNvSpPr>
              <a:spLocks noChangeArrowheads="1"/>
            </p:cNvSpPr>
            <p:nvPr/>
          </p:nvSpPr>
          <p:spPr bwMode="auto">
            <a:xfrm>
              <a:off x="2035" y="2317"/>
              <a:ext cx="48" cy="51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728788" cy="2297113"/>
            <a:chOff x="3107" y="2236"/>
            <a:chExt cx="1089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6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055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85" name="Text Box 202"/>
          <p:cNvSpPr txBox="1">
            <a:spLocks noChangeArrowheads="1"/>
          </p:cNvSpPr>
          <p:nvPr/>
        </p:nvSpPr>
        <p:spPr bwMode="auto">
          <a:xfrm>
            <a:off x="6199188" y="27257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9286" name="Text Box 203"/>
          <p:cNvSpPr txBox="1">
            <a:spLocks noChangeArrowheads="1"/>
          </p:cNvSpPr>
          <p:nvPr/>
        </p:nvSpPr>
        <p:spPr bwMode="auto">
          <a:xfrm>
            <a:off x="5637213" y="30019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83" name="Rechteck 13"/>
          <p:cNvSpPr>
            <a:spLocks noChangeArrowheads="1"/>
          </p:cNvSpPr>
          <p:nvPr/>
        </p:nvSpPr>
        <p:spPr bwMode="auto">
          <a:xfrm>
            <a:off x="2590006" y="629996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5" grpId="0"/>
      <p:bldP spid="9285" grpId="1"/>
      <p:bldP spid="92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−15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+5 −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816100"/>
            <a:ext cx="7889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536406" y="2017500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01129"/>
              </p:ext>
            </p:extLst>
          </p:nvPr>
        </p:nvGraphicFramePr>
        <p:xfrm>
          <a:off x="1070374" y="1774486"/>
          <a:ext cx="7135764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626554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2955712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smtClean="0"/>
                        <a:t>der*s Autor*in</a:t>
                      </a:r>
                      <a:r>
                        <a:rPr lang="de-DE" baseline="0" dirty="0" smtClean="0"/>
                        <a:t>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smtClean="0"/>
                        <a:t>der*s Autor*in</a:t>
                      </a:r>
                      <a:r>
                        <a:rPr lang="de-DE" baseline="0" dirty="0" smtClean="0"/>
                        <a:t>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</a:t>
                      </a:r>
                      <a:r>
                        <a:rPr lang="de-DE" dirty="0" smtClean="0"/>
                        <a:t>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6770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/>
                  <a:t>       (</a:t>
                </a:r>
                <a:r>
                  <a:rPr lang="de-DE" altLang="en-US" sz="1800" dirty="0"/>
                  <a:t>inverse Nachfragefunktion)</a:t>
                </a:r>
                <a:endParaRPr lang="de-DE" altLang="en-US" sz="1800" i="1" dirty="0"/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6770828" cy="369332"/>
              </a:xfrm>
              <a:prstGeom prst="rect">
                <a:avLst/>
              </a:prstGeom>
              <a:blipFill>
                <a:blip r:embed="rId2"/>
                <a:stretch>
                  <a:fillRect l="-81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1854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185487" cy="369332"/>
              </a:xfrm>
              <a:prstGeom prst="rect">
                <a:avLst/>
              </a:prstGeom>
              <a:blipFill>
                <a:blip r:embed="rId3"/>
                <a:stretch>
                  <a:fillRect l="-153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406317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/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406317" cy="526426"/>
              </a:xfrm>
              <a:prstGeom prst="rect">
                <a:avLst/>
              </a:prstGeom>
              <a:blipFill>
                <a:blip r:embed="rId4"/>
                <a:stretch>
                  <a:fillRect l="-1431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4466"/>
            <a:ext cx="567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(Gerade mit doppelter Steigung der Preis-Absatz-Funktion)</a:t>
            </a:r>
            <a:endParaRPr lang="de-DE" altLang="en-US" sz="1800" baseline="30000"/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700"/>
            <a:ext cx="355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Gewinnmaximum des Monopolisten</a:t>
            </a:r>
            <a:endParaRPr lang="de-DE" altLang="en-US" sz="1800" baseline="30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413375" cy="1617662"/>
            <a:chOff x="1815" y="1738"/>
            <a:chExt cx="3357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3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60"/>
          <p:cNvSpPr>
            <a:spLocks noChangeShapeType="1"/>
          </p:cNvSpPr>
          <p:nvPr/>
        </p:nvSpPr>
        <p:spPr bwMode="auto">
          <a:xfrm flipH="1">
            <a:off x="4440238" y="31464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Line 2"/>
          <p:cNvSpPr>
            <a:spLocks noChangeAspect="1" noChangeShapeType="1"/>
          </p:cNvSpPr>
          <p:nvPr/>
        </p:nvSpPr>
        <p:spPr bwMode="auto">
          <a:xfrm>
            <a:off x="1766888" y="5516563"/>
            <a:ext cx="6850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" name="Line 3"/>
          <p:cNvSpPr>
            <a:spLocks noChangeAspect="1" noChangeShapeType="1"/>
          </p:cNvSpPr>
          <p:nvPr/>
        </p:nvSpPr>
        <p:spPr bwMode="auto">
          <a:xfrm flipV="1">
            <a:off x="1789113" y="1973263"/>
            <a:ext cx="0" cy="3551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" name="Text Box 4"/>
          <p:cNvSpPr txBox="1">
            <a:spLocks noChangeAspect="1" noChangeArrowheads="1"/>
          </p:cNvSpPr>
          <p:nvPr/>
        </p:nvSpPr>
        <p:spPr bwMode="auto">
          <a:xfrm>
            <a:off x="1173163" y="2219325"/>
            <a:ext cx="630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9940" name="Line 5"/>
          <p:cNvSpPr>
            <a:spLocks noChangeAspect="1" noChangeShapeType="1"/>
          </p:cNvSpPr>
          <p:nvPr/>
        </p:nvSpPr>
        <p:spPr bwMode="auto">
          <a:xfrm flipH="1">
            <a:off x="1708150" y="2386013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Text Box 6"/>
          <p:cNvSpPr txBox="1">
            <a:spLocks noChangeAspect="1" noChangeArrowheads="1"/>
          </p:cNvSpPr>
          <p:nvPr/>
        </p:nvSpPr>
        <p:spPr bwMode="auto">
          <a:xfrm>
            <a:off x="1300163" y="284162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9942" name="Line 7"/>
          <p:cNvSpPr>
            <a:spLocks noChangeAspect="1" noChangeShapeType="1"/>
          </p:cNvSpPr>
          <p:nvPr/>
        </p:nvSpPr>
        <p:spPr bwMode="auto">
          <a:xfrm flipH="1">
            <a:off x="1704975" y="300990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Text Box 8"/>
          <p:cNvSpPr txBox="1">
            <a:spLocks noChangeAspect="1" noChangeArrowheads="1"/>
          </p:cNvSpPr>
          <p:nvPr/>
        </p:nvSpPr>
        <p:spPr bwMode="auto">
          <a:xfrm>
            <a:off x="1298575" y="346551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44" name="Line 9"/>
          <p:cNvSpPr>
            <a:spLocks noChangeAspect="1" noChangeShapeType="1"/>
          </p:cNvSpPr>
          <p:nvPr/>
        </p:nvSpPr>
        <p:spPr bwMode="auto">
          <a:xfrm flipH="1">
            <a:off x="1704975" y="3633788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5" name="Text Box 10"/>
          <p:cNvSpPr txBox="1">
            <a:spLocks noChangeAspect="1" noChangeArrowheads="1"/>
          </p:cNvSpPr>
          <p:nvPr/>
        </p:nvSpPr>
        <p:spPr bwMode="auto">
          <a:xfrm>
            <a:off x="1304925" y="4092575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46" name="Line 11"/>
          <p:cNvSpPr>
            <a:spLocks noChangeAspect="1" noChangeShapeType="1"/>
          </p:cNvSpPr>
          <p:nvPr/>
        </p:nvSpPr>
        <p:spPr bwMode="auto">
          <a:xfrm flipH="1">
            <a:off x="1711325" y="4260850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7" name="Text Box 12"/>
          <p:cNvSpPr txBox="1">
            <a:spLocks noChangeAspect="1" noChangeArrowheads="1"/>
          </p:cNvSpPr>
          <p:nvPr/>
        </p:nvSpPr>
        <p:spPr bwMode="auto">
          <a:xfrm>
            <a:off x="1300163" y="4729163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48" name="Line 13"/>
          <p:cNvSpPr>
            <a:spLocks noChangeAspect="1" noChangeShapeType="1"/>
          </p:cNvSpPr>
          <p:nvPr/>
        </p:nvSpPr>
        <p:spPr bwMode="auto">
          <a:xfrm flipH="1">
            <a:off x="1706563" y="4895850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9" name="Text Box 14"/>
          <p:cNvSpPr txBox="1">
            <a:spLocks noChangeAspect="1" noChangeArrowheads="1"/>
          </p:cNvSpPr>
          <p:nvPr/>
        </p:nvSpPr>
        <p:spPr bwMode="auto">
          <a:xfrm>
            <a:off x="1370013" y="5348288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39950" name="Line 15"/>
          <p:cNvSpPr>
            <a:spLocks noChangeAspect="1" noChangeShapeType="1"/>
          </p:cNvSpPr>
          <p:nvPr/>
        </p:nvSpPr>
        <p:spPr bwMode="auto">
          <a:xfrm flipH="1">
            <a:off x="1704975" y="5516563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Line 16"/>
          <p:cNvSpPr>
            <a:spLocks noChangeAspect="1" noChangeShapeType="1"/>
          </p:cNvSpPr>
          <p:nvPr/>
        </p:nvSpPr>
        <p:spPr bwMode="auto">
          <a:xfrm>
            <a:off x="1785938" y="551338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2" name="Text Box 17"/>
          <p:cNvSpPr txBox="1">
            <a:spLocks noChangeAspect="1" noChangeArrowheads="1"/>
          </p:cNvSpPr>
          <p:nvPr/>
        </p:nvSpPr>
        <p:spPr bwMode="auto">
          <a:xfrm>
            <a:off x="1536700" y="558165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39953" name="Line 18"/>
          <p:cNvSpPr>
            <a:spLocks noChangeAspect="1" noChangeShapeType="1"/>
          </p:cNvSpPr>
          <p:nvPr/>
        </p:nvSpPr>
        <p:spPr bwMode="auto">
          <a:xfrm>
            <a:off x="2924175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4" name="Text Box 19"/>
          <p:cNvSpPr txBox="1">
            <a:spLocks noChangeAspect="1" noChangeArrowheads="1"/>
          </p:cNvSpPr>
          <p:nvPr/>
        </p:nvSpPr>
        <p:spPr bwMode="auto">
          <a:xfrm>
            <a:off x="2674938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39955" name="Line 20"/>
          <p:cNvSpPr>
            <a:spLocks noChangeAspect="1" noChangeShapeType="1"/>
          </p:cNvSpPr>
          <p:nvPr/>
        </p:nvSpPr>
        <p:spPr bwMode="auto">
          <a:xfrm>
            <a:off x="4044950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6" name="Text Box 21"/>
          <p:cNvSpPr txBox="1">
            <a:spLocks noChangeAspect="1" noChangeArrowheads="1"/>
          </p:cNvSpPr>
          <p:nvPr/>
        </p:nvSpPr>
        <p:spPr bwMode="auto">
          <a:xfrm>
            <a:off x="3794125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9957" name="Line 22"/>
          <p:cNvSpPr>
            <a:spLocks noChangeAspect="1" noChangeShapeType="1"/>
          </p:cNvSpPr>
          <p:nvPr/>
        </p:nvSpPr>
        <p:spPr bwMode="auto">
          <a:xfrm>
            <a:off x="515461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8" name="Text Box 23"/>
          <p:cNvSpPr txBox="1">
            <a:spLocks noChangeAspect="1" noChangeArrowheads="1"/>
          </p:cNvSpPr>
          <p:nvPr/>
        </p:nvSpPr>
        <p:spPr bwMode="auto">
          <a:xfrm>
            <a:off x="490537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9959" name="Line 24"/>
          <p:cNvSpPr>
            <a:spLocks noChangeAspect="1" noChangeShapeType="1"/>
          </p:cNvSpPr>
          <p:nvPr/>
        </p:nvSpPr>
        <p:spPr bwMode="auto">
          <a:xfrm>
            <a:off x="6265863" y="55197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0" name="Text Box 25"/>
          <p:cNvSpPr txBox="1">
            <a:spLocks noChangeAspect="1" noChangeArrowheads="1"/>
          </p:cNvSpPr>
          <p:nvPr/>
        </p:nvSpPr>
        <p:spPr bwMode="auto">
          <a:xfrm>
            <a:off x="6016625" y="5588000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39961" name="Line 26"/>
          <p:cNvSpPr>
            <a:spLocks noChangeAspect="1" noChangeShapeType="1"/>
          </p:cNvSpPr>
          <p:nvPr/>
        </p:nvSpPr>
        <p:spPr bwMode="auto">
          <a:xfrm>
            <a:off x="7386638" y="5521325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2" name="Text Box 27"/>
          <p:cNvSpPr txBox="1">
            <a:spLocks noChangeAspect="1" noChangeArrowheads="1"/>
          </p:cNvSpPr>
          <p:nvPr/>
        </p:nvSpPr>
        <p:spPr bwMode="auto">
          <a:xfrm>
            <a:off x="7137400" y="5589588"/>
            <a:ext cx="44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39963" name="Text Box 28"/>
          <p:cNvSpPr txBox="1">
            <a:spLocks noChangeAspect="1" noChangeArrowheads="1"/>
          </p:cNvSpPr>
          <p:nvPr/>
        </p:nvSpPr>
        <p:spPr bwMode="auto">
          <a:xfrm>
            <a:off x="1050925" y="1646238"/>
            <a:ext cx="297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Genzkosten [Euro/MWh]</a:t>
            </a:r>
          </a:p>
        </p:txBody>
      </p:sp>
      <p:sp>
        <p:nvSpPr>
          <p:cNvPr id="39964" name="Text Box 29"/>
          <p:cNvSpPr txBox="1">
            <a:spLocks noChangeAspect="1" noChangeArrowheads="1"/>
          </p:cNvSpPr>
          <p:nvPr/>
        </p:nvSpPr>
        <p:spPr bwMode="auto">
          <a:xfrm>
            <a:off x="2551113" y="5903913"/>
            <a:ext cx="5922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Verfügbare Kapazitäten ohne Wind und PV [1000 MW] </a:t>
            </a:r>
          </a:p>
        </p:txBody>
      </p:sp>
      <p:sp>
        <p:nvSpPr>
          <p:cNvPr id="487454" name="Freeform 30"/>
          <p:cNvSpPr>
            <a:spLocks noChangeAspect="1"/>
          </p:cNvSpPr>
          <p:nvPr/>
        </p:nvSpPr>
        <p:spPr bwMode="auto">
          <a:xfrm>
            <a:off x="1801813" y="1765300"/>
            <a:ext cx="6089650" cy="3608388"/>
          </a:xfrm>
          <a:custGeom>
            <a:avLst/>
            <a:gdLst>
              <a:gd name="T0" fmla="*/ 2147483646 w 4584"/>
              <a:gd name="T1" fmla="*/ 2147483646 h 3502"/>
              <a:gd name="T2" fmla="*/ 2147483646 w 4584"/>
              <a:gd name="T3" fmla="*/ 2147483646 h 3502"/>
              <a:gd name="T4" fmla="*/ 2147483646 w 4584"/>
              <a:gd name="T5" fmla="*/ 2147483646 h 3502"/>
              <a:gd name="T6" fmla="*/ 2147483646 w 4584"/>
              <a:gd name="T7" fmla="*/ 2147483646 h 3502"/>
              <a:gd name="T8" fmla="*/ 2147483646 w 4584"/>
              <a:gd name="T9" fmla="*/ 2147483646 h 3502"/>
              <a:gd name="T10" fmla="*/ 2147483646 w 4584"/>
              <a:gd name="T11" fmla="*/ 2147483646 h 3502"/>
              <a:gd name="T12" fmla="*/ 2147483646 w 4584"/>
              <a:gd name="T13" fmla="*/ 2147483646 h 3502"/>
              <a:gd name="T14" fmla="*/ 2147483646 w 4584"/>
              <a:gd name="T15" fmla="*/ 2147483646 h 3502"/>
              <a:gd name="T16" fmla="*/ 2147483646 w 4584"/>
              <a:gd name="T17" fmla="*/ 2147483646 h 3502"/>
              <a:gd name="T18" fmla="*/ 2147483646 w 4584"/>
              <a:gd name="T19" fmla="*/ 2147483646 h 3502"/>
              <a:gd name="T20" fmla="*/ 2147483646 w 4584"/>
              <a:gd name="T21" fmla="*/ 2147483646 h 3502"/>
              <a:gd name="T22" fmla="*/ 2147483646 w 4584"/>
              <a:gd name="T23" fmla="*/ 2147483646 h 3502"/>
              <a:gd name="T24" fmla="*/ 2147483646 w 4584"/>
              <a:gd name="T25" fmla="*/ 2147483646 h 3502"/>
              <a:gd name="T26" fmla="*/ 2147483646 w 4584"/>
              <a:gd name="T27" fmla="*/ 2147483646 h 3502"/>
              <a:gd name="T28" fmla="*/ 2147483646 w 4584"/>
              <a:gd name="T29" fmla="*/ 2147483646 h 3502"/>
              <a:gd name="T30" fmla="*/ 2147483646 w 4584"/>
              <a:gd name="T31" fmla="*/ 2147483646 h 3502"/>
              <a:gd name="T32" fmla="*/ 2147483646 w 4584"/>
              <a:gd name="T33" fmla="*/ 2147483646 h 3502"/>
              <a:gd name="T34" fmla="*/ 2147483646 w 4584"/>
              <a:gd name="T35" fmla="*/ 2147483646 h 3502"/>
              <a:gd name="T36" fmla="*/ 2147483646 w 4584"/>
              <a:gd name="T37" fmla="*/ 2147483646 h 3502"/>
              <a:gd name="T38" fmla="*/ 2147483646 w 4584"/>
              <a:gd name="T39" fmla="*/ 2147483646 h 3502"/>
              <a:gd name="T40" fmla="*/ 2147483646 w 4584"/>
              <a:gd name="T41" fmla="*/ 2147483646 h 3502"/>
              <a:gd name="T42" fmla="*/ 2147483646 w 4584"/>
              <a:gd name="T43" fmla="*/ 2147483646 h 3502"/>
              <a:gd name="T44" fmla="*/ 2147483646 w 4584"/>
              <a:gd name="T45" fmla="*/ 2147483646 h 3502"/>
              <a:gd name="T46" fmla="*/ 2147483646 w 4584"/>
              <a:gd name="T47" fmla="*/ 2147483646 h 3502"/>
              <a:gd name="T48" fmla="*/ 2147483646 w 4584"/>
              <a:gd name="T49" fmla="*/ 2147483646 h 3502"/>
              <a:gd name="T50" fmla="*/ 2147483646 w 4584"/>
              <a:gd name="T51" fmla="*/ 2147483646 h 3502"/>
              <a:gd name="T52" fmla="*/ 2147483646 w 4584"/>
              <a:gd name="T53" fmla="*/ 2147483646 h 3502"/>
              <a:gd name="T54" fmla="*/ 2147483646 w 4584"/>
              <a:gd name="T55" fmla="*/ 2147483646 h 3502"/>
              <a:gd name="T56" fmla="*/ 2147483646 w 4584"/>
              <a:gd name="T57" fmla="*/ 2147483646 h 3502"/>
              <a:gd name="T58" fmla="*/ 2147483646 w 4584"/>
              <a:gd name="T59" fmla="*/ 2147483646 h 3502"/>
              <a:gd name="T60" fmla="*/ 2147483646 w 4584"/>
              <a:gd name="T61" fmla="*/ 2147483646 h 3502"/>
              <a:gd name="T62" fmla="*/ 2147483646 w 4584"/>
              <a:gd name="T63" fmla="*/ 2147483646 h 3502"/>
              <a:gd name="T64" fmla="*/ 2147483646 w 4584"/>
              <a:gd name="T65" fmla="*/ 2147483646 h 3502"/>
              <a:gd name="T66" fmla="*/ 2147483646 w 4584"/>
              <a:gd name="T67" fmla="*/ 2147483646 h 3502"/>
              <a:gd name="T68" fmla="*/ 2147483646 w 4584"/>
              <a:gd name="T69" fmla="*/ 2147483646 h 3502"/>
              <a:gd name="T70" fmla="*/ 2147483646 w 4584"/>
              <a:gd name="T71" fmla="*/ 2147483646 h 3502"/>
              <a:gd name="T72" fmla="*/ 2147483646 w 4584"/>
              <a:gd name="T73" fmla="*/ 2147483646 h 3502"/>
              <a:gd name="T74" fmla="*/ 2147483646 w 4584"/>
              <a:gd name="T75" fmla="*/ 2147483646 h 3502"/>
              <a:gd name="T76" fmla="*/ 2147483646 w 4584"/>
              <a:gd name="T77" fmla="*/ 2147483646 h 3502"/>
              <a:gd name="T78" fmla="*/ 2147483646 w 4584"/>
              <a:gd name="T79" fmla="*/ 2147483646 h 3502"/>
              <a:gd name="T80" fmla="*/ 2147483646 w 4584"/>
              <a:gd name="T81" fmla="*/ 2147483646 h 3502"/>
              <a:gd name="T82" fmla="*/ 2147483646 w 4584"/>
              <a:gd name="T83" fmla="*/ 2147483646 h 3502"/>
              <a:gd name="T84" fmla="*/ 2147483646 w 4584"/>
              <a:gd name="T85" fmla="*/ 2147483646 h 3502"/>
              <a:gd name="T86" fmla="*/ 2147483646 w 4584"/>
              <a:gd name="T87" fmla="*/ 2147483646 h 3502"/>
              <a:gd name="T88" fmla="*/ 2147483646 w 4584"/>
              <a:gd name="T89" fmla="*/ 2147483646 h 3502"/>
              <a:gd name="T90" fmla="*/ 2147483646 w 4584"/>
              <a:gd name="T91" fmla="*/ 2147483646 h 3502"/>
              <a:gd name="T92" fmla="*/ 2147483646 w 4584"/>
              <a:gd name="T93" fmla="*/ 2147483646 h 3502"/>
              <a:gd name="T94" fmla="*/ 2147483646 w 4584"/>
              <a:gd name="T95" fmla="*/ 0 h 3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584"/>
              <a:gd name="T145" fmla="*/ 0 h 3502"/>
              <a:gd name="T146" fmla="*/ 4584 w 4584"/>
              <a:gd name="T147" fmla="*/ 3502 h 350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584" h="3502">
                <a:moveTo>
                  <a:pt x="0" y="3502"/>
                </a:moveTo>
                <a:lnTo>
                  <a:pt x="456" y="3482"/>
                </a:lnTo>
                <a:lnTo>
                  <a:pt x="486" y="3460"/>
                </a:lnTo>
                <a:lnTo>
                  <a:pt x="494" y="3406"/>
                </a:lnTo>
                <a:lnTo>
                  <a:pt x="498" y="3358"/>
                </a:lnTo>
                <a:lnTo>
                  <a:pt x="596" y="3308"/>
                </a:lnTo>
                <a:lnTo>
                  <a:pt x="794" y="3302"/>
                </a:lnTo>
                <a:lnTo>
                  <a:pt x="922" y="3292"/>
                </a:lnTo>
                <a:lnTo>
                  <a:pt x="962" y="3248"/>
                </a:lnTo>
                <a:lnTo>
                  <a:pt x="1232" y="3242"/>
                </a:lnTo>
                <a:lnTo>
                  <a:pt x="1274" y="3224"/>
                </a:lnTo>
                <a:lnTo>
                  <a:pt x="1324" y="3226"/>
                </a:lnTo>
                <a:lnTo>
                  <a:pt x="1344" y="3198"/>
                </a:lnTo>
                <a:lnTo>
                  <a:pt x="1342" y="3144"/>
                </a:lnTo>
                <a:lnTo>
                  <a:pt x="1392" y="3108"/>
                </a:lnTo>
                <a:lnTo>
                  <a:pt x="1486" y="3102"/>
                </a:lnTo>
                <a:lnTo>
                  <a:pt x="1496" y="3082"/>
                </a:lnTo>
                <a:lnTo>
                  <a:pt x="1598" y="3058"/>
                </a:lnTo>
                <a:lnTo>
                  <a:pt x="1710" y="3046"/>
                </a:lnTo>
                <a:lnTo>
                  <a:pt x="1716" y="3034"/>
                </a:lnTo>
                <a:lnTo>
                  <a:pt x="2004" y="3028"/>
                </a:lnTo>
                <a:lnTo>
                  <a:pt x="2022" y="3002"/>
                </a:lnTo>
                <a:lnTo>
                  <a:pt x="2082" y="3004"/>
                </a:lnTo>
                <a:lnTo>
                  <a:pt x="2112" y="2998"/>
                </a:lnTo>
                <a:lnTo>
                  <a:pt x="2140" y="2990"/>
                </a:lnTo>
                <a:lnTo>
                  <a:pt x="2194" y="2992"/>
                </a:lnTo>
                <a:lnTo>
                  <a:pt x="2214" y="2972"/>
                </a:lnTo>
                <a:lnTo>
                  <a:pt x="2232" y="2958"/>
                </a:lnTo>
                <a:lnTo>
                  <a:pt x="2284" y="2954"/>
                </a:lnTo>
                <a:lnTo>
                  <a:pt x="2296" y="2934"/>
                </a:lnTo>
                <a:lnTo>
                  <a:pt x="2408" y="2930"/>
                </a:lnTo>
                <a:lnTo>
                  <a:pt x="2416" y="2922"/>
                </a:lnTo>
                <a:lnTo>
                  <a:pt x="2448" y="2924"/>
                </a:lnTo>
                <a:lnTo>
                  <a:pt x="2490" y="2892"/>
                </a:lnTo>
                <a:lnTo>
                  <a:pt x="2670" y="2892"/>
                </a:lnTo>
                <a:lnTo>
                  <a:pt x="2750" y="2858"/>
                </a:lnTo>
                <a:lnTo>
                  <a:pt x="2814" y="2846"/>
                </a:lnTo>
                <a:lnTo>
                  <a:pt x="2850" y="2836"/>
                </a:lnTo>
                <a:lnTo>
                  <a:pt x="2886" y="2806"/>
                </a:lnTo>
                <a:lnTo>
                  <a:pt x="2934" y="2766"/>
                </a:lnTo>
                <a:lnTo>
                  <a:pt x="2972" y="2760"/>
                </a:lnTo>
                <a:lnTo>
                  <a:pt x="3014" y="2746"/>
                </a:lnTo>
                <a:lnTo>
                  <a:pt x="3032" y="2718"/>
                </a:lnTo>
                <a:lnTo>
                  <a:pt x="3090" y="2652"/>
                </a:lnTo>
                <a:lnTo>
                  <a:pt x="3134" y="2650"/>
                </a:lnTo>
                <a:lnTo>
                  <a:pt x="3140" y="2632"/>
                </a:lnTo>
                <a:lnTo>
                  <a:pt x="3162" y="2634"/>
                </a:lnTo>
                <a:lnTo>
                  <a:pt x="3174" y="2622"/>
                </a:lnTo>
                <a:lnTo>
                  <a:pt x="3180" y="2522"/>
                </a:lnTo>
                <a:lnTo>
                  <a:pt x="3456" y="2518"/>
                </a:lnTo>
                <a:lnTo>
                  <a:pt x="3478" y="2498"/>
                </a:lnTo>
                <a:lnTo>
                  <a:pt x="3510" y="2496"/>
                </a:lnTo>
                <a:lnTo>
                  <a:pt x="3510" y="2458"/>
                </a:lnTo>
                <a:lnTo>
                  <a:pt x="3532" y="2422"/>
                </a:lnTo>
                <a:lnTo>
                  <a:pt x="3536" y="2374"/>
                </a:lnTo>
                <a:lnTo>
                  <a:pt x="3574" y="2352"/>
                </a:lnTo>
                <a:lnTo>
                  <a:pt x="3612" y="2348"/>
                </a:lnTo>
                <a:lnTo>
                  <a:pt x="3654" y="2288"/>
                </a:lnTo>
                <a:lnTo>
                  <a:pt x="3680" y="2286"/>
                </a:lnTo>
                <a:lnTo>
                  <a:pt x="3692" y="2252"/>
                </a:lnTo>
                <a:lnTo>
                  <a:pt x="3710" y="2224"/>
                </a:lnTo>
                <a:lnTo>
                  <a:pt x="3724" y="2196"/>
                </a:lnTo>
                <a:lnTo>
                  <a:pt x="3724" y="2164"/>
                </a:lnTo>
                <a:lnTo>
                  <a:pt x="3754" y="2158"/>
                </a:lnTo>
                <a:lnTo>
                  <a:pt x="3768" y="2062"/>
                </a:lnTo>
                <a:lnTo>
                  <a:pt x="3848" y="2010"/>
                </a:lnTo>
                <a:lnTo>
                  <a:pt x="3910" y="2006"/>
                </a:lnTo>
                <a:lnTo>
                  <a:pt x="3938" y="1992"/>
                </a:lnTo>
                <a:lnTo>
                  <a:pt x="3940" y="1952"/>
                </a:lnTo>
                <a:lnTo>
                  <a:pt x="3962" y="1934"/>
                </a:lnTo>
                <a:lnTo>
                  <a:pt x="3962" y="1886"/>
                </a:lnTo>
                <a:lnTo>
                  <a:pt x="3986" y="1878"/>
                </a:lnTo>
                <a:lnTo>
                  <a:pt x="4046" y="1874"/>
                </a:lnTo>
                <a:lnTo>
                  <a:pt x="4070" y="1870"/>
                </a:lnTo>
                <a:lnTo>
                  <a:pt x="4116" y="1846"/>
                </a:lnTo>
                <a:lnTo>
                  <a:pt x="4160" y="1836"/>
                </a:lnTo>
                <a:lnTo>
                  <a:pt x="4164" y="1788"/>
                </a:lnTo>
                <a:lnTo>
                  <a:pt x="4190" y="1776"/>
                </a:lnTo>
                <a:lnTo>
                  <a:pt x="4196" y="1746"/>
                </a:lnTo>
                <a:lnTo>
                  <a:pt x="4230" y="1718"/>
                </a:lnTo>
                <a:lnTo>
                  <a:pt x="4292" y="1698"/>
                </a:lnTo>
                <a:lnTo>
                  <a:pt x="4292" y="1658"/>
                </a:lnTo>
                <a:lnTo>
                  <a:pt x="4312" y="1610"/>
                </a:lnTo>
                <a:lnTo>
                  <a:pt x="4314" y="1560"/>
                </a:lnTo>
                <a:lnTo>
                  <a:pt x="4360" y="1546"/>
                </a:lnTo>
                <a:lnTo>
                  <a:pt x="4410" y="1546"/>
                </a:lnTo>
                <a:lnTo>
                  <a:pt x="4414" y="1524"/>
                </a:lnTo>
                <a:lnTo>
                  <a:pt x="4464" y="1492"/>
                </a:lnTo>
                <a:lnTo>
                  <a:pt x="4488" y="1484"/>
                </a:lnTo>
                <a:lnTo>
                  <a:pt x="4490" y="1072"/>
                </a:lnTo>
                <a:lnTo>
                  <a:pt x="4530" y="758"/>
                </a:lnTo>
                <a:lnTo>
                  <a:pt x="4542" y="702"/>
                </a:lnTo>
                <a:lnTo>
                  <a:pt x="4556" y="640"/>
                </a:lnTo>
                <a:lnTo>
                  <a:pt x="4558" y="388"/>
                </a:lnTo>
                <a:lnTo>
                  <a:pt x="4576" y="368"/>
                </a:lnTo>
                <a:lnTo>
                  <a:pt x="4584" y="0"/>
                </a:lnTo>
              </a:path>
            </a:pathLst>
          </a:cu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6" name="Rectangle 31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990600"/>
          </a:xfrm>
        </p:spPr>
        <p:txBody>
          <a:bodyPr/>
          <a:lstStyle/>
          <a:p>
            <a:r>
              <a:rPr lang="de-DE" altLang="en-US" smtClean="0"/>
              <a:t>Grenzkosten und Preise der Stromerzeugung</a:t>
            </a:r>
            <a:br>
              <a:rPr lang="de-DE" altLang="en-US" smtClean="0"/>
            </a:br>
            <a:r>
              <a:rPr lang="en-US" altLang="en-US" sz="1800" smtClean="0"/>
              <a:t>[ohne CO</a:t>
            </a:r>
            <a:r>
              <a:rPr lang="en-US" altLang="en-US" sz="1800" baseline="-25000" smtClean="0"/>
              <a:t>2</a:t>
            </a:r>
            <a:r>
              <a:rPr lang="en-US" altLang="en-US" sz="1800" smtClean="0"/>
              <a:t>-Kosten; Quelle: EU Sector Enquiry 2007, p. 260]</a:t>
            </a:r>
            <a:endParaRPr lang="de-DE" altLang="en-US" sz="1800" smtClean="0"/>
          </a:p>
        </p:txBody>
      </p:sp>
      <p:sp>
        <p:nvSpPr>
          <p:cNvPr id="487456" name="Line 32"/>
          <p:cNvSpPr>
            <a:spLocks noChangeShapeType="1"/>
          </p:cNvSpPr>
          <p:nvPr/>
        </p:nvSpPr>
        <p:spPr bwMode="auto">
          <a:xfrm>
            <a:off x="6515100" y="2982913"/>
            <a:ext cx="357188" cy="2466975"/>
          </a:xfrm>
          <a:prstGeom prst="line">
            <a:avLst/>
          </a:prstGeom>
          <a:noFill/>
          <a:ln w="31750">
            <a:solidFill>
              <a:srgbClr val="003366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7457" name="Text Box 33"/>
          <p:cNvSpPr txBox="1">
            <a:spLocks noChangeArrowheads="1"/>
          </p:cNvSpPr>
          <p:nvPr/>
        </p:nvSpPr>
        <p:spPr bwMode="auto">
          <a:xfrm>
            <a:off x="5886450" y="25590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71938" y="2835275"/>
            <a:ext cx="1717675" cy="2736850"/>
            <a:chOff x="2500" y="1887"/>
            <a:chExt cx="1082" cy="1724"/>
          </a:xfrm>
        </p:grpSpPr>
        <p:sp>
          <p:nvSpPr>
            <p:cNvPr id="39983" name="Line 35"/>
            <p:cNvSpPr>
              <a:spLocks noChangeShapeType="1"/>
            </p:cNvSpPr>
            <p:nvPr/>
          </p:nvSpPr>
          <p:spPr bwMode="auto">
            <a:xfrm>
              <a:off x="3011" y="2179"/>
              <a:ext cx="225" cy="1432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4" name="Text Box 36"/>
            <p:cNvSpPr txBox="1">
              <a:spLocks noChangeArrowheads="1"/>
            </p:cNvSpPr>
            <p:nvPr/>
          </p:nvSpPr>
          <p:spPr bwMode="auto">
            <a:xfrm>
              <a:off x="2500" y="1887"/>
              <a:ext cx="10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Off-peak load</a:t>
              </a:r>
            </a:p>
          </p:txBody>
        </p:sp>
        <p:sp>
          <p:nvSpPr>
            <p:cNvPr id="39985" name="AutoShape 37"/>
            <p:cNvSpPr>
              <a:spLocks noChangeArrowheads="1"/>
            </p:cNvSpPr>
            <p:nvPr/>
          </p:nvSpPr>
          <p:spPr bwMode="auto">
            <a:xfrm>
              <a:off x="3129" y="3072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629400" y="1524000"/>
            <a:ext cx="1487488" cy="2882900"/>
            <a:chOff x="4111" y="1061"/>
            <a:chExt cx="937" cy="1816"/>
          </a:xfrm>
        </p:grpSpPr>
        <p:sp>
          <p:nvSpPr>
            <p:cNvPr id="39980" name="Line 39"/>
            <p:cNvSpPr>
              <a:spLocks noChangeShapeType="1"/>
            </p:cNvSpPr>
            <p:nvPr/>
          </p:nvSpPr>
          <p:spPr bwMode="auto">
            <a:xfrm>
              <a:off x="4748" y="1323"/>
              <a:ext cx="225" cy="1554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981" name="Text Box 40"/>
            <p:cNvSpPr txBox="1">
              <a:spLocks noChangeArrowheads="1"/>
            </p:cNvSpPr>
            <p:nvPr/>
          </p:nvSpPr>
          <p:spPr bwMode="auto">
            <a:xfrm>
              <a:off x="4111" y="1061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2000">
                  <a:latin typeface="Calibri" panose="020F0502020204030204" pitchFamily="34" charset="0"/>
                  <a:cs typeface="Calibri" panose="020F0502020204030204" pitchFamily="34" charset="0"/>
                </a:rPr>
                <a:t>Peak load</a:t>
              </a:r>
            </a:p>
          </p:txBody>
        </p:sp>
        <p:sp>
          <p:nvSpPr>
            <p:cNvPr id="39982" name="AutoShape 41"/>
            <p:cNvSpPr>
              <a:spLocks noChangeArrowheads="1"/>
            </p:cNvSpPr>
            <p:nvPr/>
          </p:nvSpPr>
          <p:spPr bwMode="auto">
            <a:xfrm>
              <a:off x="4806" y="1845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6632575" y="4086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7" name="AutoShape 43"/>
          <p:cNvSpPr>
            <a:spLocks noChangeArrowheads="1"/>
          </p:cNvSpPr>
          <p:nvPr/>
        </p:nvSpPr>
        <p:spPr bwMode="auto">
          <a:xfrm>
            <a:off x="5092700" y="48228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8" name="AutoShape 44"/>
          <p:cNvSpPr>
            <a:spLocks noChangeArrowheads="1"/>
          </p:cNvSpPr>
          <p:nvPr/>
        </p:nvSpPr>
        <p:spPr bwMode="auto">
          <a:xfrm>
            <a:off x="7854950" y="362267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69" name="AutoShape 45"/>
          <p:cNvSpPr>
            <a:spLocks noChangeArrowheads="1"/>
          </p:cNvSpPr>
          <p:nvPr/>
        </p:nvSpPr>
        <p:spPr bwMode="auto">
          <a:xfrm>
            <a:off x="6678613" y="4340225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Text Box 46"/>
          <p:cNvSpPr txBox="1">
            <a:spLocks noChangeArrowheads="1"/>
          </p:cNvSpPr>
          <p:nvPr/>
        </p:nvSpPr>
        <p:spPr bwMode="auto">
          <a:xfrm>
            <a:off x="3678238" y="4414838"/>
            <a:ext cx="1430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Steinkohle</a:t>
            </a:r>
          </a:p>
        </p:txBody>
      </p:sp>
      <p:sp>
        <p:nvSpPr>
          <p:cNvPr id="39976" name="Text Box 47"/>
          <p:cNvSpPr txBox="1">
            <a:spLocks noChangeArrowheads="1"/>
          </p:cNvSpPr>
          <p:nvPr/>
        </p:nvSpPr>
        <p:spPr bwMode="auto">
          <a:xfrm>
            <a:off x="2222500" y="4672013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Braunkohle</a:t>
            </a:r>
          </a:p>
        </p:txBody>
      </p:sp>
      <p:sp>
        <p:nvSpPr>
          <p:cNvPr id="39977" name="Text Box 48"/>
          <p:cNvSpPr txBox="1">
            <a:spLocks noChangeArrowheads="1"/>
          </p:cNvSpPr>
          <p:nvPr/>
        </p:nvSpPr>
        <p:spPr bwMode="auto">
          <a:xfrm>
            <a:off x="6851650" y="32448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Gas</a:t>
            </a:r>
          </a:p>
        </p:txBody>
      </p:sp>
      <p:sp>
        <p:nvSpPr>
          <p:cNvPr id="39978" name="Text Box 48"/>
          <p:cNvSpPr txBox="1">
            <a:spLocks noChangeArrowheads="1"/>
          </p:cNvSpPr>
          <p:nvPr/>
        </p:nvSpPr>
        <p:spPr bwMode="auto">
          <a:xfrm>
            <a:off x="5816600" y="3940175"/>
            <a:ext cx="83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GuD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14:cNvPr>
              <p14:cNvContentPartPr/>
              <p14:nvPr/>
            </p14:nvContentPartPr>
            <p14:xfrm>
              <a:off x="6465240" y="4630680"/>
              <a:ext cx="17280" cy="9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2BBF004-D98B-3D4C-9B38-26587F049F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0920" y="4627080"/>
                <a:ext cx="27000" cy="1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6476 0.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57" grpId="0"/>
      <p:bldP spid="487466" grpId="0" animBg="1"/>
      <p:bldP spid="487467" grpId="0" animBg="1"/>
      <p:bldP spid="487468" grpId="0" animBg="1"/>
      <p:bldP spid="4874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Mitarbeiter,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mit kurzfristigen Entscheidungen.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8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Beitrag 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3550</Words>
  <Application>Microsoft Office PowerPoint</Application>
  <PresentationFormat>On-screen Show (4:3)</PresentationFormat>
  <Paragraphs>488</Paragraphs>
  <Slides>38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Sommersemester 2021  Kostenorientierte Produktionsplanung</vt:lpstr>
      <vt:lpstr>Typische Fragen der Produktionsplanung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Deckungsbeitrag – Zsfg. </vt:lpstr>
      <vt:lpstr>Gesamtkostenfunktion</vt:lpstr>
      <vt:lpstr>Variable und fixe Kosten</vt:lpstr>
      <vt:lpstr>Produktionsschwelle</vt:lpstr>
      <vt:lpstr>Gewinnschwelle</vt:lpstr>
      <vt:lpstr>Grenzkostenfunktion = inverse Angebotsfunktion</vt:lpstr>
      <vt:lpstr>Polypol: Gewinnmaximale Angebotsstrategie</vt:lpstr>
      <vt:lpstr>Produktionsschwelle im Polypol</vt:lpstr>
      <vt:lpstr>Gewinnschwelle im Polypol</vt:lpstr>
      <vt:lpstr>Angebot eines Mengenanpassers</vt:lpstr>
      <vt:lpstr>Angebot eines Mengenanpassers</vt:lpstr>
      <vt:lpstr>Begriffe der Kostenrechnung</vt:lpstr>
      <vt:lpstr>Ertragsgesetzlicher Kostenverlauf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Cournot-Oligopol / Cournot-Duopol</vt:lpstr>
      <vt:lpstr>Herleitung: Duopol</vt:lpstr>
      <vt:lpstr>Herleitung: Duopol</vt:lpstr>
      <vt:lpstr>Vergleich: Monopol, Duopol, Oligopol, Polypol</vt:lpstr>
      <vt:lpstr>Grenzkosten und Preise der Stromerzeugung [ohne CO2-Kosten; Quelle: EU Sector Enquiry 2007, p. 260]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147</cp:revision>
  <cp:lastPrinted>2019-11-06T09:02:04Z</cp:lastPrinted>
  <dcterms:created xsi:type="dcterms:W3CDTF">2001-05-16T07:45:55Z</dcterms:created>
  <dcterms:modified xsi:type="dcterms:W3CDTF">2021-04-13T08:51:37Z</dcterms:modified>
</cp:coreProperties>
</file>