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Lst>
  <p:notesMasterIdLst>
    <p:notesMasterId r:id="rId49"/>
  </p:notesMasterIdLst>
  <p:handoutMasterIdLst>
    <p:handoutMasterId r:id="rId50"/>
  </p:handoutMasterIdLst>
  <p:sldIdLst>
    <p:sldId id="326" r:id="rId2"/>
    <p:sldId id="328" r:id="rId3"/>
    <p:sldId id="329" r:id="rId4"/>
    <p:sldId id="291" r:id="rId5"/>
    <p:sldId id="256" r:id="rId6"/>
    <p:sldId id="288" r:id="rId7"/>
    <p:sldId id="296" r:id="rId8"/>
    <p:sldId id="308" r:id="rId9"/>
    <p:sldId id="295" r:id="rId10"/>
    <p:sldId id="309" r:id="rId11"/>
    <p:sldId id="313" r:id="rId12"/>
    <p:sldId id="310" r:id="rId13"/>
    <p:sldId id="297" r:id="rId14"/>
    <p:sldId id="300" r:id="rId15"/>
    <p:sldId id="306" r:id="rId16"/>
    <p:sldId id="302" r:id="rId17"/>
    <p:sldId id="301" r:id="rId18"/>
    <p:sldId id="303" r:id="rId19"/>
    <p:sldId id="307" r:id="rId20"/>
    <p:sldId id="304" r:id="rId21"/>
    <p:sldId id="305" r:id="rId22"/>
    <p:sldId id="321" r:id="rId23"/>
    <p:sldId id="275" r:id="rId24"/>
    <p:sldId id="314" r:id="rId25"/>
    <p:sldId id="324" r:id="rId26"/>
    <p:sldId id="325" r:id="rId27"/>
    <p:sldId id="315" r:id="rId28"/>
    <p:sldId id="311" r:id="rId29"/>
    <p:sldId id="312" r:id="rId30"/>
    <p:sldId id="298" r:id="rId31"/>
    <p:sldId id="292" r:id="rId32"/>
    <p:sldId id="327" r:id="rId33"/>
    <p:sldId id="282" r:id="rId34"/>
    <p:sldId id="284" r:id="rId35"/>
    <p:sldId id="316" r:id="rId36"/>
    <p:sldId id="286" r:id="rId37"/>
    <p:sldId id="287" r:id="rId38"/>
    <p:sldId id="285" r:id="rId39"/>
    <p:sldId id="317" r:id="rId40"/>
    <p:sldId id="318" r:id="rId41"/>
    <p:sldId id="319" r:id="rId42"/>
    <p:sldId id="322" r:id="rId43"/>
    <p:sldId id="323" r:id="rId44"/>
    <p:sldId id="320" r:id="rId45"/>
    <p:sldId id="293" r:id="rId46"/>
    <p:sldId id="299" r:id="rId47"/>
    <p:sldId id="279" r:id="rId48"/>
  </p:sldIdLst>
  <p:sldSz cx="9144000" cy="6858000" type="screen4x3"/>
  <p:notesSz cx="7099300" cy="10234613"/>
  <p:defaultTextStyle>
    <a:defPPr>
      <a:defRPr lang="en-US"/>
    </a:defPPr>
    <a:lvl1pPr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Book Antiqua" panose="02040602050305030304" pitchFamily="18" charset="0"/>
        <a:ea typeface="+mn-ea"/>
        <a:cs typeface="+mn-cs"/>
      </a:defRPr>
    </a:lvl5pPr>
    <a:lvl6pPr marL="2286000" algn="l" defTabSz="914400" rtl="0" eaLnBrk="1" latinLnBrk="0" hangingPunct="1">
      <a:defRPr sz="2400" kern="1200">
        <a:solidFill>
          <a:schemeClr val="tx1"/>
        </a:solidFill>
        <a:latin typeface="Book Antiqua" panose="02040602050305030304" pitchFamily="18" charset="0"/>
        <a:ea typeface="+mn-ea"/>
        <a:cs typeface="+mn-cs"/>
      </a:defRPr>
    </a:lvl6pPr>
    <a:lvl7pPr marL="2743200" algn="l" defTabSz="914400" rtl="0" eaLnBrk="1" latinLnBrk="0" hangingPunct="1">
      <a:defRPr sz="2400" kern="1200">
        <a:solidFill>
          <a:schemeClr val="tx1"/>
        </a:solidFill>
        <a:latin typeface="Book Antiqua" panose="02040602050305030304" pitchFamily="18" charset="0"/>
        <a:ea typeface="+mn-ea"/>
        <a:cs typeface="+mn-cs"/>
      </a:defRPr>
    </a:lvl7pPr>
    <a:lvl8pPr marL="3200400" algn="l" defTabSz="914400" rtl="0" eaLnBrk="1" latinLnBrk="0" hangingPunct="1">
      <a:defRPr sz="2400" kern="1200">
        <a:solidFill>
          <a:schemeClr val="tx1"/>
        </a:solidFill>
        <a:latin typeface="Book Antiqua" panose="02040602050305030304" pitchFamily="18" charset="0"/>
        <a:ea typeface="+mn-ea"/>
        <a:cs typeface="+mn-cs"/>
      </a:defRPr>
    </a:lvl8pPr>
    <a:lvl9pPr marL="3657600" algn="l" defTabSz="914400" rtl="0" eaLnBrk="1" latinLnBrk="0" hangingPunct="1">
      <a:defRPr sz="2400" kern="1200">
        <a:solidFill>
          <a:schemeClr val="tx1"/>
        </a:solidFill>
        <a:latin typeface="Book Antiqua" panose="02040602050305030304" pitchFamily="18" charset="0"/>
        <a:ea typeface="+mn-ea"/>
        <a:cs typeface="+mn-cs"/>
      </a:defRPr>
    </a:lvl9pPr>
  </p:defaultTextStyle>
  <p:extLst>
    <p:ext uri="{EFAFB233-063F-42B5-8137-9DF3F51BA10A}">
      <p15:sldGuideLst xmlns:p15="http://schemas.microsoft.com/office/powerpoint/2012/main">
        <p15:guide id="1" orient="horz" pos="845" userDrawn="1">
          <p15:clr>
            <a:srgbClr val="A4A3A4"/>
          </p15:clr>
        </p15:guide>
        <p15:guide id="2" pos="1204"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19" autoAdjust="0"/>
    <p:restoredTop sz="91581" autoAdjust="0"/>
  </p:normalViewPr>
  <p:slideViewPr>
    <p:cSldViewPr snapToGrid="0">
      <p:cViewPr varScale="1">
        <p:scale>
          <a:sx n="61" d="100"/>
          <a:sy n="61" d="100"/>
        </p:scale>
        <p:origin x="1296" y="52"/>
      </p:cViewPr>
      <p:guideLst>
        <p:guide orient="horz" pos="845"/>
        <p:guide pos="12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49" d="100"/>
          <a:sy n="49" d="100"/>
        </p:scale>
        <p:origin x="-2117" y="-67"/>
      </p:cViewPr>
      <p:guideLst>
        <p:guide orient="horz" pos="3224"/>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636904A-E93E-774E-B0E0-C139A852EBED}"/>
              </a:ext>
            </a:extLst>
          </p:cNvPr>
          <p:cNvSpPr>
            <a:spLocks noGrp="1" noChangeArrowheads="1"/>
          </p:cNvSpPr>
          <p:nvPr>
            <p:ph type="hdr" sz="quarter"/>
          </p:nvPr>
        </p:nvSpPr>
        <p:spPr bwMode="auto">
          <a:xfrm>
            <a:off x="0" y="0"/>
            <a:ext cx="3084513"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1" name="Rectangle 3">
            <a:extLst>
              <a:ext uri="{FF2B5EF4-FFF2-40B4-BE49-F238E27FC236}">
                <a16:creationId xmlns:a16="http://schemas.microsoft.com/office/drawing/2014/main" id="{0C12F5C8-08E8-E045-9649-9A116891A7F7}"/>
              </a:ext>
            </a:extLst>
          </p:cNvPr>
          <p:cNvSpPr>
            <a:spLocks noGrp="1" noChangeArrowheads="1"/>
          </p:cNvSpPr>
          <p:nvPr>
            <p:ph type="dt" sz="quarter" idx="1"/>
          </p:nvPr>
        </p:nvSpPr>
        <p:spPr bwMode="auto">
          <a:xfrm>
            <a:off x="4060825" y="0"/>
            <a:ext cx="3003550" cy="476250"/>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58372" name="Rectangle 4">
            <a:extLst>
              <a:ext uri="{FF2B5EF4-FFF2-40B4-BE49-F238E27FC236}">
                <a16:creationId xmlns:a16="http://schemas.microsoft.com/office/drawing/2014/main" id="{9A08C26B-2D38-6C48-A010-5F72F2AD6FB3}"/>
              </a:ext>
            </a:extLst>
          </p:cNvPr>
          <p:cNvSpPr>
            <a:spLocks noGrp="1" noChangeArrowheads="1"/>
          </p:cNvSpPr>
          <p:nvPr>
            <p:ph type="ftr" sz="quarter" idx="2"/>
          </p:nvPr>
        </p:nvSpPr>
        <p:spPr bwMode="auto">
          <a:xfrm>
            <a:off x="0" y="9756775"/>
            <a:ext cx="3084513"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58373" name="Rectangle 5">
            <a:extLst>
              <a:ext uri="{FF2B5EF4-FFF2-40B4-BE49-F238E27FC236}">
                <a16:creationId xmlns:a16="http://schemas.microsoft.com/office/drawing/2014/main" id="{FBE21937-F5A4-D148-99AB-A9EE8BFC52DE}"/>
              </a:ext>
            </a:extLst>
          </p:cNvPr>
          <p:cNvSpPr>
            <a:spLocks noGrp="1" noChangeArrowheads="1"/>
          </p:cNvSpPr>
          <p:nvPr>
            <p:ph type="sldNum" sz="quarter" idx="3"/>
          </p:nvPr>
        </p:nvSpPr>
        <p:spPr bwMode="auto">
          <a:xfrm>
            <a:off x="4060825" y="9756775"/>
            <a:ext cx="3003550" cy="476250"/>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3FFD359F-3949-4CB1-A971-E31EC8BCEA3F}" type="slidenum">
              <a:rPr lang="de-DE" altLang="en-US"/>
              <a:pPr>
                <a:defRPr/>
              </a:pPr>
              <a:t>‹Nr.›</a:t>
            </a:fld>
            <a:endParaRPr lang="de-DE"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0A70F590-61FB-D941-A415-3E55BCCACDFD}"/>
              </a:ext>
            </a:extLst>
          </p:cNvPr>
          <p:cNvSpPr>
            <a:spLocks noGrp="1" noChangeArrowheads="1"/>
          </p:cNvSpPr>
          <p:nvPr>
            <p:ph type="hdr" sz="quarter"/>
          </p:nvPr>
        </p:nvSpPr>
        <p:spPr bwMode="auto">
          <a:xfrm>
            <a:off x="0" y="0"/>
            <a:ext cx="3074988"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87" name="Rectangle 3">
            <a:extLst>
              <a:ext uri="{FF2B5EF4-FFF2-40B4-BE49-F238E27FC236}">
                <a16:creationId xmlns:a16="http://schemas.microsoft.com/office/drawing/2014/main" id="{8F36D997-5ECA-1544-AA84-EA3CFCE04ADE}"/>
              </a:ext>
            </a:extLst>
          </p:cNvPr>
          <p:cNvSpPr>
            <a:spLocks noGrp="1" noChangeArrowheads="1"/>
          </p:cNvSpPr>
          <p:nvPr>
            <p:ph type="dt" idx="1"/>
          </p:nvPr>
        </p:nvSpPr>
        <p:spPr bwMode="auto">
          <a:xfrm>
            <a:off x="4024313" y="0"/>
            <a:ext cx="3074987" cy="509588"/>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lvl1pPr algn="r" defTabSz="962025">
              <a:defRPr sz="1300">
                <a:latin typeface="Times New Roman" pitchFamily="18" charset="0"/>
              </a:defRPr>
            </a:lvl1pPr>
          </a:lstStyle>
          <a:p>
            <a:pPr>
              <a:defRPr/>
            </a:pPr>
            <a:endParaRPr lang="de-DE"/>
          </a:p>
        </p:txBody>
      </p:sp>
      <p:sp>
        <p:nvSpPr>
          <p:cNvPr id="2052" name="Rectangle 4"/>
          <p:cNvSpPr>
            <a:spLocks noGrp="1" noRot="1" noChangeAspect="1" noChangeArrowheads="1" noTextEdit="1"/>
          </p:cNvSpPr>
          <p:nvPr>
            <p:ph type="sldImg" idx="2"/>
          </p:nvPr>
        </p:nvSpPr>
        <p:spPr bwMode="auto">
          <a:xfrm>
            <a:off x="227013" y="317500"/>
            <a:ext cx="6573837" cy="49307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a:extLst>
              <a:ext uri="{FF2B5EF4-FFF2-40B4-BE49-F238E27FC236}">
                <a16:creationId xmlns:a16="http://schemas.microsoft.com/office/drawing/2014/main" id="{85C22BAF-5E88-B149-AC8D-82711FAF771B}"/>
              </a:ext>
            </a:extLst>
          </p:cNvPr>
          <p:cNvSpPr>
            <a:spLocks noGrp="1" noChangeArrowheads="1"/>
          </p:cNvSpPr>
          <p:nvPr>
            <p:ph type="body" sz="quarter" idx="3"/>
          </p:nvPr>
        </p:nvSpPr>
        <p:spPr bwMode="auto">
          <a:xfrm>
            <a:off x="406400" y="5564188"/>
            <a:ext cx="5962650" cy="3902075"/>
          </a:xfrm>
          <a:prstGeom prst="rect">
            <a:avLst/>
          </a:prstGeom>
          <a:noFill/>
          <a:ln w="9525">
            <a:noFill/>
            <a:miter lim="800000"/>
            <a:headEnd type="none" w="sm" len="sm"/>
            <a:tailEnd type="none" w="sm" len="sm"/>
          </a:ln>
          <a:effectLst/>
        </p:spPr>
        <p:txBody>
          <a:bodyPr vert="horz" wrap="square" lIns="96018" tIns="48009" rIns="96018" bIns="480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16390" name="Rectangle 6">
            <a:extLst>
              <a:ext uri="{FF2B5EF4-FFF2-40B4-BE49-F238E27FC236}">
                <a16:creationId xmlns:a16="http://schemas.microsoft.com/office/drawing/2014/main" id="{7F8CDE2A-11B2-6542-A5A1-5900424E88F0}"/>
              </a:ext>
            </a:extLst>
          </p:cNvPr>
          <p:cNvSpPr>
            <a:spLocks noGrp="1" noChangeArrowheads="1"/>
          </p:cNvSpPr>
          <p:nvPr>
            <p:ph type="ftr" sz="quarter" idx="4"/>
          </p:nvPr>
        </p:nvSpPr>
        <p:spPr bwMode="auto">
          <a:xfrm>
            <a:off x="0" y="9725025"/>
            <a:ext cx="3074988"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defTabSz="962025">
              <a:defRPr sz="1300">
                <a:latin typeface="Times New Roman" pitchFamily="18" charset="0"/>
              </a:defRPr>
            </a:lvl1pPr>
          </a:lstStyle>
          <a:p>
            <a:pPr>
              <a:defRPr/>
            </a:pPr>
            <a:endParaRPr lang="de-DE"/>
          </a:p>
        </p:txBody>
      </p:sp>
      <p:sp>
        <p:nvSpPr>
          <p:cNvPr id="16391" name="Rectangle 7">
            <a:extLst>
              <a:ext uri="{FF2B5EF4-FFF2-40B4-BE49-F238E27FC236}">
                <a16:creationId xmlns:a16="http://schemas.microsoft.com/office/drawing/2014/main" id="{4545F56C-3E84-4E48-8317-35F99D0B3BF1}"/>
              </a:ext>
            </a:extLst>
          </p:cNvPr>
          <p:cNvSpPr>
            <a:spLocks noGrp="1" noChangeArrowheads="1"/>
          </p:cNvSpPr>
          <p:nvPr>
            <p:ph type="sldNum" sz="quarter" idx="5"/>
          </p:nvPr>
        </p:nvSpPr>
        <p:spPr bwMode="auto">
          <a:xfrm>
            <a:off x="4024313" y="9725025"/>
            <a:ext cx="3074987" cy="509588"/>
          </a:xfrm>
          <a:prstGeom prst="rect">
            <a:avLst/>
          </a:prstGeom>
          <a:noFill/>
          <a:ln w="9525">
            <a:noFill/>
            <a:miter lim="800000"/>
            <a:headEnd type="none" w="sm" len="sm"/>
            <a:tailEnd type="none" w="sm" len="sm"/>
          </a:ln>
          <a:effectLst/>
        </p:spPr>
        <p:txBody>
          <a:bodyPr vert="horz" wrap="square" lIns="96018" tIns="48009" rIns="96018" bIns="48009" numCol="1" anchor="b" anchorCtr="0" compatLnSpc="1">
            <a:prstTxWarp prst="textNoShape">
              <a:avLst/>
            </a:prstTxWarp>
          </a:bodyPr>
          <a:lstStyle>
            <a:lvl1pPr algn="r" defTabSz="962025">
              <a:defRPr sz="1300">
                <a:latin typeface="Times New Roman" panose="02020603050405020304" pitchFamily="18" charset="0"/>
              </a:defRPr>
            </a:lvl1pPr>
          </a:lstStyle>
          <a:p>
            <a:pPr>
              <a:defRPr/>
            </a:pPr>
            <a:fld id="{529EF7C5-B8D1-49B0-B1A3-9372C3DC7E00}" type="slidenum">
              <a:rPr lang="de-DE" altLang="en-US"/>
              <a:pPr>
                <a:defRPr/>
              </a:pPr>
              <a:t>‹Nr.›</a:t>
            </a:fld>
            <a:endParaRPr lang="de-DE"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CE26FFE-E9CD-46EC-BF56-92F90A00BA33}" type="slidenum">
              <a:rPr lang="de-DE" altLang="en-US" sz="1300" smtClean="0">
                <a:latin typeface="Times New Roman" panose="02020603050405020304" pitchFamily="18" charset="0"/>
              </a:rPr>
              <a:pPr/>
              <a:t>1</a:t>
            </a:fld>
            <a:endParaRPr lang="de-DE" altLang="en-US" sz="1300">
              <a:latin typeface="Times New Roman" panose="02020603050405020304" pitchFamily="18" charset="0"/>
            </a:endParaRPr>
          </a:p>
        </p:txBody>
      </p:sp>
      <p:sp>
        <p:nvSpPr>
          <p:cNvPr id="5122" name="Rectangle 2"/>
          <p:cNvSpPr>
            <a:spLocks noGrp="1" noRot="1" noChangeAspect="1" noChangeArrowheads="1" noTextEdit="1"/>
          </p:cNvSpPr>
          <p:nvPr>
            <p:ph type="sldImg"/>
          </p:nvPr>
        </p:nvSpPr>
        <p:spPr>
          <a:xfrm>
            <a:off x="227013" y="317500"/>
            <a:ext cx="6573837" cy="4930775"/>
          </a:xfrm>
          <a:ln/>
        </p:spPr>
      </p:sp>
      <p:sp>
        <p:nvSpPr>
          <p:cNvPr id="5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172909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14</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99426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15</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1594447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16</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428572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17</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084274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18</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643641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19</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1155413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20</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978685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21</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1183147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22</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737220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23</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81973D4-CAD7-43D3-92DC-71FCBC9020E2}" type="slidenum">
              <a:rPr lang="de-DE" altLang="en-US" sz="1300" smtClean="0">
                <a:latin typeface="Times New Roman" panose="02020603050405020304" pitchFamily="18" charset="0"/>
              </a:rPr>
              <a:pPr/>
              <a:t>5</a:t>
            </a:fld>
            <a:endParaRPr lang="de-DE" altLang="en-US" sz="1300">
              <a:latin typeface="Times New Roman" panose="02020603050405020304" pitchFamily="18" charset="0"/>
            </a:endParaRPr>
          </a:p>
        </p:txBody>
      </p:sp>
      <p:sp>
        <p:nvSpPr>
          <p:cNvPr id="8194" name="Rectangle 2050"/>
          <p:cNvSpPr>
            <a:spLocks noGrp="1" noRot="1" noChangeAspect="1" noChangeArrowheads="1" noTextEdit="1"/>
          </p:cNvSpPr>
          <p:nvPr>
            <p:ph type="sldImg"/>
          </p:nvPr>
        </p:nvSpPr>
        <p:spPr>
          <a:xfrm>
            <a:off x="993775" y="768350"/>
            <a:ext cx="5118100" cy="3838575"/>
          </a:xfrm>
          <a:ln/>
        </p:spPr>
      </p:sp>
      <p:sp>
        <p:nvSpPr>
          <p:cNvPr id="8195"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24</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668546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25</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657302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26</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637507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27</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005710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28</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18338012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29</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23749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32</a:t>
            </a:fld>
            <a:endParaRPr lang="de-DE" altLang="en-US" sz="130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54664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1B9EB35-E0D8-4D1A-9CBD-E10B446E17B4}" type="slidenum">
              <a:rPr lang="de-DE" altLang="en-US" sz="1300" smtClean="0">
                <a:latin typeface="Times New Roman" panose="02020603050405020304" pitchFamily="18" charset="0"/>
              </a:rPr>
              <a:pPr/>
              <a:t>33</a:t>
            </a:fld>
            <a:endParaRPr lang="de-DE" altLang="en-US" sz="1300">
              <a:latin typeface="Times New Roman" panose="02020603050405020304" pitchFamily="18" charset="0"/>
            </a:endParaRPr>
          </a:p>
        </p:txBody>
      </p:sp>
      <p:sp>
        <p:nvSpPr>
          <p:cNvPr id="25602" name="Rectangle 2"/>
          <p:cNvSpPr>
            <a:spLocks noGrp="1" noRot="1" noChangeAspect="1" noChangeArrowheads="1" noTextEdit="1"/>
          </p:cNvSpPr>
          <p:nvPr>
            <p:ph type="sldImg"/>
          </p:nvPr>
        </p:nvSpPr>
        <p:spPr>
          <a:xfrm>
            <a:off x="227013" y="317500"/>
            <a:ext cx="6573837" cy="4930775"/>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34</a:t>
            </a:fld>
            <a:endParaRPr lang="de-DE" altLang="en-US" sz="130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ADFC7D6-B8AA-4647-AC97-0C39D909EF5F}" type="slidenum">
              <a:rPr lang="de-DE" altLang="en-US" sz="1300" smtClean="0">
                <a:latin typeface="Times New Roman" panose="02020603050405020304" pitchFamily="18" charset="0"/>
              </a:rPr>
              <a:pPr/>
              <a:t>35</a:t>
            </a:fld>
            <a:endParaRPr lang="de-DE" altLang="en-US" sz="1300">
              <a:latin typeface="Times New Roman" panose="02020603050405020304" pitchFamily="18" charset="0"/>
            </a:endParaRPr>
          </a:p>
        </p:txBody>
      </p:sp>
      <p:sp>
        <p:nvSpPr>
          <p:cNvPr id="27650" name="Rectangle 2"/>
          <p:cNvSpPr>
            <a:spLocks noGrp="1" noRot="1" noChangeAspect="1" noChangeArrowheads="1" noTextEdit="1"/>
          </p:cNvSpPr>
          <p:nvPr>
            <p:ph type="sldImg"/>
          </p:nvPr>
        </p:nvSpPr>
        <p:spPr>
          <a:xfrm>
            <a:off x="227013" y="317500"/>
            <a:ext cx="6573837" cy="4930775"/>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17848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FE74A1E7-1070-45E2-8690-A78CDCBA6441}" type="slidenum">
              <a:rPr lang="de-DE" altLang="en-US" sz="1300" smtClean="0">
                <a:latin typeface="Times New Roman" panose="02020603050405020304" pitchFamily="18" charset="0"/>
              </a:rPr>
              <a:pPr/>
              <a:t>7</a:t>
            </a:fld>
            <a:endParaRPr lang="de-DE" altLang="en-US" sz="1300">
              <a:latin typeface="Times New Roman" panose="02020603050405020304" pitchFamily="18" charset="0"/>
            </a:endParaRPr>
          </a:p>
        </p:txBody>
      </p:sp>
      <p:sp>
        <p:nvSpPr>
          <p:cNvPr id="11266" name="Rectangle 2050"/>
          <p:cNvSpPr>
            <a:spLocks noGrp="1" noRot="1" noChangeAspect="1" noChangeArrowheads="1" noTextEdit="1"/>
          </p:cNvSpPr>
          <p:nvPr>
            <p:ph type="sldImg"/>
          </p:nvPr>
        </p:nvSpPr>
        <p:spPr>
          <a:xfrm>
            <a:off x="993775" y="768350"/>
            <a:ext cx="5118100" cy="3838575"/>
          </a:xfrm>
          <a:ln/>
        </p:spPr>
      </p:sp>
      <p:sp>
        <p:nvSpPr>
          <p:cNvPr id="11267"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57F8BCE-FA05-47B8-BBA7-59F89C3C1CB3}" type="slidenum">
              <a:rPr lang="de-DE" altLang="en-US" sz="1300" smtClean="0">
                <a:latin typeface="Times New Roman" panose="02020603050405020304" pitchFamily="18" charset="0"/>
              </a:rPr>
              <a:pPr/>
              <a:t>36</a:t>
            </a:fld>
            <a:endParaRPr lang="de-DE" altLang="en-US" sz="1300">
              <a:latin typeface="Times New Roman" panose="02020603050405020304" pitchFamily="18" charset="0"/>
            </a:endParaRPr>
          </a:p>
        </p:txBody>
      </p:sp>
      <p:sp>
        <p:nvSpPr>
          <p:cNvPr id="21506" name="Rectangle 2"/>
          <p:cNvSpPr>
            <a:spLocks noGrp="1" noRot="1" noChangeAspect="1" noChangeArrowheads="1" noTextEdit="1"/>
          </p:cNvSpPr>
          <p:nvPr>
            <p:ph type="sldImg"/>
          </p:nvPr>
        </p:nvSpPr>
        <p:spPr>
          <a:xfrm>
            <a:off x="227013" y="317500"/>
            <a:ext cx="6573837" cy="4930775"/>
          </a:xfrm>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1DE3EF26-210B-4EDA-8E38-A7DB332F3388}" type="slidenum">
              <a:rPr lang="de-DE" altLang="en-US" sz="1300" smtClean="0">
                <a:latin typeface="Times New Roman" panose="02020603050405020304" pitchFamily="18" charset="0"/>
              </a:rPr>
              <a:pPr/>
              <a:t>37</a:t>
            </a:fld>
            <a:endParaRPr lang="de-DE" altLang="en-US" sz="1300">
              <a:latin typeface="Times New Roman" panose="02020603050405020304" pitchFamily="18" charset="0"/>
            </a:endParaRPr>
          </a:p>
        </p:txBody>
      </p:sp>
      <p:sp>
        <p:nvSpPr>
          <p:cNvPr id="23554" name="Rectangle 2"/>
          <p:cNvSpPr>
            <a:spLocks noGrp="1" noRot="1" noChangeAspect="1" noChangeArrowheads="1" noTextEdit="1"/>
          </p:cNvSpPr>
          <p:nvPr>
            <p:ph type="sldImg"/>
          </p:nvPr>
        </p:nvSpPr>
        <p:spPr>
          <a:xfrm>
            <a:off x="227013" y="317500"/>
            <a:ext cx="6573837" cy="4930775"/>
          </a:xfrm>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38</a:t>
            </a:fld>
            <a:endParaRPr lang="de-DE" altLang="en-US" sz="130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39</a:t>
            </a:fld>
            <a:endParaRPr lang="de-DE" altLang="en-US" sz="130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093074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4185265E-FBD6-459E-8572-BCBC1422F2FE}" type="slidenum">
              <a:rPr lang="de-DE" altLang="en-US" sz="1300" smtClean="0">
                <a:latin typeface="Times New Roman" panose="02020603050405020304" pitchFamily="18" charset="0"/>
              </a:rPr>
              <a:pPr/>
              <a:t>40</a:t>
            </a:fld>
            <a:endParaRPr lang="de-DE" altLang="en-US" sz="1300">
              <a:latin typeface="Times New Roman" panose="02020603050405020304" pitchFamily="18" charset="0"/>
            </a:endParaRPr>
          </a:p>
        </p:txBody>
      </p:sp>
      <p:sp>
        <p:nvSpPr>
          <p:cNvPr id="29698" name="Rectangle 2"/>
          <p:cNvSpPr>
            <a:spLocks noGrp="1" noRot="1" noChangeAspect="1" noChangeArrowheads="1" noTextEdit="1"/>
          </p:cNvSpPr>
          <p:nvPr>
            <p:ph type="sldImg"/>
          </p:nvPr>
        </p:nvSpPr>
        <p:spPr>
          <a:xfrm>
            <a:off x="227013" y="317500"/>
            <a:ext cx="6573837" cy="4930775"/>
          </a:xfrm>
          <a:ln/>
        </p:spPr>
      </p:sp>
      <p:sp>
        <p:nvSpPr>
          <p:cNvPr id="296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03907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41</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466875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42</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39487735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43</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8515278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44</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23349132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BE91DEBC-B0BF-4AA9-B69E-3781906A1B8E}" type="slidenum">
              <a:rPr lang="de-DE" altLang="en-US" sz="1300" smtClean="0">
                <a:latin typeface="Times New Roman" panose="02020603050405020304" pitchFamily="18" charset="0"/>
              </a:rPr>
              <a:pPr/>
              <a:t>45</a:t>
            </a:fld>
            <a:endParaRPr lang="de-DE" altLang="en-US" sz="1300">
              <a:latin typeface="Times New Roman" panose="02020603050405020304" pitchFamily="18" charset="0"/>
            </a:endParaRPr>
          </a:p>
        </p:txBody>
      </p:sp>
      <p:sp>
        <p:nvSpPr>
          <p:cNvPr id="31746" name="Rectangle 2"/>
          <p:cNvSpPr>
            <a:spLocks noGrp="1" noRot="1" noChangeAspect="1" noChangeArrowheads="1" noTextEdit="1"/>
          </p:cNvSpPr>
          <p:nvPr>
            <p:ph type="sldImg"/>
          </p:nvPr>
        </p:nvSpPr>
        <p:spPr>
          <a:xfrm>
            <a:off x="227013" y="317500"/>
            <a:ext cx="6573837" cy="4930775"/>
          </a:xfrm>
          <a:ln/>
        </p:spPr>
      </p:sp>
      <p:sp>
        <p:nvSpPr>
          <p:cNvPr id="317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A71E7B10-7233-4189-9099-61A1ADFC613D}" type="slidenum">
              <a:rPr lang="de-DE" altLang="en-US" sz="1300" smtClean="0">
                <a:latin typeface="Times New Roman" panose="02020603050405020304" pitchFamily="18" charset="0"/>
              </a:rPr>
              <a:pPr/>
              <a:t>8</a:t>
            </a:fld>
            <a:endParaRPr lang="de-DE" altLang="en-US" sz="1300">
              <a:latin typeface="Times New Roman" panose="02020603050405020304" pitchFamily="18" charset="0"/>
            </a:endParaRPr>
          </a:p>
        </p:txBody>
      </p:sp>
      <p:sp>
        <p:nvSpPr>
          <p:cNvPr id="17410" name="Rectangle 2"/>
          <p:cNvSpPr>
            <a:spLocks noGrp="1" noRot="1" noChangeAspect="1" noChangeArrowheads="1" noTextEdit="1"/>
          </p:cNvSpPr>
          <p:nvPr>
            <p:ph type="sldImg"/>
          </p:nvPr>
        </p:nvSpPr>
        <p:spPr>
          <a:xfrm>
            <a:off x="227013" y="317500"/>
            <a:ext cx="6573837" cy="4930775"/>
          </a:xfrm>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extLst>
      <p:ext uri="{BB962C8B-B14F-4D97-AF65-F5344CB8AC3E}">
        <p14:creationId xmlns:p14="http://schemas.microsoft.com/office/powerpoint/2010/main" val="562514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88386A15-1E80-4D10-A48F-EFA01FB35095}" type="slidenum">
              <a:rPr lang="de-DE" altLang="en-US" sz="1300" smtClean="0">
                <a:latin typeface="Times New Roman" panose="02020603050405020304" pitchFamily="18" charset="0"/>
              </a:rPr>
              <a:pPr/>
              <a:t>46</a:t>
            </a:fld>
            <a:endParaRPr lang="de-DE" altLang="en-US" sz="1300">
              <a:latin typeface="Times New Roman" panose="02020603050405020304" pitchFamily="18" charset="0"/>
            </a:endParaRPr>
          </a:p>
        </p:txBody>
      </p:sp>
      <p:sp>
        <p:nvSpPr>
          <p:cNvPr id="33794" name="Rectangle 2"/>
          <p:cNvSpPr>
            <a:spLocks noGrp="1" noRot="1" noChangeAspect="1" noChangeArrowheads="1" noTextEdit="1"/>
          </p:cNvSpPr>
          <p:nvPr>
            <p:ph type="sldImg"/>
          </p:nvPr>
        </p:nvSpPr>
        <p:spPr>
          <a:xfrm>
            <a:off x="227013" y="317500"/>
            <a:ext cx="6573837" cy="4930775"/>
          </a:xfrm>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50EA010C-9ECC-49BE-A783-B69EC185107B}" type="slidenum">
              <a:rPr lang="de-DE" altLang="en-US" sz="1300" smtClean="0">
                <a:latin typeface="Times New Roman" panose="02020603050405020304" pitchFamily="18" charset="0"/>
              </a:rPr>
              <a:pPr/>
              <a:t>47</a:t>
            </a:fld>
            <a:endParaRPr lang="de-DE" altLang="en-US" sz="1300">
              <a:latin typeface="Times New Roman" panose="02020603050405020304" pitchFamily="18" charset="0"/>
            </a:endParaRPr>
          </a:p>
        </p:txBody>
      </p:sp>
      <p:sp>
        <p:nvSpPr>
          <p:cNvPr id="35842" name="Rectangle 2"/>
          <p:cNvSpPr>
            <a:spLocks noGrp="1" noRot="1" noChangeAspect="1" noChangeArrowheads="1" noTextEdit="1"/>
          </p:cNvSpPr>
          <p:nvPr>
            <p:ph type="sldImg"/>
          </p:nvPr>
        </p:nvSpPr>
        <p:spPr>
          <a:xfrm>
            <a:off x="227013" y="317500"/>
            <a:ext cx="6573837" cy="4930775"/>
          </a:xfrm>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0438">
              <a:defRPr sz="2400">
                <a:solidFill>
                  <a:schemeClr val="tx1"/>
                </a:solidFill>
                <a:latin typeface="Book Antiqua" panose="02040602050305030304" pitchFamily="18" charset="0"/>
              </a:defRPr>
            </a:lvl1pPr>
            <a:lvl2pPr marL="742950" indent="-285750" defTabSz="960438">
              <a:defRPr sz="2400">
                <a:solidFill>
                  <a:schemeClr val="tx1"/>
                </a:solidFill>
                <a:latin typeface="Book Antiqua" panose="02040602050305030304" pitchFamily="18" charset="0"/>
              </a:defRPr>
            </a:lvl2pPr>
            <a:lvl3pPr marL="1143000" indent="-228600" defTabSz="960438">
              <a:defRPr sz="2400">
                <a:solidFill>
                  <a:schemeClr val="tx1"/>
                </a:solidFill>
                <a:latin typeface="Book Antiqua" panose="02040602050305030304" pitchFamily="18" charset="0"/>
              </a:defRPr>
            </a:lvl3pPr>
            <a:lvl4pPr marL="1600200" indent="-228600" defTabSz="960438">
              <a:defRPr sz="2400">
                <a:solidFill>
                  <a:schemeClr val="tx1"/>
                </a:solidFill>
                <a:latin typeface="Book Antiqua" panose="02040602050305030304" pitchFamily="18" charset="0"/>
              </a:defRPr>
            </a:lvl4pPr>
            <a:lvl5pPr marL="2057400" indent="-228600" defTabSz="960438">
              <a:defRPr sz="2400">
                <a:solidFill>
                  <a:schemeClr val="tx1"/>
                </a:solidFill>
                <a:latin typeface="Book Antiqua" panose="02040602050305030304" pitchFamily="18" charset="0"/>
              </a:defRPr>
            </a:lvl5pPr>
            <a:lvl6pPr marL="2514600" indent="-228600" defTabSz="960438"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0438"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0438"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0438" eaLnBrk="0" fontAlgn="base" hangingPunct="0">
              <a:spcBef>
                <a:spcPct val="0"/>
              </a:spcBef>
              <a:spcAft>
                <a:spcPct val="0"/>
              </a:spcAft>
              <a:defRPr sz="2400">
                <a:solidFill>
                  <a:schemeClr val="tx1"/>
                </a:solidFill>
                <a:latin typeface="Book Antiqua" panose="02040602050305030304" pitchFamily="18" charset="0"/>
              </a:defRPr>
            </a:lvl9pPr>
          </a:lstStyle>
          <a:p>
            <a:fld id="{F571ED40-43F1-42AA-9EA3-7BD7801F2065}" type="slidenum">
              <a:rPr lang="de-DE" altLang="en-US" sz="1300" smtClean="0">
                <a:latin typeface="Times New Roman" panose="02020603050405020304" pitchFamily="18" charset="0"/>
              </a:rPr>
              <a:pPr/>
              <a:t>9</a:t>
            </a:fld>
            <a:endParaRPr lang="de-DE" altLang="en-US" sz="1300">
              <a:latin typeface="Times New Roman" panose="02020603050405020304" pitchFamily="18" charset="0"/>
            </a:endParaRPr>
          </a:p>
        </p:txBody>
      </p:sp>
      <p:sp>
        <p:nvSpPr>
          <p:cNvPr id="13314" name="Rectangle 2"/>
          <p:cNvSpPr>
            <a:spLocks noGrp="1" noRot="1" noChangeAspect="1" noChangeArrowheads="1" noTextEdit="1"/>
          </p:cNvSpPr>
          <p:nvPr>
            <p:ph type="sldImg"/>
          </p:nvPr>
        </p:nvSpPr>
        <p:spPr>
          <a:xfrm>
            <a:off x="225425" y="317500"/>
            <a:ext cx="6573838" cy="4930775"/>
          </a:xfrm>
          <a:ln/>
        </p:spPr>
      </p:sp>
      <p:sp>
        <p:nvSpPr>
          <p:cNvPr id="13315" name="Rectangle 3"/>
          <p:cNvSpPr>
            <a:spLocks noGrp="1" noChangeArrowheads="1"/>
          </p:cNvSpPr>
          <p:nvPr>
            <p:ph type="body" idx="1"/>
          </p:nvPr>
        </p:nvSpPr>
        <p:spPr>
          <a:xfrm>
            <a:off x="406400" y="5565775"/>
            <a:ext cx="5962650" cy="3898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noProof="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10</a:t>
            </a:fld>
            <a:endParaRPr lang="de-DE" altLang="en-US" sz="130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extLst>
      <p:ext uri="{BB962C8B-B14F-4D97-AF65-F5344CB8AC3E}">
        <p14:creationId xmlns:p14="http://schemas.microsoft.com/office/powerpoint/2010/main" val="3448085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11</a:t>
            </a:fld>
            <a:endParaRPr lang="de-DE" altLang="en-US" sz="130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extLst>
      <p:ext uri="{BB962C8B-B14F-4D97-AF65-F5344CB8AC3E}">
        <p14:creationId xmlns:p14="http://schemas.microsoft.com/office/powerpoint/2010/main" val="407086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12</a:t>
            </a:fld>
            <a:endParaRPr lang="de-DE" altLang="en-US" sz="130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extLst>
      <p:ext uri="{BB962C8B-B14F-4D97-AF65-F5344CB8AC3E}">
        <p14:creationId xmlns:p14="http://schemas.microsoft.com/office/powerpoint/2010/main" val="3270674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lvl1pPr defTabSz="962025">
              <a:defRPr sz="2400">
                <a:solidFill>
                  <a:schemeClr val="tx1"/>
                </a:solidFill>
                <a:latin typeface="Book Antiqua" panose="02040602050305030304" pitchFamily="18" charset="0"/>
              </a:defRPr>
            </a:lvl1pPr>
            <a:lvl2pPr marL="742950" indent="-285750" defTabSz="962025">
              <a:defRPr sz="2400">
                <a:solidFill>
                  <a:schemeClr val="tx1"/>
                </a:solidFill>
                <a:latin typeface="Book Antiqua" panose="02040602050305030304" pitchFamily="18" charset="0"/>
              </a:defRPr>
            </a:lvl2pPr>
            <a:lvl3pPr marL="1143000" indent="-228600" defTabSz="962025">
              <a:defRPr sz="2400">
                <a:solidFill>
                  <a:schemeClr val="tx1"/>
                </a:solidFill>
                <a:latin typeface="Book Antiqua" panose="02040602050305030304" pitchFamily="18" charset="0"/>
              </a:defRPr>
            </a:lvl3pPr>
            <a:lvl4pPr marL="1600200" indent="-228600" defTabSz="962025">
              <a:defRPr sz="2400">
                <a:solidFill>
                  <a:schemeClr val="tx1"/>
                </a:solidFill>
                <a:latin typeface="Book Antiqua" panose="02040602050305030304" pitchFamily="18" charset="0"/>
              </a:defRPr>
            </a:lvl4pPr>
            <a:lvl5pPr marL="2057400" indent="-228600" defTabSz="962025">
              <a:defRPr sz="2400">
                <a:solidFill>
                  <a:schemeClr val="tx1"/>
                </a:solidFill>
                <a:latin typeface="Book Antiqua" panose="02040602050305030304" pitchFamily="18" charset="0"/>
              </a:defRPr>
            </a:lvl5pPr>
            <a:lvl6pPr marL="2514600" indent="-228600" defTabSz="962025" eaLnBrk="0" fontAlgn="base" hangingPunct="0">
              <a:spcBef>
                <a:spcPct val="0"/>
              </a:spcBef>
              <a:spcAft>
                <a:spcPct val="0"/>
              </a:spcAft>
              <a:defRPr sz="2400">
                <a:solidFill>
                  <a:schemeClr val="tx1"/>
                </a:solidFill>
                <a:latin typeface="Book Antiqua" panose="02040602050305030304" pitchFamily="18" charset="0"/>
              </a:defRPr>
            </a:lvl6pPr>
            <a:lvl7pPr marL="2971800" indent="-228600" defTabSz="962025" eaLnBrk="0" fontAlgn="base" hangingPunct="0">
              <a:spcBef>
                <a:spcPct val="0"/>
              </a:spcBef>
              <a:spcAft>
                <a:spcPct val="0"/>
              </a:spcAft>
              <a:defRPr sz="2400">
                <a:solidFill>
                  <a:schemeClr val="tx1"/>
                </a:solidFill>
                <a:latin typeface="Book Antiqua" panose="02040602050305030304" pitchFamily="18" charset="0"/>
              </a:defRPr>
            </a:lvl7pPr>
            <a:lvl8pPr marL="3429000" indent="-228600" defTabSz="962025" eaLnBrk="0" fontAlgn="base" hangingPunct="0">
              <a:spcBef>
                <a:spcPct val="0"/>
              </a:spcBef>
              <a:spcAft>
                <a:spcPct val="0"/>
              </a:spcAft>
              <a:defRPr sz="2400">
                <a:solidFill>
                  <a:schemeClr val="tx1"/>
                </a:solidFill>
                <a:latin typeface="Book Antiqua" panose="02040602050305030304" pitchFamily="18" charset="0"/>
              </a:defRPr>
            </a:lvl8pPr>
            <a:lvl9pPr marL="3886200" indent="-228600" defTabSz="962025" eaLnBrk="0" fontAlgn="base" hangingPunct="0">
              <a:spcBef>
                <a:spcPct val="0"/>
              </a:spcBef>
              <a:spcAft>
                <a:spcPct val="0"/>
              </a:spcAft>
              <a:defRPr sz="2400">
                <a:solidFill>
                  <a:schemeClr val="tx1"/>
                </a:solidFill>
                <a:latin typeface="Book Antiqua" panose="02040602050305030304" pitchFamily="18" charset="0"/>
              </a:defRPr>
            </a:lvl9pPr>
          </a:lstStyle>
          <a:p>
            <a:fld id="{2548AEDD-86DE-473E-A13F-29ACD9908D45}" type="slidenum">
              <a:rPr lang="de-DE" altLang="en-US" sz="1300" smtClean="0">
                <a:latin typeface="Times New Roman" panose="02020603050405020304" pitchFamily="18" charset="0"/>
              </a:rPr>
              <a:pPr/>
              <a:t>13</a:t>
            </a:fld>
            <a:endParaRPr lang="de-DE" altLang="en-US" sz="1300">
              <a:latin typeface="Times New Roman" panose="02020603050405020304" pitchFamily="18" charset="0"/>
            </a:endParaRPr>
          </a:p>
        </p:txBody>
      </p:sp>
      <p:sp>
        <p:nvSpPr>
          <p:cNvPr id="15362" name="Rectangle 2050"/>
          <p:cNvSpPr>
            <a:spLocks noGrp="1" noRot="1" noChangeAspect="1" noChangeArrowheads="1" noTextEdit="1"/>
          </p:cNvSpPr>
          <p:nvPr>
            <p:ph type="sldImg"/>
          </p:nvPr>
        </p:nvSpPr>
        <p:spPr>
          <a:xfrm>
            <a:off x="993775" y="768350"/>
            <a:ext cx="5118100" cy="3838575"/>
          </a:xfrm>
          <a:ln/>
        </p:spPr>
      </p:sp>
      <p:sp>
        <p:nvSpPr>
          <p:cNvPr id="15363" name="Rectangle 2051"/>
          <p:cNvSpPr>
            <a:spLocks noGrp="1" noChangeArrowheads="1"/>
          </p:cNvSpPr>
          <p:nvPr>
            <p:ph type="body" idx="1"/>
          </p:nvPr>
        </p:nvSpPr>
        <p:spPr>
          <a:xfrm>
            <a:off x="947738" y="4860925"/>
            <a:ext cx="5203825" cy="4605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de-D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7"/>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Tree>
    <p:extLst>
      <p:ext uri="{BB962C8B-B14F-4D97-AF65-F5344CB8AC3E}">
        <p14:creationId xmlns:p14="http://schemas.microsoft.com/office/powerpoint/2010/main" val="2092145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2721266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092951" y="381000"/>
            <a:ext cx="1727200" cy="5715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1908176" y="381000"/>
            <a:ext cx="5032375" cy="57150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28698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1908176" y="381000"/>
            <a:ext cx="6767513" cy="960438"/>
          </a:xfrm>
        </p:spPr>
        <p:txBody>
          <a:bodyPr/>
          <a:lstStyle/>
          <a:p>
            <a:r>
              <a:rPr lang="de-DE"/>
              <a:t>Titelmasterformat durch Klicken bearbeiten</a:t>
            </a:r>
          </a:p>
        </p:txBody>
      </p:sp>
      <p:sp>
        <p:nvSpPr>
          <p:cNvPr id="3" name="Tabellenplatzhalter 2"/>
          <p:cNvSpPr>
            <a:spLocks noGrp="1"/>
          </p:cNvSpPr>
          <p:nvPr>
            <p:ph type="tbl" idx="1"/>
          </p:nvPr>
        </p:nvSpPr>
        <p:spPr>
          <a:xfrm>
            <a:off x="1908176" y="1981200"/>
            <a:ext cx="6550025" cy="4114800"/>
          </a:xfrm>
        </p:spPr>
        <p:txBody>
          <a:bodyPr/>
          <a:lstStyle/>
          <a:p>
            <a:pPr lvl="0"/>
            <a:endParaRPr lang="de-DE" noProof="0"/>
          </a:p>
        </p:txBody>
      </p:sp>
    </p:spTree>
    <p:extLst>
      <p:ext uri="{BB962C8B-B14F-4D97-AF65-F5344CB8AC3E}">
        <p14:creationId xmlns:p14="http://schemas.microsoft.com/office/powerpoint/2010/main" val="5004865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9800311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Tree>
    <p:extLst>
      <p:ext uri="{BB962C8B-B14F-4D97-AF65-F5344CB8AC3E}">
        <p14:creationId xmlns:p14="http://schemas.microsoft.com/office/powerpoint/2010/main" val="49812197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908175" y="1981200"/>
            <a:ext cx="33797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5440364" y="1981200"/>
            <a:ext cx="33797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39360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5992544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17899888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179782"/>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14401578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Tree>
    <p:extLst>
      <p:ext uri="{BB962C8B-B14F-4D97-AF65-F5344CB8AC3E}">
        <p14:creationId xmlns:p14="http://schemas.microsoft.com/office/powerpoint/2010/main" val="89110656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08176" y="381000"/>
            <a:ext cx="6767513"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b" anchorCtr="0" compatLnSpc="1">
            <a:prstTxWarp prst="textNoShape">
              <a:avLst/>
            </a:prstTxWarp>
          </a:bodyPr>
          <a:lstStyle/>
          <a:p>
            <a:pPr lvl="0"/>
            <a:r>
              <a:rPr lang="en-US" altLang="en-US"/>
              <a:t>Hier klicken, um Master-Titelformat zu bearbeiten.</a:t>
            </a:r>
          </a:p>
        </p:txBody>
      </p:sp>
      <p:sp>
        <p:nvSpPr>
          <p:cNvPr id="1027" name="Rectangle 3"/>
          <p:cNvSpPr>
            <a:spLocks noGrp="1" noChangeArrowheads="1"/>
          </p:cNvSpPr>
          <p:nvPr>
            <p:ph type="body" idx="1"/>
          </p:nvPr>
        </p:nvSpPr>
        <p:spPr bwMode="auto">
          <a:xfrm>
            <a:off x="1908176" y="1981200"/>
            <a:ext cx="69119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Hier klicken, um Master-Textformat zu bearbeiten.</a:t>
            </a:r>
          </a:p>
          <a:p>
            <a:pPr lvl="1"/>
            <a:r>
              <a:rPr lang="en-US" altLang="en-US"/>
              <a:t>Zweite Ebene</a:t>
            </a:r>
          </a:p>
          <a:p>
            <a:pPr lvl="2"/>
            <a:r>
              <a:rPr lang="en-US" altLang="en-US"/>
              <a:t>Dritte Ebene</a:t>
            </a:r>
          </a:p>
          <a:p>
            <a:pPr lvl="3"/>
            <a:r>
              <a:rPr lang="en-US" altLang="en-US"/>
              <a:t>Vierte Ebene</a:t>
            </a:r>
          </a:p>
          <a:p>
            <a:pPr lvl="4"/>
            <a:r>
              <a:rPr lang="en-US" altLang="en-US"/>
              <a:t>Fünfte Ebene Prof. Dr. Georg Erdmann</a:t>
            </a:r>
          </a:p>
        </p:txBody>
      </p:sp>
      <p:sp>
        <p:nvSpPr>
          <p:cNvPr id="6158" name="Text Box 14">
            <a:extLst>
              <a:ext uri="{FF2B5EF4-FFF2-40B4-BE49-F238E27FC236}">
                <a16:creationId xmlns:a16="http://schemas.microsoft.com/office/drawing/2014/main" id="{EE186795-31AE-7143-AED1-D84811CE3203}"/>
              </a:ext>
            </a:extLst>
          </p:cNvPr>
          <p:cNvSpPr txBox="1">
            <a:spLocks noChangeArrowheads="1"/>
          </p:cNvSpPr>
          <p:nvPr/>
        </p:nvSpPr>
        <p:spPr bwMode="auto">
          <a:xfrm>
            <a:off x="762000" y="6248402"/>
            <a:ext cx="609600" cy="244475"/>
          </a:xfrm>
          <a:prstGeom prst="rect">
            <a:avLst/>
          </a:prstGeom>
          <a:noFill/>
          <a:ln w="9525">
            <a:noFill/>
            <a:miter lim="800000"/>
            <a:headEnd type="none" w="sm" len="sm"/>
            <a:tailEnd type="none" w="sm" len="sm"/>
          </a:ln>
          <a:effectLst/>
        </p:spPr>
        <p:txBody>
          <a:bodyPr>
            <a:spAutoFit/>
          </a:bodyPr>
          <a:lstStyle>
            <a:lvl1pPr>
              <a:defRPr sz="2400">
                <a:solidFill>
                  <a:schemeClr val="tx1"/>
                </a:solidFill>
                <a:latin typeface="Book Antiqua" panose="02040602050305030304" pitchFamily="18" charset="0"/>
              </a:defRPr>
            </a:lvl1pPr>
            <a:lvl2pPr marL="742950" indent="-285750">
              <a:defRPr sz="2400">
                <a:solidFill>
                  <a:schemeClr val="tx1"/>
                </a:solidFill>
                <a:latin typeface="Book Antiqua" panose="02040602050305030304" pitchFamily="18" charset="0"/>
              </a:defRPr>
            </a:lvl2pPr>
            <a:lvl3pPr marL="1143000" indent="-228600">
              <a:defRPr sz="2400">
                <a:solidFill>
                  <a:schemeClr val="tx1"/>
                </a:solidFill>
                <a:latin typeface="Book Antiqua" panose="02040602050305030304" pitchFamily="18" charset="0"/>
              </a:defRPr>
            </a:lvl3pPr>
            <a:lvl4pPr marL="1600200" indent="-228600">
              <a:defRPr sz="2400">
                <a:solidFill>
                  <a:schemeClr val="tx1"/>
                </a:solidFill>
                <a:latin typeface="Book Antiqua" panose="02040602050305030304" pitchFamily="18" charset="0"/>
              </a:defRPr>
            </a:lvl4pPr>
            <a:lvl5pPr marL="2057400" indent="-228600">
              <a:defRPr sz="2400">
                <a:solidFill>
                  <a:schemeClr val="tx1"/>
                </a:solidFill>
                <a:latin typeface="Book Antiqua" panose="02040602050305030304" pitchFamily="18" charset="0"/>
              </a:defRPr>
            </a:lvl5pPr>
            <a:lvl6pPr marL="2514600" indent="-228600" eaLnBrk="0" fontAlgn="base" hangingPunct="0">
              <a:spcBef>
                <a:spcPct val="0"/>
              </a:spcBef>
              <a:spcAft>
                <a:spcPct val="0"/>
              </a:spcAft>
              <a:defRPr sz="2400">
                <a:solidFill>
                  <a:schemeClr val="tx1"/>
                </a:solidFill>
                <a:latin typeface="Book Antiqua" panose="02040602050305030304" pitchFamily="18" charset="0"/>
              </a:defRPr>
            </a:lvl6pPr>
            <a:lvl7pPr marL="2971800" indent="-228600" eaLnBrk="0" fontAlgn="base" hangingPunct="0">
              <a:spcBef>
                <a:spcPct val="0"/>
              </a:spcBef>
              <a:spcAft>
                <a:spcPct val="0"/>
              </a:spcAft>
              <a:defRPr sz="2400">
                <a:solidFill>
                  <a:schemeClr val="tx1"/>
                </a:solidFill>
                <a:latin typeface="Book Antiqua" panose="02040602050305030304" pitchFamily="18" charset="0"/>
              </a:defRPr>
            </a:lvl7pPr>
            <a:lvl8pPr marL="3429000" indent="-228600" eaLnBrk="0" fontAlgn="base" hangingPunct="0">
              <a:spcBef>
                <a:spcPct val="0"/>
              </a:spcBef>
              <a:spcAft>
                <a:spcPct val="0"/>
              </a:spcAft>
              <a:defRPr sz="2400">
                <a:solidFill>
                  <a:schemeClr val="tx1"/>
                </a:solidFill>
                <a:latin typeface="Book Antiqua" panose="02040602050305030304" pitchFamily="18" charset="0"/>
              </a:defRPr>
            </a:lvl8pPr>
            <a:lvl9pPr marL="3886200" indent="-228600" eaLnBrk="0" fontAlgn="base" hangingPunct="0">
              <a:spcBef>
                <a:spcPct val="0"/>
              </a:spcBef>
              <a:spcAft>
                <a:spcPct val="0"/>
              </a:spcAft>
              <a:defRPr sz="2400">
                <a:solidFill>
                  <a:schemeClr val="tx1"/>
                </a:solidFill>
                <a:latin typeface="Book Antiqua" panose="02040602050305030304" pitchFamily="18" charset="0"/>
              </a:defRPr>
            </a:lvl9pPr>
          </a:lstStyle>
          <a:p>
            <a:pPr>
              <a:spcBef>
                <a:spcPct val="50000"/>
              </a:spcBef>
              <a:defRPr/>
            </a:pPr>
            <a:fld id="{4310F7BF-C08E-4796-B6CC-1E744F04837E}" type="slidenum">
              <a:rPr lang="de-DE" altLang="en-US" sz="1000" smtClean="0">
                <a:latin typeface="Arial" panose="020B0604020202020204" pitchFamily="34" charset="0"/>
                <a:cs typeface="Arial" panose="020B0604020202020204" pitchFamily="34" charset="0"/>
              </a:rPr>
              <a:pPr>
                <a:spcBef>
                  <a:spcPct val="50000"/>
                </a:spcBef>
                <a:defRPr/>
              </a:pPr>
              <a:t>‹Nr.›</a:t>
            </a:fld>
            <a:endParaRPr lang="de-DE" altLang="en-US" sz="2400" dirty="0">
              <a:latin typeface="Arial" panose="020B0604020202020204" pitchFamily="34" charset="0"/>
              <a:cs typeface="Arial" panose="020B0604020202020204" pitchFamily="34" charset="0"/>
            </a:endParaRPr>
          </a:p>
        </p:txBody>
      </p:sp>
      <p:pic>
        <p:nvPicPr>
          <p:cNvPr id="1029" name="Picture 15"/>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9751" y="606425"/>
            <a:ext cx="9366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ransition/>
  <p:txStyles>
    <p:titleStyle>
      <a:lvl1pPr algn="r" rtl="0" eaLnBrk="0" fontAlgn="base" hangingPunct="0">
        <a:spcBef>
          <a:spcPct val="0"/>
        </a:spcBef>
        <a:spcAft>
          <a:spcPct val="0"/>
        </a:spcAft>
        <a:defRPr sz="2800" i="1">
          <a:solidFill>
            <a:schemeClr val="tx2"/>
          </a:solidFill>
          <a:latin typeface="+mj-lt"/>
          <a:ea typeface="+mj-ea"/>
          <a:cs typeface="+mj-cs"/>
        </a:defRPr>
      </a:lvl1pPr>
      <a:lvl2pPr algn="r" rtl="0" eaLnBrk="0" fontAlgn="base" hangingPunct="0">
        <a:spcBef>
          <a:spcPct val="0"/>
        </a:spcBef>
        <a:spcAft>
          <a:spcPct val="0"/>
        </a:spcAft>
        <a:defRPr sz="2800" i="1">
          <a:solidFill>
            <a:schemeClr val="tx2"/>
          </a:solidFill>
          <a:latin typeface="Times New Roman" pitchFamily="18" charset="0"/>
        </a:defRPr>
      </a:lvl2pPr>
      <a:lvl3pPr algn="r" rtl="0" eaLnBrk="0" fontAlgn="base" hangingPunct="0">
        <a:spcBef>
          <a:spcPct val="0"/>
        </a:spcBef>
        <a:spcAft>
          <a:spcPct val="0"/>
        </a:spcAft>
        <a:defRPr sz="2800" i="1">
          <a:solidFill>
            <a:schemeClr val="tx2"/>
          </a:solidFill>
          <a:latin typeface="Times New Roman" pitchFamily="18" charset="0"/>
        </a:defRPr>
      </a:lvl3pPr>
      <a:lvl4pPr algn="r" rtl="0" eaLnBrk="0" fontAlgn="base" hangingPunct="0">
        <a:spcBef>
          <a:spcPct val="0"/>
        </a:spcBef>
        <a:spcAft>
          <a:spcPct val="0"/>
        </a:spcAft>
        <a:defRPr sz="2800" i="1">
          <a:solidFill>
            <a:schemeClr val="tx2"/>
          </a:solidFill>
          <a:latin typeface="Times New Roman" pitchFamily="18" charset="0"/>
        </a:defRPr>
      </a:lvl4pPr>
      <a:lvl5pPr algn="r" rtl="0" eaLnBrk="0" fontAlgn="base" hangingPunct="0">
        <a:spcBef>
          <a:spcPct val="0"/>
        </a:spcBef>
        <a:spcAft>
          <a:spcPct val="0"/>
        </a:spcAft>
        <a:defRPr sz="2800" i="1">
          <a:solidFill>
            <a:schemeClr val="tx2"/>
          </a:solidFill>
          <a:latin typeface="Times New Roman" pitchFamily="18" charset="0"/>
        </a:defRPr>
      </a:lvl5pPr>
      <a:lvl6pPr marL="457200" algn="r" rtl="0" eaLnBrk="0" fontAlgn="base" hangingPunct="0">
        <a:spcBef>
          <a:spcPct val="0"/>
        </a:spcBef>
        <a:spcAft>
          <a:spcPct val="0"/>
        </a:spcAft>
        <a:defRPr sz="2800" i="1">
          <a:solidFill>
            <a:schemeClr val="tx2"/>
          </a:solidFill>
          <a:latin typeface="Times New Roman" pitchFamily="18" charset="0"/>
        </a:defRPr>
      </a:lvl6pPr>
      <a:lvl7pPr marL="914400" algn="r" rtl="0" eaLnBrk="0" fontAlgn="base" hangingPunct="0">
        <a:spcBef>
          <a:spcPct val="0"/>
        </a:spcBef>
        <a:spcAft>
          <a:spcPct val="0"/>
        </a:spcAft>
        <a:defRPr sz="2800" i="1">
          <a:solidFill>
            <a:schemeClr val="tx2"/>
          </a:solidFill>
          <a:latin typeface="Times New Roman" pitchFamily="18" charset="0"/>
        </a:defRPr>
      </a:lvl7pPr>
      <a:lvl8pPr marL="1371600" algn="r" rtl="0" eaLnBrk="0" fontAlgn="base" hangingPunct="0">
        <a:spcBef>
          <a:spcPct val="0"/>
        </a:spcBef>
        <a:spcAft>
          <a:spcPct val="0"/>
        </a:spcAft>
        <a:defRPr sz="2800" i="1">
          <a:solidFill>
            <a:schemeClr val="tx2"/>
          </a:solidFill>
          <a:latin typeface="Times New Roman" pitchFamily="18" charset="0"/>
        </a:defRPr>
      </a:lvl8pPr>
      <a:lvl9pPr marL="1828800" algn="r" rtl="0" eaLnBrk="0" fontAlgn="base" hangingPunct="0">
        <a:spcBef>
          <a:spcPct val="0"/>
        </a:spcBef>
        <a:spcAft>
          <a:spcPct val="0"/>
        </a:spcAft>
        <a:defRPr sz="28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18.wmf"/></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pn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3.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0.png"/><Relationship Id="rId7" Type="http://schemas.openxmlformats.org/officeDocument/2006/relationships/image" Target="../media/image340.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330.png"/><Relationship Id="rId5" Type="http://schemas.openxmlformats.org/officeDocument/2006/relationships/image" Target="../media/image320.png"/><Relationship Id="rId4" Type="http://schemas.openxmlformats.org/officeDocument/2006/relationships/image" Target="../media/image31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Grp="1" noChangeArrowheads="1"/>
          </p:cNvSpPr>
          <p:nvPr>
            <p:ph type="ctrTitle"/>
          </p:nvPr>
        </p:nvSpPr>
        <p:spPr>
          <a:xfrm>
            <a:off x="1920875" y="1262063"/>
            <a:ext cx="6800850" cy="2493962"/>
          </a:xfrm>
        </p:spPr>
        <p:txBody>
          <a:bodyPr/>
          <a:lstStyle/>
          <a:p>
            <a:r>
              <a:rPr lang="de-DE" altLang="en-US" b="1" i="0" dirty="0">
                <a:latin typeface="Arial" panose="020B0604020202020204" pitchFamily="34" charset="0"/>
                <a:cs typeface="Arial" panose="020B0604020202020204" pitchFamily="34" charset="0"/>
              </a:rPr>
              <a:t>Wirtschaftliche Grundlagen </a:t>
            </a:r>
            <a:br>
              <a:rPr lang="de-DE" altLang="en-US" i="0" dirty="0">
                <a:latin typeface="Arial" panose="020B0604020202020204" pitchFamily="34" charset="0"/>
                <a:cs typeface="Arial" panose="020B0604020202020204" pitchFamily="34" charset="0"/>
              </a:rPr>
            </a:br>
            <a:r>
              <a:rPr lang="de-DE" altLang="en-US" sz="2400" i="0" dirty="0">
                <a:latin typeface="Arial" panose="020B0604020202020204" pitchFamily="34" charset="0"/>
                <a:cs typeface="Arial" panose="020B0604020202020204" pitchFamily="34" charset="0"/>
              </a:rPr>
              <a:t>im Sommersemester 2021</a:t>
            </a:r>
            <a:br>
              <a:rPr lang="de-DE" altLang="en-US" sz="2400" i="0" dirty="0">
                <a:latin typeface="Arial" panose="020B0604020202020204" pitchFamily="34" charset="0"/>
                <a:cs typeface="Arial" panose="020B0604020202020204" pitchFamily="34" charset="0"/>
              </a:rPr>
            </a:br>
            <a:br>
              <a:rPr lang="de-DE" altLang="en-US" sz="2400" dirty="0"/>
            </a:br>
            <a:r>
              <a:rPr lang="de-DE" altLang="en-US" sz="2400" b="1" i="0" dirty="0"/>
              <a:t>Angebot, Nachfrage und Elastizität</a:t>
            </a:r>
            <a:endParaRPr lang="en-GB" altLang="en-US" i="0" dirty="0">
              <a:latin typeface="Arial" panose="020B0604020202020204" pitchFamily="34" charset="0"/>
              <a:cs typeface="Arial" panose="020B0604020202020204" pitchFamily="34" charset="0"/>
            </a:endParaRPr>
          </a:p>
        </p:txBody>
      </p:sp>
      <p:sp>
        <p:nvSpPr>
          <p:cNvPr id="2051" name="Rectangle 7">
            <a:extLst>
              <a:ext uri="{FF2B5EF4-FFF2-40B4-BE49-F238E27FC236}">
                <a16:creationId xmlns:a16="http://schemas.microsoft.com/office/drawing/2014/main" id="{E560D621-3922-3F44-BBCE-5928D5D33A52}"/>
              </a:ext>
            </a:extLst>
          </p:cNvPr>
          <p:cNvSpPr>
            <a:spLocks noChangeArrowheads="1"/>
          </p:cNvSpPr>
          <p:nvPr/>
        </p:nvSpPr>
        <p:spPr bwMode="auto">
          <a:xfrm>
            <a:off x="863600" y="5060950"/>
            <a:ext cx="5295900"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defTabSz="1047750">
              <a:spcBef>
                <a:spcPct val="20000"/>
              </a:spcBef>
              <a:buClr>
                <a:schemeClr val="tx2"/>
              </a:buClr>
              <a:buChar char="•"/>
              <a:defRPr sz="2400">
                <a:solidFill>
                  <a:schemeClr val="tx1"/>
                </a:solidFill>
                <a:latin typeface="Times New Roman" panose="02020603050405020304" pitchFamily="18" charset="0"/>
              </a:defRPr>
            </a:lvl1pPr>
            <a:lvl2pPr marL="742950" indent="-285750" defTabSz="1047750">
              <a:spcBef>
                <a:spcPct val="20000"/>
              </a:spcBef>
              <a:buClr>
                <a:schemeClr val="tx2"/>
              </a:buClr>
              <a:buChar char="–"/>
              <a:defRPr sz="2400">
                <a:solidFill>
                  <a:schemeClr val="tx1"/>
                </a:solidFill>
                <a:latin typeface="Times New Roman" panose="02020603050405020304" pitchFamily="18" charset="0"/>
              </a:defRPr>
            </a:lvl2pPr>
            <a:lvl3pPr marL="1143000" indent="-228600" defTabSz="1047750">
              <a:spcBef>
                <a:spcPct val="20000"/>
              </a:spcBef>
              <a:buClr>
                <a:schemeClr val="tx2"/>
              </a:buClr>
              <a:buChar char="•"/>
              <a:defRPr sz="2400">
                <a:solidFill>
                  <a:schemeClr val="tx1"/>
                </a:solidFill>
                <a:latin typeface="Times New Roman" panose="02020603050405020304" pitchFamily="18" charset="0"/>
              </a:defRPr>
            </a:lvl3pPr>
            <a:lvl4pPr marL="1600200" indent="-228600" defTabSz="1047750">
              <a:spcBef>
                <a:spcPct val="20000"/>
              </a:spcBef>
              <a:buClr>
                <a:schemeClr val="tx2"/>
              </a:buClr>
              <a:buChar char="–"/>
              <a:defRPr sz="2000">
                <a:solidFill>
                  <a:schemeClr val="tx1"/>
                </a:solidFill>
                <a:latin typeface="Times New Roman" panose="02020603050405020304" pitchFamily="18" charset="0"/>
              </a:defRPr>
            </a:lvl4pPr>
            <a:lvl5pPr marL="2057400" indent="-228600" defTabSz="1047750">
              <a:spcBef>
                <a:spcPct val="20000"/>
              </a:spcBef>
              <a:buClr>
                <a:schemeClr val="tx2"/>
              </a:buClr>
              <a:buChar char="•"/>
              <a:defRPr sz="2000">
                <a:solidFill>
                  <a:schemeClr val="tx1"/>
                </a:solidFill>
                <a:latin typeface="Times New Roman" panose="02020603050405020304" pitchFamily="18" charset="0"/>
              </a:defRPr>
            </a:lvl5pPr>
            <a:lvl6pPr marL="25146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defTabSz="104775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Prof. Tom Brown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Fachgebiet Energiesysteme / TU Berlin</a:t>
            </a:r>
          </a:p>
          <a:p>
            <a:pPr>
              <a:lnSpc>
                <a:spcPct val="90000"/>
              </a:lnSpc>
              <a:spcBef>
                <a:spcPct val="0"/>
              </a:spcBef>
              <a:buClrTx/>
              <a:buFontTx/>
              <a:buNone/>
              <a:defRPr/>
            </a:pPr>
            <a:r>
              <a:rPr lang="de-DE" altLang="en-US" sz="1600" dirty="0">
                <a:solidFill>
                  <a:schemeClr val="tx1">
                    <a:lumMod val="75000"/>
                    <a:lumOff val="25000"/>
                  </a:schemeClr>
                </a:solidFill>
                <a:latin typeface="Arial" panose="020B0604020202020204" pitchFamily="34" charset="0"/>
              </a:rPr>
              <a:t>E-Mail: </a:t>
            </a:r>
            <a:r>
              <a:rPr lang="de-DE" altLang="en-US" sz="1600" dirty="0" err="1">
                <a:solidFill>
                  <a:schemeClr val="tx1">
                    <a:lumMod val="75000"/>
                    <a:lumOff val="25000"/>
                  </a:schemeClr>
                </a:solidFill>
                <a:latin typeface="Arial" panose="020B0604020202020204" pitchFamily="34" charset="0"/>
              </a:rPr>
              <a:t>WiGr.Team@ensys.tu-berlin.de</a:t>
            </a:r>
            <a:endParaRPr lang="de-DE" altLang="en-US" sz="1600" dirty="0">
              <a:solidFill>
                <a:schemeClr val="tx1">
                  <a:lumMod val="75000"/>
                  <a:lumOff val="25000"/>
                </a:schemeClr>
              </a:solidFill>
              <a:latin typeface="Arial" panose="020B0604020202020204" pitchFamily="34" charset="0"/>
            </a:endParaRPr>
          </a:p>
        </p:txBody>
      </p:sp>
    </p:spTree>
    <p:extLst>
      <p:ext uri="{BB962C8B-B14F-4D97-AF65-F5344CB8AC3E}">
        <p14:creationId xmlns:p14="http://schemas.microsoft.com/office/powerpoint/2010/main" val="121003499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a:latin typeface="Arial" panose="020B0604020202020204" pitchFamily="34" charset="0"/>
                <a:cs typeface="Arial" panose="020B0604020202020204" pitchFamily="34" charset="0"/>
              </a:rPr>
              <a:t>Beispiele: Angebotsmonopole</a:t>
            </a:r>
          </a:p>
        </p:txBody>
      </p:sp>
      <p:sp>
        <p:nvSpPr>
          <p:cNvPr id="14338" name="Rectangle 3"/>
          <p:cNvSpPr>
            <a:spLocks noGrp="1" noChangeArrowheads="1"/>
          </p:cNvSpPr>
          <p:nvPr>
            <p:ph type="body" idx="1"/>
          </p:nvPr>
        </p:nvSpPr>
        <p:spPr>
          <a:xfrm>
            <a:off x="554467" y="1681218"/>
            <a:ext cx="4666822" cy="3768725"/>
          </a:xfrm>
        </p:spPr>
        <p:txBody>
          <a:bodyPr/>
          <a:lstStyle/>
          <a:p>
            <a:r>
              <a:rPr lang="de-DE" altLang="en-US" sz="1800" dirty="0">
                <a:latin typeface="Arial" panose="020B0604020202020204" pitchFamily="34" charset="0"/>
                <a:cs typeface="Arial" panose="020B0604020202020204" pitchFamily="34" charset="0"/>
              </a:rPr>
              <a:t>Betriebssysteme: Microsoft </a:t>
            </a:r>
          </a:p>
          <a:p>
            <a:r>
              <a:rPr lang="de-DE" altLang="en-US" sz="1800" dirty="0">
                <a:latin typeface="Arial" panose="020B0604020202020204" pitchFamily="34" charset="0"/>
                <a:cs typeface="Arial" panose="020B0604020202020204" pitchFamily="34" charset="0"/>
              </a:rPr>
              <a:t>Schienennetze</a:t>
            </a:r>
          </a:p>
          <a:p>
            <a:r>
              <a:rPr lang="de-DE" altLang="en-US" sz="1800" dirty="0">
                <a:latin typeface="Arial" panose="020B0604020202020204" pitchFamily="34" charset="0"/>
                <a:cs typeface="Arial" panose="020B0604020202020204" pitchFamily="34" charset="0"/>
              </a:rPr>
              <a:t>Stromnetze</a:t>
            </a:r>
          </a:p>
          <a:p>
            <a:r>
              <a:rPr lang="de-DE" altLang="en-US" sz="1800" dirty="0">
                <a:latin typeface="Arial" panose="020B0604020202020204" pitchFamily="34" charset="0"/>
                <a:cs typeface="Arial" panose="020B0604020202020204" pitchFamily="34" charset="0"/>
              </a:rPr>
              <a:t>Hochgeschwindigkeitsverkehr mit der Bahn: Deutsche Bahn</a:t>
            </a:r>
          </a:p>
          <a:p>
            <a:r>
              <a:rPr lang="de-DE" altLang="en-US" sz="1800" dirty="0">
                <a:latin typeface="Arial" panose="020B0604020202020204" pitchFamily="34" charset="0"/>
                <a:cs typeface="Arial" panose="020B0604020202020204" pitchFamily="34" charset="0"/>
              </a:rPr>
              <a:t>Alkohol in Schweden: Systembolaget</a:t>
            </a:r>
          </a:p>
          <a:p>
            <a:r>
              <a:rPr lang="de-DE" altLang="en-US" sz="1800" dirty="0">
                <a:latin typeface="Arial" panose="020B0604020202020204" pitchFamily="34" charset="0"/>
                <a:cs typeface="Arial" panose="020B0604020202020204" pitchFamily="34" charset="0"/>
              </a:rPr>
              <a:t>Patente (z.B. für neue Impfstoffe)</a:t>
            </a:r>
          </a:p>
          <a:p>
            <a:pPr marL="0" indent="0">
              <a:buNone/>
            </a:pPr>
            <a:endParaRPr lang="de-DE" altLang="en-US" sz="1000" dirty="0">
              <a:latin typeface="Arial" panose="020B0604020202020204" pitchFamily="34" charset="0"/>
              <a:cs typeface="Arial" panose="020B0604020202020204" pitchFamily="34" charset="0"/>
            </a:endParaRPr>
          </a:p>
          <a:p>
            <a:pPr marL="0" indent="0">
              <a:buNone/>
            </a:pPr>
            <a:r>
              <a:rPr lang="de-DE" altLang="en-US" sz="1800" dirty="0">
                <a:latin typeface="Arial" panose="020B0604020202020204" pitchFamily="34" charset="0"/>
                <a:cs typeface="Arial" panose="020B0604020202020204" pitchFamily="34" charset="0"/>
              </a:rPr>
              <a:t>Der Anbieter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er kann den Marktpreis beeinflussen.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3733" y="4950273"/>
            <a:ext cx="3178419" cy="164401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44108" y="2936407"/>
            <a:ext cx="2719229" cy="15910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5172" y="1458928"/>
            <a:ext cx="2577102" cy="128855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22576" y="4950273"/>
            <a:ext cx="2740761" cy="1644010"/>
          </a:xfrm>
          <a:prstGeom prst="rect">
            <a:avLst/>
          </a:prstGeom>
        </p:spPr>
      </p:pic>
    </p:spTree>
    <p:extLst>
      <p:ext uri="{BB962C8B-B14F-4D97-AF65-F5344CB8AC3E}">
        <p14:creationId xmlns:p14="http://schemas.microsoft.com/office/powerpoint/2010/main" val="56715087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a:latin typeface="Arial" panose="020B0604020202020204" pitchFamily="34" charset="0"/>
                <a:cs typeface="Arial" panose="020B0604020202020204" pitchFamily="34" charset="0"/>
              </a:rPr>
              <a:t>Beispiele: Angebotsoligopole (wenige Anbieter)</a:t>
            </a:r>
          </a:p>
        </p:txBody>
      </p:sp>
      <p:sp>
        <p:nvSpPr>
          <p:cNvPr id="14338" name="Rectangle 3"/>
          <p:cNvSpPr>
            <a:spLocks noGrp="1" noChangeArrowheads="1"/>
          </p:cNvSpPr>
          <p:nvPr>
            <p:ph type="body" idx="1"/>
          </p:nvPr>
        </p:nvSpPr>
        <p:spPr>
          <a:xfrm>
            <a:off x="552450" y="1876427"/>
            <a:ext cx="7981950" cy="1493497"/>
          </a:xfrm>
        </p:spPr>
        <p:txBody>
          <a:bodyPr/>
          <a:lstStyle/>
          <a:p>
            <a:r>
              <a:rPr lang="de-DE" altLang="en-US" sz="1800" dirty="0">
                <a:latin typeface="Arial" panose="020B0604020202020204" pitchFamily="34" charset="0"/>
                <a:cs typeface="Arial" panose="020B0604020202020204" pitchFamily="34" charset="0"/>
              </a:rPr>
              <a:t>Wirtschaftsprüfungsgesellschaften:  </a:t>
            </a:r>
            <a:r>
              <a:rPr lang="de-DE" altLang="en-US" sz="1800" dirty="0" err="1">
                <a:latin typeface="Arial" panose="020B0604020202020204" pitchFamily="34" charset="0"/>
                <a:cs typeface="Arial" panose="020B0604020202020204" pitchFamily="34" charset="0"/>
              </a:rPr>
              <a:t>Deloitte</a:t>
            </a:r>
            <a:r>
              <a:rPr lang="de-DE" altLang="en-US" sz="1800" dirty="0">
                <a:latin typeface="Arial" panose="020B0604020202020204" pitchFamily="34" charset="0"/>
                <a:cs typeface="Arial" panose="020B0604020202020204" pitchFamily="34" charset="0"/>
              </a:rPr>
              <a:t>, Ernst &amp; Young, KPMG und PricewaterhouseCoopers („Big </a:t>
            </a:r>
            <a:r>
              <a:rPr lang="de-DE" altLang="en-US" sz="1800" dirty="0" err="1">
                <a:latin typeface="Arial" panose="020B0604020202020204" pitchFamily="34" charset="0"/>
                <a:cs typeface="Arial" panose="020B0604020202020204" pitchFamily="34" charset="0"/>
              </a:rPr>
              <a:t>Four</a:t>
            </a:r>
            <a:r>
              <a:rPr lang="de-DE" altLang="en-US" sz="1800" dirty="0">
                <a:latin typeface="Arial" panose="020B0604020202020204" pitchFamily="34" charset="0"/>
                <a:cs typeface="Arial" panose="020B0604020202020204" pitchFamily="34" charset="0"/>
              </a:rPr>
              <a:t>“)</a:t>
            </a:r>
          </a:p>
          <a:p>
            <a:r>
              <a:rPr lang="de-DE" altLang="en-US" sz="1800" dirty="0">
                <a:latin typeface="Arial" panose="020B0604020202020204" pitchFamily="34" charset="0"/>
                <a:cs typeface="Arial" panose="020B0604020202020204" pitchFamily="34" charset="0"/>
              </a:rPr>
              <a:t>Langstreckenflugzeuge: Boeing und Airbus (Duopol)</a:t>
            </a:r>
          </a:p>
          <a:p>
            <a:r>
              <a:rPr lang="de-DE" altLang="en-US" sz="1800" dirty="0">
                <a:latin typeface="Arial" panose="020B0604020202020204" pitchFamily="34" charset="0"/>
                <a:cs typeface="Arial" panose="020B0604020202020204" pitchFamily="34" charset="0"/>
              </a:rPr>
              <a:t>Cola: Coca Cola und Pepsi (Duopol)</a:t>
            </a:r>
          </a:p>
          <a:p>
            <a:endParaRPr lang="de-DE" altLang="en-US"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450" y="3685853"/>
            <a:ext cx="4140485" cy="20702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039" y="3685853"/>
            <a:ext cx="3680432" cy="2070243"/>
          </a:xfrm>
          <a:prstGeom prst="rect">
            <a:avLst/>
          </a:prstGeom>
        </p:spPr>
      </p:pic>
    </p:spTree>
    <p:extLst>
      <p:ext uri="{BB962C8B-B14F-4D97-AF65-F5344CB8AC3E}">
        <p14:creationId xmlns:p14="http://schemas.microsoft.com/office/powerpoint/2010/main" val="24882098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dirty="0">
                <a:latin typeface="Arial" panose="020B0604020202020204" pitchFamily="34" charset="0"/>
                <a:cs typeface="Arial" panose="020B0604020202020204" pitchFamily="34" charset="0"/>
              </a:rPr>
              <a:t>Beispiele: Nachfragemonopole = </a:t>
            </a:r>
            <a:r>
              <a:rPr lang="de-DE" altLang="en-US" i="0" dirty="0" err="1">
                <a:latin typeface="Arial" panose="020B0604020202020204" pitchFamily="34" charset="0"/>
                <a:cs typeface="Arial" panose="020B0604020202020204" pitchFamily="34" charset="0"/>
              </a:rPr>
              <a:t>Monopson</a:t>
            </a:r>
            <a:r>
              <a:rPr lang="de-DE" altLang="en-US" i="0" dirty="0">
                <a:latin typeface="Arial" panose="020B0604020202020204" pitchFamily="34" charset="0"/>
                <a:cs typeface="Arial" panose="020B0604020202020204" pitchFamily="34" charset="0"/>
              </a:rPr>
              <a:t> </a:t>
            </a:r>
          </a:p>
        </p:txBody>
      </p:sp>
      <p:sp>
        <p:nvSpPr>
          <p:cNvPr id="14338" name="Rectangle 3"/>
          <p:cNvSpPr>
            <a:spLocks noGrp="1" noChangeArrowheads="1"/>
          </p:cNvSpPr>
          <p:nvPr>
            <p:ph type="body" idx="1"/>
          </p:nvPr>
        </p:nvSpPr>
        <p:spPr>
          <a:xfrm>
            <a:off x="552450" y="1703122"/>
            <a:ext cx="4296952" cy="4691212"/>
          </a:xfrm>
        </p:spPr>
        <p:txBody>
          <a:bodyPr/>
          <a:lstStyle/>
          <a:p>
            <a:r>
              <a:rPr lang="de-DE" altLang="en-US" sz="1800" dirty="0">
                <a:latin typeface="Arial" panose="020B0604020202020204" pitchFamily="34" charset="0"/>
                <a:cs typeface="Arial" panose="020B0604020202020204" pitchFamily="34" charset="0"/>
              </a:rPr>
              <a:t>Flugzeugträger, Kampfflugzeuge, Panzer: Der Staat</a:t>
            </a:r>
          </a:p>
          <a:p>
            <a:r>
              <a:rPr lang="de-DE" altLang="en-US" sz="1800" dirty="0">
                <a:latin typeface="Arial" panose="020B0604020202020204" pitchFamily="34" charset="0"/>
                <a:cs typeface="Arial" panose="020B0604020202020204" pitchFamily="34" charset="0"/>
              </a:rPr>
              <a:t>Corona-Impfstoffe: Der Staat</a:t>
            </a:r>
          </a:p>
          <a:p>
            <a:r>
              <a:rPr lang="de-DE" altLang="en-US" sz="1800" dirty="0">
                <a:latin typeface="Arial" panose="020B0604020202020204" pitchFamily="34" charset="0"/>
                <a:cs typeface="Arial" panose="020B0604020202020204" pitchFamily="34" charset="0"/>
              </a:rPr>
              <a:t>Schienen: Deutsche Bahn</a:t>
            </a:r>
          </a:p>
          <a:p>
            <a:endParaRPr lang="de-DE" altLang="en-US" sz="1800" dirty="0">
              <a:latin typeface="Arial" panose="020B0604020202020204" pitchFamily="34" charset="0"/>
              <a:cs typeface="Arial" panose="020B0604020202020204" pitchFamily="34" charset="0"/>
            </a:endParaRPr>
          </a:p>
          <a:p>
            <a:pPr marL="0" indent="0">
              <a:buNone/>
            </a:pPr>
            <a:r>
              <a:rPr lang="de-DE" altLang="en-US" sz="1800" dirty="0">
                <a:latin typeface="Arial" panose="020B0604020202020204" pitchFamily="34" charset="0"/>
                <a:cs typeface="Arial" panose="020B0604020202020204" pitchFamily="34" charset="0"/>
              </a:rPr>
              <a:t>Nachfrager hat </a:t>
            </a:r>
            <a:r>
              <a:rPr lang="de-DE" altLang="en-US" sz="1800" b="1" dirty="0">
                <a:solidFill>
                  <a:srgbClr val="C00000"/>
                </a:solidFill>
                <a:latin typeface="Arial" panose="020B0604020202020204" pitchFamily="34" charset="0"/>
                <a:cs typeface="Arial" panose="020B0604020202020204" pitchFamily="34" charset="0"/>
              </a:rPr>
              <a:t>Marktmacht</a:t>
            </a:r>
            <a:r>
              <a:rPr lang="de-DE" altLang="en-US" sz="1800" dirty="0">
                <a:latin typeface="Arial" panose="020B0604020202020204" pitchFamily="34" charset="0"/>
                <a:cs typeface="Arial" panose="020B0604020202020204" pitchFamily="34" charset="0"/>
              </a:rPr>
              <a:t>, d.h. er kann den Marktpreis beeinflussen.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612" y="4300046"/>
            <a:ext cx="3124627" cy="2235844"/>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1289" y="4441602"/>
            <a:ext cx="3471524" cy="195273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1289" y="1703122"/>
            <a:ext cx="3460374" cy="2305358"/>
          </a:xfrm>
          <a:prstGeom prst="rect">
            <a:avLst/>
          </a:prstGeom>
        </p:spPr>
      </p:pic>
    </p:spTree>
    <p:extLst>
      <p:ext uri="{BB962C8B-B14F-4D97-AF65-F5344CB8AC3E}">
        <p14:creationId xmlns:p14="http://schemas.microsoft.com/office/powerpoint/2010/main" val="186526779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p:nvPr>
        </p:nvSpPr>
        <p:spPr>
          <a:xfrm>
            <a:off x="1908177" y="381000"/>
            <a:ext cx="6626225" cy="889000"/>
          </a:xfrm>
        </p:spPr>
        <p:txBody>
          <a:bodyPr/>
          <a:lstStyle/>
          <a:p>
            <a:r>
              <a:rPr lang="de-DE" altLang="en-US" i="0">
                <a:latin typeface="Arial" panose="020B0604020202020204" pitchFamily="34" charset="0"/>
                <a:cs typeface="Arial" panose="020B0604020202020204" pitchFamily="34" charset="0"/>
              </a:rPr>
              <a:t>Konkurrenzmarkt (Polypol) - Annahmen </a:t>
            </a:r>
          </a:p>
        </p:txBody>
      </p:sp>
      <p:sp>
        <p:nvSpPr>
          <p:cNvPr id="14338" name="Rectangle 3"/>
          <p:cNvSpPr>
            <a:spLocks noGrp="1" noChangeArrowheads="1"/>
          </p:cNvSpPr>
          <p:nvPr>
            <p:ph type="body" idx="1"/>
          </p:nvPr>
        </p:nvSpPr>
        <p:spPr>
          <a:xfrm>
            <a:off x="552452" y="1582221"/>
            <a:ext cx="7981950" cy="3919094"/>
          </a:xfrm>
        </p:spPr>
        <p:txBody>
          <a:bodyPr/>
          <a:lstStyle/>
          <a:p>
            <a:r>
              <a:rPr lang="de-DE" altLang="en-US" sz="1800" dirty="0">
                <a:latin typeface="Arial" panose="020B0604020202020204" pitchFamily="34" charset="0"/>
                <a:cs typeface="Arial" panose="020B0604020202020204" pitchFamily="34" charset="0"/>
              </a:rPr>
              <a:t>Viele Anbieter, viele Nachfrager</a:t>
            </a:r>
          </a:p>
          <a:p>
            <a:r>
              <a:rPr lang="de-DE" altLang="en-US" sz="1800" dirty="0">
                <a:latin typeface="Arial" panose="020B0604020202020204" pitchFamily="34" charset="0"/>
                <a:cs typeface="Arial" panose="020B0604020202020204" pitchFamily="34" charset="0"/>
              </a:rPr>
              <a:t>Die Güter sind homogen</a:t>
            </a:r>
          </a:p>
          <a:p>
            <a:r>
              <a:rPr lang="de-DE" altLang="en-US" sz="1800" dirty="0">
                <a:latin typeface="Arial" panose="020B0604020202020204" pitchFamily="34" charset="0"/>
                <a:cs typeface="Arial" panose="020B0604020202020204" pitchFamily="34" charset="0"/>
              </a:rPr>
              <a:t>Es herrscht völlige Markttransparenz (vollständige Information)</a:t>
            </a:r>
          </a:p>
          <a:p>
            <a:r>
              <a:rPr lang="de-DE" altLang="en-US" sz="1800" dirty="0">
                <a:latin typeface="Arial" panose="020B0604020202020204" pitchFamily="34" charset="0"/>
                <a:cs typeface="Arial" panose="020B0604020202020204" pitchFamily="34" charset="0"/>
              </a:rPr>
              <a:t>Es herrscht freier </a:t>
            </a:r>
            <a:r>
              <a:rPr lang="de-DE" altLang="en-US" sz="1800" dirty="0" err="1">
                <a:latin typeface="Arial" panose="020B0604020202020204" pitchFamily="34" charset="0"/>
                <a:cs typeface="Arial" panose="020B0604020202020204" pitchFamily="34" charset="0"/>
              </a:rPr>
              <a:t>Marktzu</a:t>
            </a:r>
            <a:r>
              <a:rPr lang="de-DE" altLang="en-US" sz="1800" dirty="0">
                <a:latin typeface="Arial" panose="020B0604020202020204" pitchFamily="34" charset="0"/>
                <a:cs typeface="Arial" panose="020B0604020202020204" pitchFamily="34" charset="0"/>
              </a:rPr>
              <a:t>- und –austritt</a:t>
            </a:r>
          </a:p>
          <a:p>
            <a:pPr marL="0" indent="0">
              <a:buNone/>
            </a:pPr>
            <a:endParaRPr lang="de-DE" altLang="en-US" sz="1000" dirty="0">
              <a:latin typeface="Arial" panose="020B0604020202020204" pitchFamily="34" charset="0"/>
              <a:cs typeface="Arial" panose="020B0604020202020204" pitchFamily="34" charset="0"/>
            </a:endParaRPr>
          </a:p>
          <a:p>
            <a:pPr marL="0" indent="0">
              <a:buNone/>
            </a:pPr>
            <a:r>
              <a:rPr lang="de-DE" altLang="en-US" sz="1800" b="1" dirty="0">
                <a:solidFill>
                  <a:srgbClr val="C00000"/>
                </a:solidFill>
                <a:latin typeface="Arial" panose="020B0604020202020204" pitchFamily="34" charset="0"/>
                <a:cs typeface="Arial" panose="020B0604020202020204" pitchFamily="34" charset="0"/>
              </a:rPr>
              <a:t>Konsequenz:</a:t>
            </a:r>
            <a:r>
              <a:rPr lang="de-DE" altLang="en-US" sz="1800" dirty="0">
                <a:latin typeface="Arial" panose="020B0604020202020204" pitchFamily="34" charset="0"/>
                <a:cs typeface="Arial" panose="020B0604020202020204" pitchFamily="34" charset="0"/>
              </a:rPr>
              <a:t> Keiner kann Marktmacht ausüben und den Marktpreis beeinflussen. Jeder Anbieter und Nachfrager ist </a:t>
            </a:r>
            <a:r>
              <a:rPr lang="de-DE" altLang="en-US" sz="1800" b="1" dirty="0">
                <a:solidFill>
                  <a:srgbClr val="C00000"/>
                </a:solidFill>
                <a:latin typeface="Arial" panose="020B0604020202020204" pitchFamily="34" charset="0"/>
                <a:cs typeface="Arial" panose="020B0604020202020204" pitchFamily="34" charset="0"/>
              </a:rPr>
              <a:t>Preisnehmer </a:t>
            </a:r>
            <a:r>
              <a:rPr lang="de-DE" altLang="en-US" sz="1800" dirty="0">
                <a:latin typeface="Arial" panose="020B0604020202020204" pitchFamily="34" charset="0"/>
                <a:cs typeface="Arial" panose="020B0604020202020204" pitchFamily="34" charset="0"/>
              </a:rPr>
              <a:t>und </a:t>
            </a:r>
            <a:r>
              <a:rPr lang="de-DE" altLang="en-US" sz="1800" b="1" dirty="0">
                <a:solidFill>
                  <a:srgbClr val="C00000"/>
                </a:solidFill>
                <a:latin typeface="Arial" panose="020B0604020202020204" pitchFamily="34" charset="0"/>
                <a:cs typeface="Arial" panose="020B0604020202020204" pitchFamily="34" charset="0"/>
              </a:rPr>
              <a:t>Mengenanpasser</a:t>
            </a:r>
            <a:r>
              <a:rPr lang="de-DE" altLang="en-US" sz="1800" dirty="0">
                <a:latin typeface="Arial" panose="020B0604020202020204" pitchFamily="34" charset="0"/>
                <a:cs typeface="Arial" panose="020B0604020202020204" pitchFamily="34" charset="0"/>
              </a:rPr>
              <a:t>.</a:t>
            </a:r>
          </a:p>
          <a:p>
            <a:pPr marL="0" indent="0">
              <a:buNone/>
            </a:pPr>
            <a:endParaRPr lang="de-DE" altLang="en-US" sz="1000" dirty="0">
              <a:latin typeface="Arial" panose="020B0604020202020204" pitchFamily="34" charset="0"/>
              <a:cs typeface="Arial" panose="020B0604020202020204" pitchFamily="34" charset="0"/>
            </a:endParaRPr>
          </a:p>
          <a:p>
            <a:r>
              <a:rPr lang="de-DE" altLang="en-US" sz="1800" dirty="0">
                <a:latin typeface="Arial" panose="020B0604020202020204" pitchFamily="34" charset="0"/>
                <a:cs typeface="Arial" panose="020B0604020202020204" pitchFamily="34" charset="0"/>
              </a:rPr>
              <a:t>Ursachen für Marktunvollkommenheit sind: </a:t>
            </a:r>
          </a:p>
          <a:p>
            <a:pPr lvl="1"/>
            <a:r>
              <a:rPr lang="de-DE" altLang="en-US" sz="1800" dirty="0">
                <a:latin typeface="Arial" panose="020B0604020202020204" pitchFamily="34" charset="0"/>
                <a:cs typeface="Arial" panose="020B0604020202020204" pitchFamily="34" charset="0"/>
              </a:rPr>
              <a:t>Asymmetrische Informationsverteilung (Information über Güterqualität und –preis zum allgemeinen Marktwissen der Marktakteure, der Preis signalisiert alle relevanten Informationen über die auf dem Markt befindlichen Güter, Preisunsicherheit, Qualitätsunsicherheit)</a:t>
            </a:r>
          </a:p>
          <a:p>
            <a:pPr lvl="1"/>
            <a:r>
              <a:rPr lang="de-DE" altLang="en-US" sz="1800" dirty="0">
                <a:latin typeface="Arial" panose="020B0604020202020204" pitchFamily="34" charset="0"/>
                <a:cs typeface="Arial" panose="020B0604020202020204" pitchFamily="34" charset="0"/>
              </a:rPr>
              <a:t>Marktzutrittsbarrieren (Investitionskosten, vorgeschriebene Verfahrensweisen bzw. Produktionsstandards)</a:t>
            </a:r>
          </a:p>
          <a:p>
            <a:pPr lvl="1"/>
            <a:r>
              <a:rPr lang="de-DE" altLang="en-US" sz="1800" dirty="0">
                <a:latin typeface="Arial" panose="020B0604020202020204" pitchFamily="34" charset="0"/>
                <a:cs typeface="Arial" panose="020B0604020202020204" pitchFamily="34" charset="0"/>
              </a:rPr>
              <a:t>Räumliche Platzierung der Anbieter (Fahrtkosten, etc.)</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Inverse Angebotsfunktion von Grenzkosten einer individuellen Firma</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776629"/>
              <a:ext cx="1068745" cy="359950"/>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Für einen Produzenten bezeichnet die </a:t>
            </a:r>
            <a:r>
              <a:rPr lang="de-DE" sz="1800" b="1" dirty="0">
                <a:solidFill>
                  <a:srgbClr val="C00000"/>
                </a:solidFill>
                <a:latin typeface="Arial" panose="020B0604020202020204" pitchFamily="34" charset="0"/>
                <a:cs typeface="Arial" panose="020B0604020202020204" pitchFamily="34" charset="0"/>
              </a:rPr>
              <a:t>inverse Angebotsfunktion </a:t>
            </a:r>
            <a:r>
              <a:rPr lang="de-DE" sz="1800" dirty="0">
                <a:latin typeface="Arial" panose="020B0604020202020204" pitchFamily="34" charset="0"/>
                <a:cs typeface="Arial" panose="020B0604020202020204" pitchFamily="34" charset="0"/>
              </a:rPr>
              <a:t>den Preis, ab dem sich die Produktion einer Menge lohnt. Sie stellt die</a:t>
            </a:r>
            <a:r>
              <a:rPr lang="de-DE" sz="1800" dirty="0">
                <a:solidFill>
                  <a:srgbClr val="C00000"/>
                </a:solidFill>
                <a:latin typeface="Arial" panose="020B0604020202020204" pitchFamily="34" charset="0"/>
                <a:cs typeface="Arial" panose="020B0604020202020204" pitchFamily="34" charset="0"/>
              </a:rPr>
              <a:t> </a:t>
            </a:r>
            <a:r>
              <a:rPr lang="de-DE" sz="1800" b="1" dirty="0">
                <a:solidFill>
                  <a:srgbClr val="C00000"/>
                </a:solidFill>
                <a:latin typeface="Arial" panose="020B0604020202020204" pitchFamily="34" charset="0"/>
                <a:cs typeface="Arial" panose="020B0604020202020204" pitchFamily="34" charset="0"/>
              </a:rPr>
              <a:t>Grenzkosten der Produktion</a:t>
            </a:r>
            <a:r>
              <a:rPr lang="de-DE" sz="1800" dirty="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dar und steigt mit der produzierten Menge.</a:t>
            </a:r>
          </a:p>
        </p:txBody>
      </p:sp>
    </p:spTree>
    <p:extLst>
      <p:ext uri="{BB962C8B-B14F-4D97-AF65-F5344CB8AC3E}">
        <p14:creationId xmlns:p14="http://schemas.microsoft.com/office/powerpoint/2010/main" val="68817711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Beispiel: inverse Angebotsfunktion eines Dosenherstellers</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2243357" y="2914649"/>
            <a:ext cx="1190076" cy="553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p>
          <a:p>
            <a:pPr>
              <a:spcBef>
                <a:spcPct val="0"/>
              </a:spcBef>
              <a:buClrTx/>
              <a:buFontTx/>
              <a:buNone/>
            </a:pPr>
            <a:r>
              <a:rPr lang="de-DE" altLang="en-US" sz="1800" dirty="0">
                <a:solidFill>
                  <a:srgbClr val="000000"/>
                </a:solidFill>
                <a:latin typeface="Arial" panose="020B0604020202020204" pitchFamily="34" charset="0"/>
              </a:rPr>
              <a:t>€/Stuck</a:t>
            </a:r>
            <a:endParaRPr lang="de-DE" altLang="en-US" dirty="0">
              <a:latin typeface="Arial" panose="020B0604020202020204" pitchFamily="34" charset="0"/>
            </a:endParaRPr>
          </a:p>
        </p:txBody>
      </p:sp>
      <p:sp>
        <p:nvSpPr>
          <p:cNvPr id="61" name="Rectangle 21"/>
          <p:cNvSpPr>
            <a:spLocks noChangeArrowheads="1"/>
          </p:cNvSpPr>
          <p:nvPr/>
        </p:nvSpPr>
        <p:spPr bwMode="auto">
          <a:xfrm>
            <a:off x="6163437" y="5009714"/>
            <a:ext cx="28067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 </a:t>
            </a:r>
            <a:r>
              <a:rPr lang="de-DE" altLang="en-US" sz="1800" dirty="0">
                <a:solidFill>
                  <a:srgbClr val="000000"/>
                </a:solidFill>
                <a:latin typeface="Arial" panose="020B0604020202020204" pitchFamily="34" charset="0"/>
              </a:rPr>
              <a:t>(Anzahl Dosen)</a:t>
            </a:r>
            <a:endParaRPr lang="de-DE" altLang="en-US" dirty="0">
              <a:latin typeface="Arial" panose="020B0604020202020204" pitchFamily="34" charset="0"/>
            </a:endParaRPr>
          </a:p>
        </p:txBody>
      </p:sp>
      <p:sp>
        <p:nvSpPr>
          <p:cNvPr id="62" name="Line 56"/>
          <p:cNvSpPr>
            <a:spLocks noChangeShapeType="1"/>
          </p:cNvSpPr>
          <p:nvPr/>
        </p:nvSpPr>
        <p:spPr bwMode="auto">
          <a:xfrm>
            <a:off x="3220723" y="5324912"/>
            <a:ext cx="385817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209434" y="2905254"/>
            <a:ext cx="11289" cy="241965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1073198" y="1575822"/>
            <a:ext cx="7796224"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Eine Firma besitzt 2 Maschinen, die jeweils 100 Dosen pro Stunden herstellen können. Die neue Maschine kostet 10 €/Stuck für Strom </a:t>
            </a:r>
            <a:r>
              <a:rPr lang="de-DE" sz="1800">
                <a:latin typeface="Arial" panose="020B0604020202020204" pitchFamily="34" charset="0"/>
                <a:cs typeface="Arial" panose="020B0604020202020204" pitchFamily="34" charset="0"/>
              </a:rPr>
              <a:t>und Rohstoffe </a:t>
            </a:r>
            <a:r>
              <a:rPr lang="de-DE" sz="1800" dirty="0">
                <a:latin typeface="Arial" panose="020B0604020202020204" pitchFamily="34" charset="0"/>
                <a:cs typeface="Arial" panose="020B0604020202020204" pitchFamily="34" charset="0"/>
              </a:rPr>
              <a:t>zu betreiben. Die alte ineffizientere Maschine kostet 20 €/Stuck.</a:t>
            </a:r>
          </a:p>
        </p:txBody>
      </p:sp>
      <p:cxnSp>
        <p:nvCxnSpPr>
          <p:cNvPr id="6" name="Elbow Connector 5"/>
          <p:cNvCxnSpPr/>
          <p:nvPr/>
        </p:nvCxnSpPr>
        <p:spPr bwMode="auto">
          <a:xfrm flipV="1">
            <a:off x="3209433" y="3978942"/>
            <a:ext cx="3139996" cy="695571"/>
          </a:xfrm>
          <a:prstGeom prst="bentConnector3">
            <a:avLst/>
          </a:prstGeom>
          <a:ln>
            <a:headEnd type="none" w="sm" len="sm"/>
            <a:tailEnd type="none" w="sm" len="sm"/>
          </a:ln>
        </p:spPr>
        <p:style>
          <a:lnRef idx="3">
            <a:schemeClr val="dk1"/>
          </a:lnRef>
          <a:fillRef idx="0">
            <a:schemeClr val="dk1"/>
          </a:fillRef>
          <a:effectRef idx="2">
            <a:schemeClr val="dk1"/>
          </a:effectRef>
          <a:fontRef idx="minor">
            <a:schemeClr val="tx1"/>
          </a:fontRef>
        </p:style>
      </p:cxnSp>
      <p:sp>
        <p:nvSpPr>
          <p:cNvPr id="18" name="Rectangle 20"/>
          <p:cNvSpPr>
            <a:spLocks noChangeArrowheads="1"/>
          </p:cNvSpPr>
          <p:nvPr/>
        </p:nvSpPr>
        <p:spPr bwMode="auto">
          <a:xfrm>
            <a:off x="2838395" y="3795314"/>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20</a:t>
            </a:r>
            <a:endParaRPr lang="de-DE" altLang="en-US" dirty="0">
              <a:latin typeface="Arial" panose="020B0604020202020204" pitchFamily="34" charset="0"/>
            </a:endParaRPr>
          </a:p>
        </p:txBody>
      </p:sp>
      <p:sp>
        <p:nvSpPr>
          <p:cNvPr id="19" name="Rectangle 20"/>
          <p:cNvSpPr>
            <a:spLocks noChangeArrowheads="1"/>
          </p:cNvSpPr>
          <p:nvPr/>
        </p:nvSpPr>
        <p:spPr bwMode="auto">
          <a:xfrm>
            <a:off x="2830848" y="4536012"/>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10</a:t>
            </a:r>
            <a:endParaRPr lang="de-DE" altLang="en-US" dirty="0">
              <a:latin typeface="Arial" panose="020B0604020202020204" pitchFamily="34" charset="0"/>
            </a:endParaRPr>
          </a:p>
        </p:txBody>
      </p:sp>
      <p:sp>
        <p:nvSpPr>
          <p:cNvPr id="7" name="Left Brace 6"/>
          <p:cNvSpPr/>
          <p:nvPr/>
        </p:nvSpPr>
        <p:spPr bwMode="auto">
          <a:xfrm rot="5400000" flipH="1">
            <a:off x="3863598" y="5004395"/>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21" name="Left Brace 20"/>
          <p:cNvSpPr/>
          <p:nvPr/>
        </p:nvSpPr>
        <p:spPr bwMode="auto">
          <a:xfrm rot="5400000" flipH="1">
            <a:off x="5523191" y="5009971"/>
            <a:ext cx="301528" cy="1609858"/>
          </a:xfrm>
          <a:prstGeom prst="leftBrace">
            <a:avLst>
              <a:gd name="adj1" fmla="val 0"/>
              <a:gd name="adj2" fmla="val 50000"/>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22" name="Rectangle 20"/>
          <p:cNvSpPr>
            <a:spLocks noChangeArrowheads="1"/>
          </p:cNvSpPr>
          <p:nvPr/>
        </p:nvSpPr>
        <p:spPr bwMode="auto">
          <a:xfrm>
            <a:off x="3150350" y="6016736"/>
            <a:ext cx="16290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Kapazität neuer Maschine</a:t>
            </a:r>
            <a:endParaRPr lang="de-DE" altLang="en-US" dirty="0">
              <a:latin typeface="Arial" panose="020B0604020202020204" pitchFamily="34" charset="0"/>
            </a:endParaRPr>
          </a:p>
        </p:txBody>
      </p:sp>
      <p:sp>
        <p:nvSpPr>
          <p:cNvPr id="23" name="Rectangle 20"/>
          <p:cNvSpPr>
            <a:spLocks noChangeArrowheads="1"/>
          </p:cNvSpPr>
          <p:nvPr/>
        </p:nvSpPr>
        <p:spPr bwMode="auto">
          <a:xfrm>
            <a:off x="5100640" y="6016736"/>
            <a:ext cx="150757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Kapazität alter Maschine</a:t>
            </a:r>
            <a:endParaRPr lang="de-DE" altLang="en-US" dirty="0">
              <a:latin typeface="Arial" panose="020B0604020202020204" pitchFamily="34" charset="0"/>
            </a:endParaRPr>
          </a:p>
        </p:txBody>
      </p:sp>
      <p:sp>
        <p:nvSpPr>
          <p:cNvPr id="26" name="Rectangle 20"/>
          <p:cNvSpPr>
            <a:spLocks noChangeArrowheads="1"/>
          </p:cNvSpPr>
          <p:nvPr/>
        </p:nvSpPr>
        <p:spPr bwMode="auto">
          <a:xfrm>
            <a:off x="6330745" y="5364920"/>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200</a:t>
            </a:r>
            <a:endParaRPr lang="de-DE" altLang="en-US" dirty="0">
              <a:latin typeface="Arial" panose="020B0604020202020204" pitchFamily="34" charset="0"/>
            </a:endParaRPr>
          </a:p>
        </p:txBody>
      </p:sp>
      <p:sp>
        <p:nvSpPr>
          <p:cNvPr id="27" name="Rectangle 20"/>
          <p:cNvSpPr>
            <a:spLocks noChangeArrowheads="1"/>
          </p:cNvSpPr>
          <p:nvPr/>
        </p:nvSpPr>
        <p:spPr bwMode="auto">
          <a:xfrm>
            <a:off x="4664351" y="5353237"/>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100</a:t>
            </a:r>
            <a:endParaRPr lang="de-DE" altLang="en-US" dirty="0">
              <a:latin typeface="Arial" panose="020B0604020202020204" pitchFamily="34" charset="0"/>
            </a:endParaRPr>
          </a:p>
        </p:txBody>
      </p:sp>
    </p:spTree>
    <p:extLst>
      <p:ext uri="{BB962C8B-B14F-4D97-AF65-F5344CB8AC3E}">
        <p14:creationId xmlns:p14="http://schemas.microsoft.com/office/powerpoint/2010/main" val="392988013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64"/>
          <p:cNvSpPr>
            <a:spLocks/>
          </p:cNvSpPr>
          <p:nvPr/>
        </p:nvSpPr>
        <p:spPr bwMode="auto">
          <a:xfrm>
            <a:off x="3251545" y="4407432"/>
            <a:ext cx="2933498" cy="718563"/>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Inverse Angebotsfunktion, Marktpreis und Produzentenrente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84453" y="3459251"/>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996031" y="1676685"/>
              <a:ext cx="1212329" cy="51757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1477328"/>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Im Polypol hat der Produzent keinen Einfluss auf den Marktpreis (</a:t>
            </a:r>
            <a:r>
              <a:rPr lang="de-DE" sz="1800" b="1" dirty="0">
                <a:solidFill>
                  <a:srgbClr val="C00000"/>
                </a:solidFill>
                <a:latin typeface="Arial" panose="020B0604020202020204" pitchFamily="34" charset="0"/>
                <a:cs typeface="Arial" panose="020B0604020202020204" pitchFamily="34" charset="0"/>
              </a:rPr>
              <a:t>Preisnehmer</a:t>
            </a:r>
            <a:r>
              <a:rPr lang="de-DE" sz="1800" dirty="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Die </a:t>
            </a:r>
            <a:r>
              <a:rPr lang="de-DE" sz="1800" b="1" dirty="0">
                <a:solidFill>
                  <a:srgbClr val="C00000"/>
                </a:solidFill>
                <a:latin typeface="Arial" panose="020B0604020202020204" pitchFamily="34" charset="0"/>
                <a:cs typeface="Arial" panose="020B0604020202020204" pitchFamily="34" charset="0"/>
              </a:rPr>
              <a:t>Produzentenrente </a:t>
            </a:r>
            <a:r>
              <a:rPr lang="de-DE" sz="1800" dirty="0">
                <a:latin typeface="Arial" panose="020B0604020202020204" pitchFamily="34" charset="0"/>
                <a:cs typeface="Arial" panose="020B0604020202020204" pitchFamily="34" charset="0"/>
              </a:rPr>
              <a:t>(Erlös minus Kosten</a:t>
            </a:r>
            <a:r>
              <a:rPr lang="de-DE" sz="1800" dirty="0">
                <a:solidFill>
                  <a:schemeClr val="tx1"/>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bezeichnet die Fläche zwischen der inversen Angebotsfunktion und dem Marktpreis.</a:t>
            </a:r>
            <a:endParaRPr lang="de-DE" sz="1800" b="1" dirty="0">
              <a:solidFill>
                <a:srgbClr val="C00000"/>
              </a:solidFill>
              <a:latin typeface="Arial" panose="020B0604020202020204" pitchFamily="34" charset="0"/>
              <a:cs typeface="Arial" panose="020B0604020202020204" pitchFamily="34" charset="0"/>
            </a:endParaRPr>
          </a:p>
        </p:txBody>
      </p:sp>
      <p:cxnSp>
        <p:nvCxnSpPr>
          <p:cNvPr id="3" name="Straight Connector 2"/>
          <p:cNvCxnSpPr/>
          <p:nvPr/>
        </p:nvCxnSpPr>
        <p:spPr bwMode="auto">
          <a:xfrm>
            <a:off x="3251545" y="4407432"/>
            <a:ext cx="2830757" cy="0"/>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15" name="Rectangle 20"/>
          <p:cNvSpPr>
            <a:spLocks noChangeArrowheads="1"/>
          </p:cNvSpPr>
          <p:nvPr/>
        </p:nvSpPr>
        <p:spPr bwMode="auto">
          <a:xfrm>
            <a:off x="1578582" y="423300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a:solidFill>
                  <a:srgbClr val="C00000"/>
                </a:solidFill>
                <a:latin typeface="Arial" panose="020B0604020202020204" pitchFamily="34" charset="0"/>
              </a:rPr>
              <a:t>Marktpreis</a:t>
            </a:r>
            <a:r>
              <a:rPr lang="de-DE" altLang="en-US" sz="1800" b="1" i="1" dirty="0">
                <a:solidFill>
                  <a:srgbClr val="C00000"/>
                </a:solidFill>
                <a:latin typeface="Arial" panose="020B0604020202020204" pitchFamily="34" charset="0"/>
              </a:rPr>
              <a:t> p</a:t>
            </a:r>
            <a:r>
              <a:rPr lang="de-DE" altLang="en-US" sz="1800" b="1" i="1" baseline="-25000" dirty="0">
                <a:solidFill>
                  <a:srgbClr val="C00000"/>
                </a:solidFill>
                <a:latin typeface="Arial" panose="020B0604020202020204" pitchFamily="34" charset="0"/>
              </a:rPr>
              <a:t>0</a:t>
            </a:r>
            <a:r>
              <a:rPr lang="de-DE" altLang="en-US" sz="1800" b="1" i="1" dirty="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spTree>
    <p:extLst>
      <p:ext uri="{BB962C8B-B14F-4D97-AF65-F5344CB8AC3E}">
        <p14:creationId xmlns:p14="http://schemas.microsoft.com/office/powerpoint/2010/main" val="160302539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Aggregation von inversen Angebotsfunktionen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961358" y="1640950"/>
            <a:ext cx="1336551" cy="1830629"/>
            <a:chOff x="808956" y="1488548"/>
            <a:chExt cx="1336551"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a:off x="992062" y="2312907"/>
                <a:ext cx="502186"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1</a:t>
              </a:r>
            </a:p>
          </p:txBody>
        </p:sp>
      </p:grpSp>
      <p:grpSp>
        <p:nvGrpSpPr>
          <p:cNvPr id="7" name="Group 6"/>
          <p:cNvGrpSpPr/>
          <p:nvPr/>
        </p:nvGrpSpPr>
        <p:grpSpPr>
          <a:xfrm>
            <a:off x="5855336" y="1634393"/>
            <a:ext cx="1336551" cy="1830629"/>
            <a:chOff x="808956" y="1488548"/>
            <a:chExt cx="1336551" cy="1830629"/>
          </a:xfrm>
        </p:grpSpPr>
        <p:grpSp>
          <p:nvGrpSpPr>
            <p:cNvPr id="5" name="Group 4"/>
            <p:cNvGrpSpPr/>
            <p:nvPr/>
          </p:nvGrpSpPr>
          <p:grpSpPr>
            <a:xfrm>
              <a:off x="808956" y="1488548"/>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992062" y="2132704"/>
                <a:ext cx="844800" cy="4571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6" name="TextBox 5"/>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4</a:t>
              </a:r>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a:off x="2656051" y="1876169"/>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40" name="TextBox 39"/>
          <p:cNvSpPr txBox="1"/>
          <p:nvPr/>
        </p:nvSpPr>
        <p:spPr>
          <a:xfrm>
            <a:off x="2761404" y="3102247"/>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2</a:t>
            </a:r>
          </a:p>
        </p:txBody>
      </p:sp>
      <p:grpSp>
        <p:nvGrpSpPr>
          <p:cNvPr id="46" name="Group 45"/>
          <p:cNvGrpSpPr/>
          <p:nvPr/>
        </p:nvGrpSpPr>
        <p:grpSpPr>
          <a:xfrm>
            <a:off x="4199154" y="1640950"/>
            <a:ext cx="1336551" cy="1830629"/>
            <a:chOff x="808956" y="1488548"/>
            <a:chExt cx="1336551" cy="1830629"/>
          </a:xfrm>
        </p:grpSpPr>
        <p:grpSp>
          <p:nvGrpSpPr>
            <p:cNvPr id="47" name="Group 46"/>
            <p:cNvGrpSpPr/>
            <p:nvPr/>
          </p:nvGrpSpPr>
          <p:grpSpPr>
            <a:xfrm>
              <a:off x="808956" y="1488548"/>
              <a:ext cx="1336551" cy="1433371"/>
              <a:chOff x="808956" y="1488548"/>
              <a:chExt cx="1336551" cy="1433371"/>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8" name="TextBox 47"/>
            <p:cNvSpPr txBox="1"/>
            <p:nvPr/>
          </p:nvSpPr>
          <p:spPr>
            <a:xfrm>
              <a:off x="1085626" y="2949845"/>
              <a:ext cx="974253"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Firma 3</a:t>
              </a:r>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t>
            </a: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t>
            </a:r>
          </a:p>
        </p:txBody>
      </p:sp>
      <p:grpSp>
        <p:nvGrpSpPr>
          <p:cNvPr id="58" name="Group 57"/>
          <p:cNvGrpSpPr/>
          <p:nvPr/>
        </p:nvGrpSpPr>
        <p:grpSpPr>
          <a:xfrm>
            <a:off x="2109792" y="3930952"/>
            <a:ext cx="4560672" cy="2433223"/>
            <a:chOff x="659989" y="1258458"/>
            <a:chExt cx="1603445" cy="1564574"/>
          </a:xfrm>
        </p:grpSpPr>
        <p:sp>
          <p:nvSpPr>
            <p:cNvPr id="60" name="Rectangle 20"/>
            <p:cNvSpPr>
              <a:spLocks noChangeArrowheads="1"/>
            </p:cNvSpPr>
            <p:nvPr/>
          </p:nvSpPr>
          <p:spPr bwMode="auto">
            <a:xfrm>
              <a:off x="659989" y="1386616"/>
              <a:ext cx="418408"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Preise</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a:off x="1000000" y="1435859"/>
              <a:ext cx="1068745" cy="101500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11" name="TextBox 10"/>
          <p:cNvSpPr txBox="1"/>
          <p:nvPr/>
        </p:nvSpPr>
        <p:spPr>
          <a:xfrm>
            <a:off x="6750121" y="4097152"/>
            <a:ext cx="2229494" cy="2031325"/>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Am Markt werden inverse Angebotsfunktionen von allen Produzenten sortiert und kumuliert</a:t>
            </a:r>
          </a:p>
        </p:txBody>
      </p:sp>
    </p:spTree>
    <p:extLst>
      <p:ext uri="{BB962C8B-B14F-4D97-AF65-F5344CB8AC3E}">
        <p14:creationId xmlns:p14="http://schemas.microsoft.com/office/powerpoint/2010/main" val="16048819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a:latin typeface="Arial" panose="020B0604020202020204" pitchFamily="34" charset="0"/>
                <a:cs typeface="Arial" panose="020B0604020202020204" pitchFamily="34" charset="0"/>
              </a:rPr>
              <a:t>Inverse Nachfragefunktion von Zahlungsbereitschaft eines Konsumenten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Für einen Konsumenten bezeichnet die </a:t>
            </a:r>
            <a:r>
              <a:rPr lang="de-DE" sz="1800" b="1" dirty="0">
                <a:solidFill>
                  <a:srgbClr val="C00000"/>
                </a:solidFill>
                <a:latin typeface="Arial" panose="020B0604020202020204" pitchFamily="34" charset="0"/>
                <a:cs typeface="Arial" panose="020B0604020202020204" pitchFamily="34" charset="0"/>
              </a:rPr>
              <a:t>inverse Nachfragefunktion </a:t>
            </a:r>
            <a:r>
              <a:rPr lang="de-DE" sz="1800" dirty="0">
                <a:latin typeface="Arial" panose="020B0604020202020204" pitchFamily="34" charset="0"/>
                <a:cs typeface="Arial" panose="020B0604020202020204" pitchFamily="34" charset="0"/>
              </a:rPr>
              <a:t>den Preis, den der Konsument für eine Menge bereit zu zahlen ist. Die </a:t>
            </a:r>
            <a:r>
              <a:rPr lang="de-DE" sz="1800" b="1" dirty="0">
                <a:solidFill>
                  <a:srgbClr val="C00000"/>
                </a:solidFill>
                <a:latin typeface="Arial" panose="020B0604020202020204" pitchFamily="34" charset="0"/>
                <a:cs typeface="Arial" panose="020B0604020202020204" pitchFamily="34" charset="0"/>
              </a:rPr>
              <a:t>Zahlungsbereitschaft</a:t>
            </a:r>
            <a:r>
              <a:rPr lang="de-DE" sz="1800" dirty="0">
                <a:latin typeface="Arial" panose="020B0604020202020204" pitchFamily="34" charset="0"/>
                <a:cs typeface="Arial" panose="020B0604020202020204" pitchFamily="34" charset="0"/>
              </a:rPr>
              <a:t> sinkt, je größer die Menge ist.</a:t>
            </a:r>
          </a:p>
        </p:txBody>
      </p:sp>
    </p:spTree>
    <p:extLst>
      <p:ext uri="{BB962C8B-B14F-4D97-AF65-F5344CB8AC3E}">
        <p14:creationId xmlns:p14="http://schemas.microsoft.com/office/powerpoint/2010/main" val="355140197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a:latin typeface="Arial" panose="020B0604020202020204" pitchFamily="34" charset="0"/>
                <a:cs typeface="Arial" panose="020B0604020202020204" pitchFamily="34" charset="0"/>
              </a:rPr>
              <a:t>Beispiel: Inverse Nachfragefunktion für Orangen nach Sport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58" name="Group 57"/>
          <p:cNvGrpSpPr/>
          <p:nvPr/>
        </p:nvGrpSpPr>
        <p:grpSpPr>
          <a:xfrm>
            <a:off x="2107029" y="2905254"/>
            <a:ext cx="6289503" cy="2787494"/>
            <a:chOff x="608447" y="1258458"/>
            <a:chExt cx="2211269" cy="1565059"/>
          </a:xfrm>
        </p:grpSpPr>
        <p:sp>
          <p:nvSpPr>
            <p:cNvPr id="60" name="Rectangle 20"/>
            <p:cNvSpPr>
              <a:spLocks noChangeArrowheads="1"/>
            </p:cNvSpPr>
            <p:nvPr/>
          </p:nvSpPr>
          <p:spPr bwMode="auto">
            <a:xfrm>
              <a:off x="608447" y="1387821"/>
              <a:ext cx="418408" cy="311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p>
            <a:p>
              <a:pPr>
                <a:spcBef>
                  <a:spcPct val="0"/>
                </a:spcBef>
                <a:buClrTx/>
                <a:buFontTx/>
                <a:buNone/>
              </a:pPr>
              <a:r>
                <a:rPr lang="de-DE" altLang="en-US" sz="1800" dirty="0">
                  <a:solidFill>
                    <a:srgbClr val="000000"/>
                  </a:solidFill>
                  <a:latin typeface="Arial" panose="020B0604020202020204" pitchFamily="34" charset="0"/>
                </a:rPr>
                <a:t>€/Orange</a:t>
              </a:r>
              <a:endParaRPr lang="de-DE" altLang="en-US" dirty="0">
                <a:latin typeface="Arial" panose="020B0604020202020204" pitchFamily="34" charset="0"/>
              </a:endParaRPr>
            </a:p>
          </p:txBody>
        </p:sp>
        <p:sp>
          <p:nvSpPr>
            <p:cNvPr id="61" name="Rectangle 21"/>
            <p:cNvSpPr>
              <a:spLocks noChangeArrowheads="1"/>
            </p:cNvSpPr>
            <p:nvPr/>
          </p:nvSpPr>
          <p:spPr bwMode="auto">
            <a:xfrm>
              <a:off x="2053558" y="2667994"/>
              <a:ext cx="76615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 </a:t>
              </a:r>
              <a:r>
                <a:rPr lang="de-DE" altLang="en-US" sz="1800" dirty="0">
                  <a:solidFill>
                    <a:srgbClr val="000000"/>
                  </a:solidFill>
                  <a:latin typeface="Arial" panose="020B0604020202020204" pitchFamily="34" charset="0"/>
                </a:rPr>
                <a:t>(Orangen)</a:t>
              </a:r>
              <a:endParaRPr lang="de-DE" altLang="en-US"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908342" y="1913969"/>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1" name="TextBox 10"/>
          <p:cNvSpPr txBox="1"/>
          <p:nvPr/>
        </p:nvSpPr>
        <p:spPr>
          <a:xfrm>
            <a:off x="1070374" y="1764461"/>
            <a:ext cx="7796224" cy="64633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Nach Sport habe ich Hunger und Durst. Die erste Orange ist mir viel Wert. Die zweite: nicht so viel. Ab 3 Orangen bin ich satt.</a:t>
            </a:r>
          </a:p>
        </p:txBody>
      </p:sp>
      <p:sp>
        <p:nvSpPr>
          <p:cNvPr id="12" name="Rectangle 20"/>
          <p:cNvSpPr>
            <a:spLocks noChangeArrowheads="1"/>
          </p:cNvSpPr>
          <p:nvPr/>
        </p:nvSpPr>
        <p:spPr bwMode="auto">
          <a:xfrm>
            <a:off x="4752139"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2</a:t>
            </a:r>
            <a:endParaRPr lang="de-DE" altLang="en-US" dirty="0">
              <a:latin typeface="Arial" panose="020B0604020202020204" pitchFamily="34" charset="0"/>
            </a:endParaRPr>
          </a:p>
        </p:txBody>
      </p:sp>
      <p:sp>
        <p:nvSpPr>
          <p:cNvPr id="13" name="Rectangle 20"/>
          <p:cNvSpPr>
            <a:spLocks noChangeArrowheads="1"/>
          </p:cNvSpPr>
          <p:nvPr/>
        </p:nvSpPr>
        <p:spPr bwMode="auto">
          <a:xfrm>
            <a:off x="5690054" y="5363508"/>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3</a:t>
            </a:r>
            <a:endParaRPr lang="de-DE" altLang="en-US" dirty="0">
              <a:latin typeface="Arial" panose="020B0604020202020204" pitchFamily="34" charset="0"/>
            </a:endParaRPr>
          </a:p>
        </p:txBody>
      </p:sp>
      <p:sp>
        <p:nvSpPr>
          <p:cNvPr id="14" name="Rectangle 20"/>
          <p:cNvSpPr>
            <a:spLocks noChangeArrowheads="1"/>
          </p:cNvSpPr>
          <p:nvPr/>
        </p:nvSpPr>
        <p:spPr bwMode="auto">
          <a:xfrm>
            <a:off x="3911886" y="5382435"/>
            <a:ext cx="19532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1</a:t>
            </a:r>
            <a:endParaRPr lang="de-DE" altLang="en-US" dirty="0">
              <a:latin typeface="Arial" panose="020B0604020202020204" pitchFamily="34" charset="0"/>
            </a:endParaRPr>
          </a:p>
        </p:txBody>
      </p:sp>
    </p:spTree>
    <p:extLst>
      <p:ext uri="{BB962C8B-B14F-4D97-AF65-F5344CB8AC3E}">
        <p14:creationId xmlns:p14="http://schemas.microsoft.com/office/powerpoint/2010/main" val="12535499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dirty="0"/>
              <a:t>Lehrangebot</a:t>
            </a:r>
            <a:endParaRPr lang="en-GB" dirty="0"/>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599090" y="1524001"/>
            <a:ext cx="8221061" cy="4572000"/>
          </a:xfrm>
        </p:spPr>
        <p:txBody>
          <a:bodyPr/>
          <a:lstStyle/>
          <a:p>
            <a:r>
              <a:rPr lang="de-DE" b="1" dirty="0"/>
              <a:t>Vorlesung: </a:t>
            </a:r>
          </a:p>
          <a:p>
            <a:pPr lvl="1"/>
            <a:r>
              <a:rPr lang="de-DE" sz="2000" dirty="0"/>
              <a:t>Einschreibeschlüssel: </a:t>
            </a:r>
            <a:r>
              <a:rPr lang="de-DE" sz="2000" i="1" dirty="0"/>
              <a:t>Markt21.</a:t>
            </a:r>
          </a:p>
          <a:p>
            <a:pPr lvl="1"/>
            <a:r>
              <a:rPr lang="de-DE" sz="2000" dirty="0"/>
              <a:t>Mittwochs 10:00-12:00 </a:t>
            </a:r>
          </a:p>
          <a:p>
            <a:pPr lvl="1"/>
            <a:r>
              <a:rPr lang="de-DE" sz="2000" dirty="0"/>
              <a:t>Thematische Einführung in die Themen </a:t>
            </a:r>
          </a:p>
          <a:p>
            <a:r>
              <a:rPr lang="de-DE" b="1" dirty="0"/>
              <a:t>Podcast</a:t>
            </a:r>
            <a:r>
              <a:rPr lang="de-DE" dirty="0"/>
              <a:t>: </a:t>
            </a:r>
          </a:p>
          <a:p>
            <a:pPr lvl="1"/>
            <a:r>
              <a:rPr lang="de-DE" sz="2000" dirty="0"/>
              <a:t>Veröffentlichung immer eine Woche zeitversetzt zur Vorlesung</a:t>
            </a:r>
          </a:p>
          <a:p>
            <a:pPr lvl="1"/>
            <a:r>
              <a:rPr lang="de-DE" sz="2000" dirty="0"/>
              <a:t>Kurze Aufbereitung der Vorlesungsinhalte </a:t>
            </a:r>
          </a:p>
          <a:p>
            <a:r>
              <a:rPr lang="de-DE" b="1" dirty="0"/>
              <a:t>Übungsaufgaben:</a:t>
            </a:r>
          </a:p>
          <a:p>
            <a:pPr lvl="1"/>
            <a:r>
              <a:rPr lang="de-DE" sz="2000" dirty="0"/>
              <a:t>Aufgaben &amp; Musterlösungen online verfügbar</a:t>
            </a:r>
          </a:p>
          <a:p>
            <a:r>
              <a:rPr lang="de-DE" b="1" dirty="0"/>
              <a:t>Sprechstunden: </a:t>
            </a:r>
          </a:p>
          <a:p>
            <a:pPr lvl="1"/>
            <a:r>
              <a:rPr lang="de-DE" sz="2000" dirty="0"/>
              <a:t>Direkte Fragestunde mit Tutor*innen (Anmeldung über ISIS erforderlich) </a:t>
            </a:r>
          </a:p>
        </p:txBody>
      </p:sp>
    </p:spTree>
    <p:extLst>
      <p:ext uri="{BB962C8B-B14F-4D97-AF65-F5344CB8AC3E}">
        <p14:creationId xmlns:p14="http://schemas.microsoft.com/office/powerpoint/2010/main" val="15711216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a:latin typeface="Arial" panose="020B0604020202020204" pitchFamily="34" charset="0"/>
                <a:cs typeface="Arial" panose="020B0604020202020204" pitchFamily="34" charset="0"/>
              </a:rPr>
              <a:t>Inverse Nachfragefunktion, Marktpreis und Konsumentenrente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4" name="Group 3"/>
          <p:cNvGrpSpPr/>
          <p:nvPr/>
        </p:nvGrpSpPr>
        <p:grpSpPr>
          <a:xfrm>
            <a:off x="1806147" y="3417318"/>
            <a:ext cx="5282475" cy="2786630"/>
            <a:chOff x="1531827" y="2905254"/>
            <a:chExt cx="5282475" cy="2786630"/>
          </a:xfrm>
        </p:grpSpPr>
        <p:sp>
          <p:nvSpPr>
            <p:cNvPr id="16" name="Freeform 63"/>
            <p:cNvSpPr>
              <a:spLocks/>
            </p:cNvSpPr>
            <p:nvPr/>
          </p:nvSpPr>
          <p:spPr bwMode="auto">
            <a:xfrm>
              <a:off x="3220722" y="3041151"/>
              <a:ext cx="2208496" cy="1222624"/>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grpSp>
          <p:nvGrpSpPr>
            <p:cNvPr id="58" name="Group 57"/>
            <p:cNvGrpSpPr/>
            <p:nvPr/>
          </p:nvGrpSpPr>
          <p:grpSpPr>
            <a:xfrm>
              <a:off x="2253630" y="2905254"/>
              <a:ext cx="4560672" cy="2786630"/>
              <a:chOff x="659989" y="1258458"/>
              <a:chExt cx="1603445" cy="1564574"/>
            </a:xfrm>
          </p:grpSpPr>
          <p:sp>
            <p:nvSpPr>
              <p:cNvPr id="60" name="Rectangle 20"/>
              <p:cNvSpPr>
                <a:spLocks noChangeArrowheads="1"/>
              </p:cNvSpPr>
              <p:nvPr/>
            </p:nvSpPr>
            <p:spPr bwMode="auto">
              <a:xfrm>
                <a:off x="659989" y="1386616"/>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1908175" y="2644920"/>
                <a:ext cx="355259" cy="1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12053768" flipV="1">
                <a:off x="1038381" y="1549087"/>
                <a:ext cx="1068745" cy="41793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12" name="Rectangle 20"/>
            <p:cNvSpPr>
              <a:spLocks noChangeArrowheads="1"/>
            </p:cNvSpPr>
            <p:nvPr/>
          </p:nvSpPr>
          <p:spPr bwMode="auto">
            <a:xfrm>
              <a:off x="1531827" y="4090713"/>
              <a:ext cx="156197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b="1" dirty="0">
                  <a:solidFill>
                    <a:srgbClr val="C00000"/>
                  </a:solidFill>
                  <a:latin typeface="Arial" panose="020B0604020202020204" pitchFamily="34" charset="0"/>
                </a:rPr>
                <a:t>Marktpreis</a:t>
              </a:r>
              <a:r>
                <a:rPr lang="de-DE" altLang="en-US" sz="1800" b="1" i="1" dirty="0">
                  <a:solidFill>
                    <a:srgbClr val="C00000"/>
                  </a:solidFill>
                  <a:latin typeface="Arial" panose="020B0604020202020204" pitchFamily="34" charset="0"/>
                </a:rPr>
                <a:t> p</a:t>
              </a:r>
              <a:r>
                <a:rPr lang="de-DE" altLang="en-US" sz="1800" b="1" i="1" baseline="-25000" dirty="0">
                  <a:solidFill>
                    <a:srgbClr val="C00000"/>
                  </a:solidFill>
                  <a:latin typeface="Arial" panose="020B0604020202020204" pitchFamily="34" charset="0"/>
                </a:rPr>
                <a:t>0</a:t>
              </a:r>
              <a:r>
                <a:rPr lang="de-DE" altLang="en-US" sz="1800" b="1" i="1" dirty="0">
                  <a:solidFill>
                    <a:srgbClr val="C00000"/>
                  </a:solidFill>
                  <a:latin typeface="Arial" panose="020B0604020202020204" pitchFamily="34" charset="0"/>
                </a:rPr>
                <a:t>*</a:t>
              </a:r>
              <a:endParaRPr lang="de-DE" altLang="en-US" b="1" i="1" dirty="0">
                <a:solidFill>
                  <a:srgbClr val="C00000"/>
                </a:solidFill>
                <a:latin typeface="Arial" panose="020B0604020202020204" pitchFamily="34" charset="0"/>
              </a:endParaRPr>
            </a:p>
          </p:txBody>
        </p:sp>
        <p:cxnSp>
          <p:nvCxnSpPr>
            <p:cNvPr id="13" name="Straight Connector 12"/>
            <p:cNvCxnSpPr/>
            <p:nvPr/>
          </p:nvCxnSpPr>
          <p:spPr bwMode="auto">
            <a:xfrm flipV="1">
              <a:off x="3220722" y="4263775"/>
              <a:ext cx="2132114" cy="10901"/>
            </a:xfrm>
            <a:prstGeom prst="line">
              <a:avLst/>
            </a:prstGeom>
            <a:ln>
              <a:solidFill>
                <a:srgbClr val="C00000"/>
              </a:solidFill>
              <a:headEnd type="none" w="sm" len="sm"/>
              <a:tailEnd type="none" w="sm" len="sm"/>
            </a:ln>
          </p:spPr>
          <p:style>
            <a:lnRef idx="3">
              <a:schemeClr val="accent2"/>
            </a:lnRef>
            <a:fillRef idx="0">
              <a:schemeClr val="accent2"/>
            </a:fillRef>
            <a:effectRef idx="2">
              <a:schemeClr val="accent2"/>
            </a:effectRef>
            <a:fontRef idx="minor">
              <a:schemeClr val="tx1"/>
            </a:fontRef>
          </p:style>
        </p:cxnSp>
      </p:grpSp>
      <p:sp>
        <p:nvSpPr>
          <p:cNvPr id="18" name="TextBox 17"/>
          <p:cNvSpPr txBox="1"/>
          <p:nvPr/>
        </p:nvSpPr>
        <p:spPr>
          <a:xfrm>
            <a:off x="951690" y="1818587"/>
            <a:ext cx="7796224"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Im Polypol hat der Konsument keinen Einfluss auf den Marktpreis (</a:t>
            </a:r>
            <a:r>
              <a:rPr lang="de-DE" sz="1800" b="1" dirty="0">
                <a:solidFill>
                  <a:srgbClr val="C00000"/>
                </a:solidFill>
                <a:latin typeface="Arial" panose="020B0604020202020204" pitchFamily="34" charset="0"/>
                <a:cs typeface="Arial" panose="020B0604020202020204" pitchFamily="34" charset="0"/>
              </a:rPr>
              <a:t>Preisnehmer</a:t>
            </a:r>
            <a:r>
              <a:rPr lang="de-DE" sz="1800" dirty="0">
                <a:latin typeface="Arial" panose="020B0604020202020204" pitchFamily="34" charset="0"/>
                <a:cs typeface="Arial" panose="020B0604020202020204" pitchFamily="34" charset="0"/>
              </a:rPr>
              <a:t>). Dadurch dass der Marktpreis niedriger als seine Zahlungsbereitschaft ist, hat er Geld gespart = eine </a:t>
            </a:r>
            <a:r>
              <a:rPr lang="de-DE" sz="1800" b="1" dirty="0">
                <a:solidFill>
                  <a:srgbClr val="C00000"/>
                </a:solidFill>
                <a:latin typeface="Arial" panose="020B0604020202020204" pitchFamily="34" charset="0"/>
                <a:cs typeface="Arial" panose="020B0604020202020204" pitchFamily="34" charset="0"/>
              </a:rPr>
              <a:t>Konsumentenrente</a:t>
            </a:r>
            <a:r>
              <a:rPr lang="de-DE" sz="1800" dirty="0">
                <a:solidFill>
                  <a:srgbClr val="C00000"/>
                </a:solidFill>
                <a:latin typeface="Arial" panose="020B0604020202020204" pitchFamily="34" charset="0"/>
                <a:cs typeface="Arial" panose="020B0604020202020204" pitchFamily="34" charset="0"/>
              </a:rPr>
              <a:t> </a:t>
            </a:r>
            <a:r>
              <a:rPr lang="de-DE" sz="1800" dirty="0">
                <a:latin typeface="Arial" panose="020B0604020202020204" pitchFamily="34" charset="0"/>
                <a:cs typeface="Arial" panose="020B0604020202020204" pitchFamily="34" charset="0"/>
              </a:rPr>
              <a:t>= die Fläche zwischen der inversen Nachfragefunktion und dem Marktpreis.</a:t>
            </a:r>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698734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Aggregation von inversen Nachfragefunktionen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grpSp>
        <p:nvGrpSpPr>
          <p:cNvPr id="30" name="Group 29"/>
          <p:cNvGrpSpPr/>
          <p:nvPr/>
        </p:nvGrpSpPr>
        <p:grpSpPr>
          <a:xfrm>
            <a:off x="649702" y="1640950"/>
            <a:ext cx="1648207" cy="1830629"/>
            <a:chOff x="497300" y="1488548"/>
            <a:chExt cx="1648207" cy="1830629"/>
          </a:xfrm>
        </p:grpSpPr>
        <p:grpSp>
          <p:nvGrpSpPr>
            <p:cNvPr id="31" name="Group 30"/>
            <p:cNvGrpSpPr/>
            <p:nvPr/>
          </p:nvGrpSpPr>
          <p:grpSpPr>
            <a:xfrm>
              <a:off x="808956" y="1488548"/>
              <a:ext cx="1336551" cy="1433371"/>
              <a:chOff x="808956" y="1488548"/>
              <a:chExt cx="1336551" cy="1433371"/>
            </a:xfrm>
          </p:grpSpPr>
          <p:sp>
            <p:nvSpPr>
              <p:cNvPr id="33"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34"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35"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6"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7" name="Freeform 60"/>
              <p:cNvSpPr>
                <a:spLocks/>
              </p:cNvSpPr>
              <p:nvPr/>
            </p:nvSpPr>
            <p:spPr bwMode="auto">
              <a:xfrm rot="2860169">
                <a:off x="1009209" y="1629388"/>
                <a:ext cx="506276" cy="23318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32" name="TextBox 31"/>
            <p:cNvSpPr txBox="1"/>
            <p:nvPr/>
          </p:nvSpPr>
          <p:spPr>
            <a:xfrm>
              <a:off x="497300" y="2949845"/>
              <a:ext cx="156258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Konsument 1</a:t>
              </a:r>
            </a:p>
          </p:txBody>
        </p:sp>
      </p:grpSp>
      <p:grpSp>
        <p:nvGrpSpPr>
          <p:cNvPr id="5" name="Group 4"/>
          <p:cNvGrpSpPr/>
          <p:nvPr/>
        </p:nvGrpSpPr>
        <p:grpSpPr>
          <a:xfrm>
            <a:off x="5855336" y="1634393"/>
            <a:ext cx="1336551" cy="1433371"/>
            <a:chOff x="808956" y="1488548"/>
            <a:chExt cx="1336551" cy="1433371"/>
          </a:xfrm>
        </p:grpSpPr>
        <p:sp>
          <p:nvSpPr>
            <p:cNvPr id="16391"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16392"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16394"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rot="11267134" flipV="1">
              <a:off x="995996" y="2360761"/>
              <a:ext cx="581427" cy="213315"/>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41" name="Rectangle 20"/>
          <p:cNvSpPr>
            <a:spLocks noChangeArrowheads="1"/>
          </p:cNvSpPr>
          <p:nvPr/>
        </p:nvSpPr>
        <p:spPr bwMode="auto">
          <a:xfrm>
            <a:off x="2484734" y="1866902"/>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42" name="Rectangle 21"/>
          <p:cNvSpPr>
            <a:spLocks noChangeArrowheads="1"/>
          </p:cNvSpPr>
          <p:nvPr/>
        </p:nvSpPr>
        <p:spPr bwMode="auto">
          <a:xfrm>
            <a:off x="3583953" y="2797322"/>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43" name="Line 56"/>
          <p:cNvSpPr>
            <a:spLocks noChangeShapeType="1"/>
          </p:cNvSpPr>
          <p:nvPr/>
        </p:nvSpPr>
        <p:spPr bwMode="auto">
          <a:xfrm>
            <a:off x="2675778" y="2769395"/>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4" name="Line 57"/>
          <p:cNvSpPr>
            <a:spLocks noChangeShapeType="1"/>
          </p:cNvSpPr>
          <p:nvPr/>
        </p:nvSpPr>
        <p:spPr bwMode="auto">
          <a:xfrm flipH="1" flipV="1">
            <a:off x="2667840" y="1640950"/>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5" name="Freeform 60"/>
          <p:cNvSpPr>
            <a:spLocks/>
          </p:cNvSpPr>
          <p:nvPr/>
        </p:nvSpPr>
        <p:spPr bwMode="auto">
          <a:xfrm rot="3698371">
            <a:off x="2603308" y="2330916"/>
            <a:ext cx="773458" cy="287864"/>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nvGrpSpPr>
          <p:cNvPr id="47" name="Group 46"/>
          <p:cNvGrpSpPr/>
          <p:nvPr/>
        </p:nvGrpSpPr>
        <p:grpSpPr>
          <a:xfrm>
            <a:off x="4199154" y="1626581"/>
            <a:ext cx="1336551" cy="1447740"/>
            <a:chOff x="808956" y="1474179"/>
            <a:chExt cx="1336551" cy="1447740"/>
          </a:xfrm>
        </p:grpSpPr>
        <p:sp>
          <p:nvSpPr>
            <p:cNvPr id="49" name="Rectangle 20"/>
            <p:cNvSpPr>
              <a:spLocks noChangeArrowheads="1"/>
            </p:cNvSpPr>
            <p:nvPr/>
          </p:nvSpPr>
          <p:spPr bwMode="auto">
            <a:xfrm>
              <a:off x="808956" y="1714500"/>
              <a:ext cx="1870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p</a:t>
              </a:r>
              <a:endParaRPr lang="de-DE" altLang="en-US" i="1" dirty="0">
                <a:latin typeface="Arial" panose="020B0604020202020204" pitchFamily="34" charset="0"/>
              </a:endParaRPr>
            </a:p>
          </p:txBody>
        </p:sp>
        <p:sp>
          <p:nvSpPr>
            <p:cNvPr id="50" name="Rectangle 21"/>
            <p:cNvSpPr>
              <a:spLocks noChangeArrowheads="1"/>
            </p:cNvSpPr>
            <p:nvPr/>
          </p:nvSpPr>
          <p:spPr bwMode="auto">
            <a:xfrm>
              <a:off x="1908175" y="2644920"/>
              <a:ext cx="1379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solidFill>
                    <a:srgbClr val="000000"/>
                  </a:solidFill>
                  <a:latin typeface="Arial" panose="020B0604020202020204" pitchFamily="34" charset="0"/>
                </a:rPr>
                <a:t>Q</a:t>
              </a:r>
              <a:endParaRPr lang="de-DE" altLang="en-US" i="1" dirty="0">
                <a:latin typeface="Arial" panose="020B0604020202020204" pitchFamily="34" charset="0"/>
              </a:endParaRPr>
            </a:p>
          </p:txBody>
        </p:sp>
        <p:sp>
          <p:nvSpPr>
            <p:cNvPr id="51"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2" name="Line 57"/>
            <p:cNvSpPr>
              <a:spLocks noChangeShapeType="1"/>
            </p:cNvSpPr>
            <p:nvPr/>
          </p:nvSpPr>
          <p:spPr bwMode="auto">
            <a:xfrm flipH="1" flipV="1">
              <a:off x="992062" y="1488548"/>
              <a:ext cx="7938" cy="112844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3" name="Freeform 60"/>
            <p:cNvSpPr>
              <a:spLocks/>
            </p:cNvSpPr>
            <p:nvPr/>
          </p:nvSpPr>
          <p:spPr bwMode="auto">
            <a:xfrm rot="4520093">
              <a:off x="999930" y="1560010"/>
              <a:ext cx="996503" cy="824841"/>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grpSp>
      <p:sp>
        <p:nvSpPr>
          <p:cNvPr id="9" name="TextBox 8"/>
          <p:cNvSpPr txBox="1"/>
          <p:nvPr/>
        </p:nvSpPr>
        <p:spPr>
          <a:xfrm>
            <a:off x="7561780" y="1866902"/>
            <a:ext cx="95549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t>
            </a:r>
          </a:p>
        </p:txBody>
      </p:sp>
      <p:sp>
        <p:nvSpPr>
          <p:cNvPr id="56" name="TextBox 55"/>
          <p:cNvSpPr txBox="1"/>
          <p:nvPr/>
        </p:nvSpPr>
        <p:spPr>
          <a:xfrm>
            <a:off x="7561780" y="3102247"/>
            <a:ext cx="95549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t>
            </a:r>
          </a:p>
        </p:txBody>
      </p:sp>
      <p:sp>
        <p:nvSpPr>
          <p:cNvPr id="60" name="Rectangle 20"/>
          <p:cNvSpPr>
            <a:spLocks noChangeArrowheads="1"/>
          </p:cNvSpPr>
          <p:nvPr/>
        </p:nvSpPr>
        <p:spPr bwMode="auto">
          <a:xfrm>
            <a:off x="2109792" y="4130263"/>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Preise</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5660002" y="6087176"/>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3076884" y="6043743"/>
            <a:ext cx="325816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3065595" y="3930952"/>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4" name="Freeform 60"/>
          <p:cNvSpPr>
            <a:spLocks/>
          </p:cNvSpPr>
          <p:nvPr/>
        </p:nvSpPr>
        <p:spPr bwMode="auto">
          <a:xfrm rot="3866559">
            <a:off x="3076884" y="4206846"/>
            <a:ext cx="3039827" cy="1578529"/>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0" name="Down Arrow 9"/>
          <p:cNvSpPr/>
          <p:nvPr/>
        </p:nvSpPr>
        <p:spPr bwMode="auto">
          <a:xfrm>
            <a:off x="4382260" y="3606229"/>
            <a:ext cx="916113" cy="649447"/>
          </a:xfrm>
          <a:prstGeom prst="downArrow">
            <a:avLst/>
          </a:prstGeom>
          <a:noFill/>
          <a:ln w="9525"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11" name="TextBox 10"/>
          <p:cNvSpPr txBox="1"/>
          <p:nvPr/>
        </p:nvSpPr>
        <p:spPr>
          <a:xfrm>
            <a:off x="6708860" y="4097152"/>
            <a:ext cx="2392559" cy="175432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Am Markt werden inverse Nachfragefunktionen von allen Konsumenten sortiert und kumuliert</a:t>
            </a:r>
          </a:p>
        </p:txBody>
      </p:sp>
      <p:sp>
        <p:nvSpPr>
          <p:cNvPr id="54" name="TextBox 53"/>
          <p:cNvSpPr txBox="1"/>
          <p:nvPr/>
        </p:nvSpPr>
        <p:spPr>
          <a:xfrm>
            <a:off x="2484734" y="3141899"/>
            <a:ext cx="156258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Konsument 2</a:t>
            </a:r>
          </a:p>
        </p:txBody>
      </p:sp>
      <p:sp>
        <p:nvSpPr>
          <p:cNvPr id="55" name="TextBox 54"/>
          <p:cNvSpPr txBox="1"/>
          <p:nvPr/>
        </p:nvSpPr>
        <p:spPr>
          <a:xfrm>
            <a:off x="4181661" y="3141899"/>
            <a:ext cx="156258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Konsument 3</a:t>
            </a:r>
          </a:p>
        </p:txBody>
      </p:sp>
      <p:sp>
        <p:nvSpPr>
          <p:cNvPr id="57" name="TextBox 56"/>
          <p:cNvSpPr txBox="1"/>
          <p:nvPr/>
        </p:nvSpPr>
        <p:spPr>
          <a:xfrm>
            <a:off x="5948873" y="3127231"/>
            <a:ext cx="1562580"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Konsument 4</a:t>
            </a:r>
          </a:p>
        </p:txBody>
      </p:sp>
    </p:spTree>
    <p:extLst>
      <p:ext uri="{BB962C8B-B14F-4D97-AF65-F5344CB8AC3E}">
        <p14:creationId xmlns:p14="http://schemas.microsoft.com/office/powerpoint/2010/main" val="3513090087"/>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Die Nachfragefunktion und ihre Inverse</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60" name="Rectangle 20"/>
          <p:cNvSpPr>
            <a:spLocks noChangeArrowheads="1"/>
          </p:cNvSpPr>
          <p:nvPr/>
        </p:nvSpPr>
        <p:spPr bwMode="auto">
          <a:xfrm>
            <a:off x="118378" y="385285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Preise</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61" name="Rectangle 21"/>
          <p:cNvSpPr>
            <a:spLocks noChangeArrowheads="1"/>
          </p:cNvSpPr>
          <p:nvPr/>
        </p:nvSpPr>
        <p:spPr bwMode="auto">
          <a:xfrm>
            <a:off x="3668588" y="5809772"/>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62" name="Line 56"/>
          <p:cNvSpPr>
            <a:spLocks noChangeShapeType="1"/>
          </p:cNvSpPr>
          <p:nvPr/>
        </p:nvSpPr>
        <p:spPr bwMode="auto">
          <a:xfrm>
            <a:off x="1085471" y="5766339"/>
            <a:ext cx="2674872"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3" name="Line 57"/>
          <p:cNvSpPr>
            <a:spLocks noChangeShapeType="1"/>
          </p:cNvSpPr>
          <p:nvPr/>
        </p:nvSpPr>
        <p:spPr bwMode="auto">
          <a:xfrm flipH="1" flipV="1">
            <a:off x="1074181" y="3653548"/>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1" name="TextBox 10"/>
          <p:cNvSpPr txBox="1"/>
          <p:nvPr/>
        </p:nvSpPr>
        <p:spPr>
          <a:xfrm>
            <a:off x="918738" y="2115849"/>
            <a:ext cx="3509423"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Die </a:t>
            </a:r>
            <a:r>
              <a:rPr lang="de-DE" sz="1800" b="1" dirty="0">
                <a:solidFill>
                  <a:srgbClr val="C00000"/>
                </a:solidFill>
                <a:latin typeface="Arial" panose="020B0604020202020204" pitchFamily="34" charset="0"/>
                <a:cs typeface="Arial" panose="020B0604020202020204" pitchFamily="34" charset="0"/>
              </a:rPr>
              <a:t>inverse Nachfragefunktion </a:t>
            </a:r>
            <a:r>
              <a:rPr lang="de-DE" sz="1800" dirty="0">
                <a:latin typeface="Arial" panose="020B0604020202020204" pitchFamily="34" charset="0"/>
                <a:cs typeface="Arial" panose="020B0604020202020204" pitchFamily="34" charset="0"/>
              </a:rPr>
              <a:t>bezeichnet den Preis in Abhängigkeit von der Menge.</a:t>
            </a:r>
          </a:p>
        </p:txBody>
      </p:sp>
      <p:sp>
        <p:nvSpPr>
          <p:cNvPr id="48" name="Rectangle 20"/>
          <p:cNvSpPr>
            <a:spLocks noChangeArrowheads="1"/>
          </p:cNvSpPr>
          <p:nvPr/>
        </p:nvSpPr>
        <p:spPr bwMode="auto">
          <a:xfrm>
            <a:off x="7804034" y="5850919"/>
            <a:ext cx="11900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Preise</a:t>
            </a:r>
            <a:r>
              <a:rPr lang="de-DE" altLang="en-US" sz="1800" i="1" dirty="0">
                <a:solidFill>
                  <a:srgbClr val="000000"/>
                </a:solidFill>
                <a:latin typeface="Arial" panose="020B0604020202020204" pitchFamily="34" charset="0"/>
              </a:rPr>
              <a:t> p</a:t>
            </a:r>
            <a:endParaRPr lang="de-DE" altLang="en-US" i="1" dirty="0">
              <a:latin typeface="Arial" panose="020B0604020202020204" pitchFamily="34" charset="0"/>
            </a:endParaRPr>
          </a:p>
        </p:txBody>
      </p:sp>
      <p:sp>
        <p:nvSpPr>
          <p:cNvPr id="58" name="Rectangle 21"/>
          <p:cNvSpPr>
            <a:spLocks noChangeArrowheads="1"/>
          </p:cNvSpPr>
          <p:nvPr/>
        </p:nvSpPr>
        <p:spPr bwMode="auto">
          <a:xfrm>
            <a:off x="4046147" y="3752330"/>
            <a:ext cx="10104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a:t>
            </a:r>
            <a:r>
              <a:rPr lang="de-DE" altLang="en-US" sz="1800" i="1" dirty="0">
                <a:solidFill>
                  <a:srgbClr val="000000"/>
                </a:solidFill>
                <a:latin typeface="Arial" panose="020B0604020202020204" pitchFamily="34" charset="0"/>
              </a:rPr>
              <a:t> Q</a:t>
            </a:r>
            <a:endParaRPr lang="de-DE" altLang="en-US" i="1" dirty="0">
              <a:latin typeface="Arial" panose="020B0604020202020204" pitchFamily="34" charset="0"/>
            </a:endParaRPr>
          </a:p>
        </p:txBody>
      </p:sp>
      <p:sp>
        <p:nvSpPr>
          <p:cNvPr id="59" name="Line 56"/>
          <p:cNvSpPr>
            <a:spLocks noChangeShapeType="1"/>
          </p:cNvSpPr>
          <p:nvPr/>
        </p:nvSpPr>
        <p:spPr bwMode="auto">
          <a:xfrm>
            <a:off x="5140911" y="5766338"/>
            <a:ext cx="266312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H="1" flipV="1">
            <a:off x="5129622" y="3653547"/>
            <a:ext cx="11289" cy="2112791"/>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8" name="Freeform 7"/>
          <p:cNvSpPr/>
          <p:nvPr/>
        </p:nvSpPr>
        <p:spPr bwMode="auto">
          <a:xfrm>
            <a:off x="1089061" y="3852809"/>
            <a:ext cx="1541123" cy="1890445"/>
          </a:xfrm>
          <a:custGeom>
            <a:avLst/>
            <a:gdLst>
              <a:gd name="connsiteX0" fmla="*/ 1541123 w 1541123"/>
              <a:gd name="connsiteY0" fmla="*/ 1890445 h 1890445"/>
              <a:gd name="connsiteX1" fmla="*/ 1376737 w 1541123"/>
              <a:gd name="connsiteY1" fmla="*/ 1130157 h 1890445"/>
              <a:gd name="connsiteX2" fmla="*/ 801384 w 1541123"/>
              <a:gd name="connsiteY2" fmla="*/ 883578 h 1890445"/>
              <a:gd name="connsiteX3" fmla="*/ 184935 w 1541123"/>
              <a:gd name="connsiteY3" fmla="*/ 626724 h 1890445"/>
              <a:gd name="connsiteX4" fmla="*/ 0 w 1541123"/>
              <a:gd name="connsiteY4" fmla="*/ 0 h 18904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123" h="1890445">
                <a:moveTo>
                  <a:pt x="1541123" y="1890445"/>
                </a:moveTo>
                <a:cubicBezTo>
                  <a:pt x="1520575" y="1594206"/>
                  <a:pt x="1500027" y="1297968"/>
                  <a:pt x="1376737" y="1130157"/>
                </a:cubicBezTo>
                <a:cubicBezTo>
                  <a:pt x="1253447" y="962346"/>
                  <a:pt x="801384" y="883578"/>
                  <a:pt x="801384" y="883578"/>
                </a:cubicBezTo>
                <a:cubicBezTo>
                  <a:pt x="602750" y="799673"/>
                  <a:pt x="318499" y="773987"/>
                  <a:pt x="184935" y="626724"/>
                </a:cubicBezTo>
                <a:cubicBezTo>
                  <a:pt x="51371" y="479461"/>
                  <a:pt x="25685" y="239730"/>
                  <a:pt x="0" y="0"/>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16" name="Freeform 15"/>
          <p:cNvSpPr/>
          <p:nvPr/>
        </p:nvSpPr>
        <p:spPr bwMode="auto">
          <a:xfrm>
            <a:off x="5129622" y="4345968"/>
            <a:ext cx="2275217" cy="1420369"/>
          </a:xfrm>
          <a:custGeom>
            <a:avLst/>
            <a:gdLst>
              <a:gd name="connsiteX0" fmla="*/ 0 w 2267760"/>
              <a:gd name="connsiteY0" fmla="*/ 0 h 1477326"/>
              <a:gd name="connsiteX1" fmla="*/ 863029 w 2267760"/>
              <a:gd name="connsiteY1" fmla="*/ 236305 h 1477326"/>
              <a:gd name="connsiteX2" fmla="*/ 1212350 w 2267760"/>
              <a:gd name="connsiteY2" fmla="*/ 1150705 h 1477326"/>
              <a:gd name="connsiteX3" fmla="*/ 2178121 w 2267760"/>
              <a:gd name="connsiteY3" fmla="*/ 1448656 h 1477326"/>
              <a:gd name="connsiteX4" fmla="*/ 2167847 w 2267760"/>
              <a:gd name="connsiteY4" fmla="*/ 1448656 h 147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60" h="1477326">
                <a:moveTo>
                  <a:pt x="0" y="0"/>
                </a:moveTo>
                <a:cubicBezTo>
                  <a:pt x="330485" y="22260"/>
                  <a:pt x="660971" y="44521"/>
                  <a:pt x="863029" y="236305"/>
                </a:cubicBezTo>
                <a:cubicBezTo>
                  <a:pt x="1065087" y="428089"/>
                  <a:pt x="993168" y="948647"/>
                  <a:pt x="1212350" y="1150705"/>
                </a:cubicBezTo>
                <a:cubicBezTo>
                  <a:pt x="1431532" y="1352763"/>
                  <a:pt x="2178121" y="1448656"/>
                  <a:pt x="2178121" y="1448656"/>
                </a:cubicBezTo>
                <a:cubicBezTo>
                  <a:pt x="2337370" y="1498314"/>
                  <a:pt x="2252608" y="1473485"/>
                  <a:pt x="2167847" y="1448656"/>
                </a:cubicBezTo>
              </a:path>
            </a:pathLst>
          </a:custGeom>
          <a:ln>
            <a:headEnd type="none" w="sm" len="sm"/>
            <a:tailEnd type="none" w="sm" len="sm"/>
          </a:ln>
        </p:spPr>
        <p:style>
          <a:lnRef idx="3">
            <a:schemeClr val="dk1"/>
          </a:lnRef>
          <a:fillRef idx="0">
            <a:schemeClr val="dk1"/>
          </a:fillRef>
          <a:effectRef idx="2">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68" name="TextBox 67"/>
          <p:cNvSpPr txBox="1"/>
          <p:nvPr/>
        </p:nvSpPr>
        <p:spPr>
          <a:xfrm>
            <a:off x="4974180" y="2115849"/>
            <a:ext cx="3424892" cy="923330"/>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Die </a:t>
            </a:r>
            <a:r>
              <a:rPr lang="de-DE" sz="1800" b="1" dirty="0">
                <a:solidFill>
                  <a:srgbClr val="C00000"/>
                </a:solidFill>
                <a:latin typeface="Arial" panose="020B0604020202020204" pitchFamily="34" charset="0"/>
                <a:cs typeface="Arial" panose="020B0604020202020204" pitchFamily="34" charset="0"/>
              </a:rPr>
              <a:t>Nachfragefunktion</a:t>
            </a:r>
            <a:r>
              <a:rPr lang="de-DE" sz="1800" dirty="0">
                <a:latin typeface="Arial" panose="020B0604020202020204" pitchFamily="34" charset="0"/>
                <a:cs typeface="Arial" panose="020B0604020202020204" pitchFamily="34" charset="0"/>
              </a:rPr>
              <a:t> bezeichnet die Menge in Abhängigkeit vom Preis.</a:t>
            </a:r>
          </a:p>
        </p:txBody>
      </p:sp>
    </p:spTree>
    <p:extLst>
      <p:ext uri="{BB962C8B-B14F-4D97-AF65-F5344CB8AC3E}">
        <p14:creationId xmlns:p14="http://schemas.microsoft.com/office/powerpoint/2010/main" val="389549810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7"/>
          <p:cNvGrpSpPr>
            <a:grpSpLocks/>
          </p:cNvGrpSpPr>
          <p:nvPr/>
        </p:nvGrpSpPr>
        <p:grpSpPr bwMode="auto">
          <a:xfrm>
            <a:off x="2124077" y="1700215"/>
            <a:ext cx="2303463" cy="2016125"/>
            <a:chOff x="1338" y="1071"/>
            <a:chExt cx="1451" cy="1270"/>
          </a:xfrm>
        </p:grpSpPr>
        <p:sp>
          <p:nvSpPr>
            <p:cNvPr id="16407"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8" name="Rectangle 61"/>
            <p:cNvSpPr>
              <a:spLocks noChangeArrowheads="1"/>
            </p:cNvSpPr>
            <p:nvPr/>
          </p:nvSpPr>
          <p:spPr bwMode="auto">
            <a:xfrm>
              <a:off x="1610" y="1706"/>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Konsu</a:t>
              </a:r>
              <a:r>
                <a:rPr lang="de-DE" altLang="en-US" sz="1800" dirty="0">
                  <a:solidFill>
                    <a:srgbClr val="000000"/>
                  </a:solidFill>
                  <a:latin typeface="Arial" panose="020B0604020202020204" pitchFamily="34" charset="0"/>
                </a:rPr>
                <a:t>-</a:t>
              </a:r>
              <a:r>
                <a:rPr lang="de-DE" altLang="en-US" sz="1800" dirty="0" err="1">
                  <a:solidFill>
                    <a:srgbClr val="000000"/>
                  </a:solidFill>
                  <a:latin typeface="Arial" panose="020B0604020202020204" pitchFamily="34" charset="0"/>
                </a:rPr>
                <a:t>menten</a:t>
              </a:r>
              <a:r>
                <a:rPr lang="de-DE" altLang="en-US" sz="1800" dirty="0">
                  <a:solidFill>
                    <a:srgbClr val="000000"/>
                  </a:solidFill>
                  <a:latin typeface="Arial" panose="020B0604020202020204" pitchFamily="34" charset="0"/>
                </a:rPr>
                <a:t>-rente</a:t>
              </a:r>
              <a:endParaRPr lang="de-DE" altLang="en-US" sz="1800" dirty="0">
                <a:latin typeface="Arial" panose="020B0604020202020204" pitchFamily="34" charset="0"/>
              </a:endParaRPr>
            </a:p>
          </p:txBody>
        </p:sp>
      </p:grpSp>
      <p:grpSp>
        <p:nvGrpSpPr>
          <p:cNvPr id="3" name="Group 68"/>
          <p:cNvGrpSpPr>
            <a:grpSpLocks/>
          </p:cNvGrpSpPr>
          <p:nvPr/>
        </p:nvGrpSpPr>
        <p:grpSpPr bwMode="auto">
          <a:xfrm>
            <a:off x="2124077" y="3716339"/>
            <a:ext cx="2232025" cy="1657350"/>
            <a:chOff x="1338" y="2341"/>
            <a:chExt cx="1406" cy="1044"/>
          </a:xfrm>
        </p:grpSpPr>
        <p:sp>
          <p:nvSpPr>
            <p:cNvPr id="16405"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16406" name="Rectangle 62"/>
            <p:cNvSpPr>
              <a:spLocks noChangeArrowheads="1"/>
            </p:cNvSpPr>
            <p:nvPr/>
          </p:nvSpPr>
          <p:spPr bwMode="auto">
            <a:xfrm>
              <a:off x="1610" y="2432"/>
              <a:ext cx="590" cy="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err="1">
                  <a:solidFill>
                    <a:srgbClr val="000000"/>
                  </a:solidFill>
                  <a:latin typeface="Arial" panose="020B0604020202020204" pitchFamily="34" charset="0"/>
                </a:rPr>
                <a:t>Produ</a:t>
              </a:r>
              <a:r>
                <a:rPr lang="de-DE" altLang="en-US" sz="1800" dirty="0">
                  <a:solidFill>
                    <a:srgbClr val="000000"/>
                  </a:solidFill>
                  <a:latin typeface="Arial" panose="020B0604020202020204" pitchFamily="34" charset="0"/>
                </a:rPr>
                <a:t>-zenten-rente</a:t>
              </a:r>
              <a:endParaRPr lang="de-DE" altLang="en-US" sz="1800" dirty="0">
                <a:latin typeface="Arial" panose="020B0604020202020204" pitchFamily="34" charset="0"/>
              </a:endParaRPr>
            </a:p>
          </p:txBody>
        </p:sp>
      </p:grpSp>
      <p:sp>
        <p:nvSpPr>
          <p:cNvPr id="16387" name="Freeform 58"/>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Gesetz von Angebot und Nachfrage</a:t>
            </a:r>
          </a:p>
        </p:txBody>
      </p:sp>
      <p:sp>
        <p:nvSpPr>
          <p:cNvPr id="16389" name="Line 15"/>
          <p:cNvSpPr>
            <a:spLocks noChangeShapeType="1"/>
          </p:cNvSpPr>
          <p:nvPr/>
        </p:nvSpPr>
        <p:spPr bwMode="auto">
          <a:xfrm>
            <a:off x="4438650" y="3694115"/>
            <a:ext cx="1588" cy="2857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6390" name="Freeform 17"/>
          <p:cNvSpPr>
            <a:spLocks/>
          </p:cNvSpPr>
          <p:nvPr/>
        </p:nvSpPr>
        <p:spPr bwMode="auto">
          <a:xfrm>
            <a:off x="4479925" y="3703638"/>
            <a:ext cx="1588" cy="4762"/>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3" name="Rectangle 25"/>
          <p:cNvSpPr>
            <a:spLocks noChangeArrowheads="1"/>
          </p:cNvSpPr>
          <p:nvPr/>
        </p:nvSpPr>
        <p:spPr bwMode="auto">
          <a:xfrm>
            <a:off x="5943600" y="4495802"/>
            <a:ext cx="269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der</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Zahlungsbereitschaft)</a:t>
            </a:r>
            <a:endParaRPr lang="de-DE" altLang="en-US" sz="1400" dirty="0">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4" name="Group 70"/>
          <p:cNvGrpSpPr>
            <a:grpSpLocks/>
          </p:cNvGrpSpPr>
          <p:nvPr/>
        </p:nvGrpSpPr>
        <p:grpSpPr bwMode="auto">
          <a:xfrm>
            <a:off x="381001" y="1989138"/>
            <a:ext cx="7924799" cy="4329112"/>
            <a:chOff x="240" y="1253"/>
            <a:chExt cx="4992" cy="2727"/>
          </a:xfrm>
        </p:grpSpPr>
        <p:sp>
          <p:nvSpPr>
            <p:cNvPr id="16397"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784" y="1632"/>
              <a:ext cx="0" cy="2112"/>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0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6400" name="Rectangle 23"/>
            <p:cNvSpPr>
              <a:spLocks noChangeArrowheads="1"/>
            </p:cNvSpPr>
            <p:nvPr/>
          </p:nvSpPr>
          <p:spPr bwMode="auto">
            <a:xfrm>
              <a:off x="240" y="2232"/>
              <a:ext cx="103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a:solidFill>
                    <a:srgbClr val="C00000"/>
                  </a:solidFill>
                  <a:latin typeface="Arial" panose="020B0604020202020204" pitchFamily="34" charset="0"/>
                </a:rPr>
                <a:t>Marktpreis</a:t>
              </a:r>
              <a:r>
                <a:rPr lang="de-DE" altLang="en-US" sz="1900" b="1" i="1" dirty="0">
                  <a:solidFill>
                    <a:srgbClr val="C00000"/>
                  </a:solidFill>
                  <a:latin typeface="Arial" panose="020B0604020202020204" pitchFamily="34" charset="0"/>
                </a:rPr>
                <a:t> p</a:t>
              </a:r>
              <a:r>
                <a:rPr lang="de-DE" altLang="en-US" sz="1900" b="1" baseline="-25000" dirty="0">
                  <a:solidFill>
                    <a:srgbClr val="C00000"/>
                  </a:solidFill>
                  <a:latin typeface="Arial" panose="020B0604020202020204" pitchFamily="34" charset="0"/>
                </a:rPr>
                <a:t>0</a:t>
              </a:r>
              <a:r>
                <a:rPr lang="de-DE" altLang="en-US" sz="1900" b="1" i="1" dirty="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1" name="Rectangle 19"/>
            <p:cNvSpPr>
              <a:spLocks noChangeArrowheads="1"/>
            </p:cNvSpPr>
            <p:nvPr/>
          </p:nvSpPr>
          <p:spPr bwMode="auto">
            <a:xfrm>
              <a:off x="2928" y="2256"/>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16402"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16403" name="Rectangle 37"/>
            <p:cNvSpPr>
              <a:spLocks noChangeArrowheads="1"/>
            </p:cNvSpPr>
            <p:nvPr/>
          </p:nvSpPr>
          <p:spPr bwMode="auto">
            <a:xfrm>
              <a:off x="3600" y="1488"/>
              <a:ext cx="1632"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(abhängig von den</a:t>
              </a:r>
              <a:br>
                <a:rPr lang="de-DE" altLang="en-US" sz="1400" dirty="0">
                  <a:solidFill>
                    <a:srgbClr val="000000"/>
                  </a:solidFill>
                  <a:latin typeface="Arial" panose="020B0604020202020204" pitchFamily="34" charset="0"/>
                </a:rPr>
              </a:br>
              <a:r>
                <a:rPr lang="de-DE" altLang="en-US" sz="1400" dirty="0">
                  <a:solidFill>
                    <a:srgbClr val="000000"/>
                  </a:solidFill>
                  <a:latin typeface="Arial" panose="020B0604020202020204" pitchFamily="34" charset="0"/>
                </a:rPr>
                <a:t>Grenzkosten)</a:t>
              </a:r>
              <a:endParaRPr lang="de-DE" altLang="en-US" sz="1400" dirty="0">
                <a:latin typeface="Arial" panose="020B0604020202020204" pitchFamily="34" charset="0"/>
              </a:endParaRPr>
            </a:p>
          </p:txBody>
        </p:sp>
        <p:sp>
          <p:nvSpPr>
            <p:cNvPr id="16404"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767209" y="1613044"/>
            <a:ext cx="4294598"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a:solidFill>
                  <a:srgbClr val="C00000"/>
                </a:solidFill>
                <a:latin typeface="Arial" panose="020B0604020202020204" pitchFamily="34" charset="0"/>
                <a:cs typeface="Arial" panose="020B0604020202020204" pitchFamily="34" charset="0"/>
              </a:rPr>
              <a:t>Hauptmerkmale:</a:t>
            </a:r>
          </a:p>
          <a:p>
            <a:r>
              <a:rPr lang="de-DE" altLang="en-US" sz="1800" kern="0" dirty="0">
                <a:latin typeface="Arial" panose="020B0604020202020204" pitchFamily="34" charset="0"/>
                <a:cs typeface="Arial" panose="020B0604020202020204" pitchFamily="34" charset="0"/>
              </a:rPr>
              <a:t>Der Preis und die Menge entstehen am Schnittpunkt der Angebots- und Nachfragefunktionen.</a:t>
            </a:r>
          </a:p>
          <a:p>
            <a:r>
              <a:rPr lang="de-DE" altLang="en-US" sz="1800" kern="0" dirty="0">
                <a:latin typeface="Arial" panose="020B0604020202020204" pitchFamily="34" charset="0"/>
                <a:cs typeface="Arial" panose="020B0604020202020204" pitchFamily="34" charset="0"/>
              </a:rPr>
              <a:t>Hier wird genau so viel verkauft wie gekauft.</a:t>
            </a:r>
          </a:p>
          <a:p>
            <a:r>
              <a:rPr lang="de-DE" altLang="en-US" sz="1800" kern="0" dirty="0">
                <a:latin typeface="Arial" panose="020B0604020202020204" pitchFamily="34" charset="0"/>
                <a:cs typeface="Arial" panose="020B0604020202020204" pitchFamily="34" charset="0"/>
              </a:rPr>
              <a:t>Kein einziger Akteur kann den Preis beeinflussen.</a:t>
            </a:r>
          </a:p>
          <a:p>
            <a:r>
              <a:rPr lang="de-DE" altLang="en-US" sz="1800" kern="0" dirty="0">
                <a:latin typeface="Arial" panose="020B0604020202020204" pitchFamily="34" charset="0"/>
                <a:cs typeface="Arial" panose="020B0604020202020204" pitchFamily="34" charset="0"/>
              </a:rPr>
              <a:t>Der Preis entsteht </a:t>
            </a:r>
            <a:r>
              <a:rPr lang="de-DE" altLang="en-US" sz="1800" b="1" kern="0" dirty="0">
                <a:solidFill>
                  <a:srgbClr val="C00000"/>
                </a:solidFill>
                <a:latin typeface="Arial" panose="020B0604020202020204" pitchFamily="34" charset="0"/>
                <a:cs typeface="Arial" panose="020B0604020202020204" pitchFamily="34" charset="0"/>
              </a:rPr>
              <a:t>dezentral</a:t>
            </a:r>
            <a:r>
              <a:rPr lang="de-DE" altLang="en-US" sz="1800" kern="0" dirty="0">
                <a:latin typeface="Arial" panose="020B0604020202020204" pitchFamily="34" charset="0"/>
                <a:cs typeface="Arial" panose="020B0604020202020204" pitchFamily="34" charset="0"/>
              </a:rPr>
              <a:t>.</a:t>
            </a:r>
          </a:p>
          <a:p>
            <a:r>
              <a:rPr lang="de-DE" altLang="en-US" sz="1800" kern="0" dirty="0">
                <a:latin typeface="Arial" panose="020B0604020202020204" pitchFamily="34" charset="0"/>
                <a:cs typeface="Arial" panose="020B0604020202020204" pitchFamily="34" charset="0"/>
              </a:rPr>
              <a:t>Der Preis liegt über den Grenzkosten für jeden angenommenen Anbieter.</a:t>
            </a:r>
          </a:p>
          <a:p>
            <a:r>
              <a:rPr lang="de-DE" altLang="en-US" sz="1800" kern="0" dirty="0">
                <a:latin typeface="Arial" panose="020B0604020202020204" pitchFamily="34" charset="0"/>
                <a:cs typeface="Arial" panose="020B0604020202020204" pitchFamily="34" charset="0"/>
              </a:rPr>
              <a:t>Der Preise liegt unter der Zahlungsbereitschaft für jeden angenommenen Nachfrager.</a:t>
            </a:r>
          </a:p>
          <a:p>
            <a:r>
              <a:rPr lang="de-DE" altLang="en-US" sz="1800" b="1" kern="0" dirty="0">
                <a:solidFill>
                  <a:srgbClr val="C00000"/>
                </a:solidFill>
                <a:latin typeface="Arial" panose="020B0604020202020204" pitchFamily="34" charset="0"/>
                <a:cs typeface="Arial" panose="020B0604020202020204" pitchFamily="34" charset="0"/>
              </a:rPr>
              <a:t>Wohlfahrt = Konsumentenrente + Produzentenrente </a:t>
            </a:r>
            <a:r>
              <a:rPr lang="de-DE" altLang="en-US" sz="1800" kern="0" dirty="0">
                <a:latin typeface="Arial" panose="020B0604020202020204" pitchFamily="34" charset="0"/>
                <a:cs typeface="Arial" panose="020B0604020202020204" pitchFamily="34" charset="0"/>
              </a:rPr>
              <a:t>wird maximiert.</a:t>
            </a:r>
          </a:p>
        </p:txBody>
      </p:sp>
    </p:spTree>
    <p:extLst>
      <p:ext uri="{BB962C8B-B14F-4D97-AF65-F5344CB8AC3E}">
        <p14:creationId xmlns:p14="http://schemas.microsoft.com/office/powerpoint/2010/main" val="328103099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Gesetz von Angebot und Nachfrage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63055"/>
            <a:ext cx="4691942" cy="2712895"/>
          </a:xfrm>
          <a:prstGeom prst="rect">
            <a:avLst/>
          </a:prstGeom>
        </p:spPr>
      </p:pic>
      <p:sp>
        <p:nvSpPr>
          <p:cNvPr id="28" name="Rectangle 3"/>
          <p:cNvSpPr txBox="1">
            <a:spLocks noChangeArrowheads="1"/>
          </p:cNvSpPr>
          <p:nvPr/>
        </p:nvSpPr>
        <p:spPr>
          <a:xfrm>
            <a:off x="4979618" y="2095929"/>
            <a:ext cx="4071914" cy="3919094"/>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pPr>
            <a:r>
              <a:rPr lang="de-DE" altLang="en-US" sz="1800" b="1" kern="0" dirty="0">
                <a:solidFill>
                  <a:srgbClr val="C00000"/>
                </a:solidFill>
                <a:latin typeface="Arial" panose="020B0604020202020204" pitchFamily="34" charset="0"/>
                <a:cs typeface="Arial" panose="020B0604020202020204" pitchFamily="34" charset="0"/>
              </a:rPr>
              <a:t>Begriffe und Abkürzungen:</a:t>
            </a:r>
          </a:p>
          <a:p>
            <a:pPr marL="0" indent="0">
              <a:buNone/>
            </a:pPr>
            <a:endParaRPr lang="de-DE" altLang="en-US" sz="1800" b="1" kern="0" dirty="0">
              <a:solidFill>
                <a:srgbClr val="C00000"/>
              </a:solidFill>
              <a:latin typeface="Arial" panose="020B0604020202020204" pitchFamily="34" charset="0"/>
              <a:cs typeface="Arial" panose="020B0604020202020204" pitchFamily="34" charset="0"/>
            </a:endParaRPr>
          </a:p>
          <a:p>
            <a:r>
              <a:rPr lang="de-DE" altLang="en-US" sz="1800" b="1" kern="0" dirty="0">
                <a:solidFill>
                  <a:srgbClr val="C00000"/>
                </a:solidFill>
                <a:latin typeface="Arial" panose="020B0604020202020204" pitchFamily="34" charset="0"/>
                <a:cs typeface="Arial" panose="020B0604020202020204" pitchFamily="34" charset="0"/>
              </a:rPr>
              <a:t>MCP</a:t>
            </a:r>
            <a:r>
              <a:rPr lang="de-DE" altLang="en-US" sz="1800" kern="0" dirty="0">
                <a:latin typeface="Arial" panose="020B0604020202020204" pitchFamily="34" charset="0"/>
                <a:cs typeface="Arial" panose="020B0604020202020204" pitchFamily="34" charset="0"/>
              </a:rPr>
              <a:t> = Market Clearing Price = markträumender Preis, </a:t>
            </a:r>
            <a:r>
              <a:rPr lang="de-DE" altLang="en-US" sz="1800" i="1" kern="0" dirty="0">
                <a:latin typeface="Arial" panose="020B0604020202020204" pitchFamily="34" charset="0"/>
                <a:cs typeface="Arial" panose="020B0604020202020204" pitchFamily="34" charset="0"/>
              </a:rPr>
              <a:t>p</a:t>
            </a:r>
            <a:r>
              <a:rPr lang="de-DE" altLang="en-US" sz="1800" kern="0" baseline="-25000" dirty="0">
                <a:latin typeface="Arial" panose="020B0604020202020204" pitchFamily="34" charset="0"/>
                <a:cs typeface="Arial" panose="020B0604020202020204" pitchFamily="34" charset="0"/>
              </a:rPr>
              <a:t>0</a:t>
            </a:r>
            <a:r>
              <a:rPr lang="de-DE" altLang="en-US" sz="1800" kern="0" dirty="0">
                <a:latin typeface="Arial" panose="020B0604020202020204" pitchFamily="34" charset="0"/>
                <a:cs typeface="Arial" panose="020B0604020202020204" pitchFamily="34" charset="0"/>
              </a:rPr>
              <a:t>*</a:t>
            </a:r>
          </a:p>
          <a:p>
            <a:r>
              <a:rPr lang="de-DE" altLang="en-US" sz="1800" b="1" kern="0" dirty="0">
                <a:solidFill>
                  <a:srgbClr val="C00000"/>
                </a:solidFill>
                <a:latin typeface="Arial" panose="020B0604020202020204" pitchFamily="34" charset="0"/>
                <a:cs typeface="Arial" panose="020B0604020202020204" pitchFamily="34" charset="0"/>
              </a:rPr>
              <a:t>MCV</a:t>
            </a:r>
            <a:r>
              <a:rPr lang="de-DE" altLang="en-US" sz="1800" kern="0" dirty="0">
                <a:latin typeface="Arial" panose="020B0604020202020204" pitchFamily="34" charset="0"/>
                <a:cs typeface="Arial" panose="020B0604020202020204" pitchFamily="34" charset="0"/>
              </a:rPr>
              <a:t> = Market Clearing Volume = markträumende Menge, </a:t>
            </a:r>
            <a:r>
              <a:rPr lang="de-DE" altLang="en-US" sz="1800" i="1" kern="0" dirty="0">
                <a:latin typeface="Arial" panose="020B0604020202020204" pitchFamily="34" charset="0"/>
                <a:cs typeface="Arial" panose="020B0604020202020204" pitchFamily="34" charset="0"/>
              </a:rPr>
              <a:t>Q</a:t>
            </a:r>
            <a:r>
              <a:rPr lang="de-DE" altLang="en-US" sz="1800" kern="0" baseline="-25000" dirty="0">
                <a:latin typeface="Arial" panose="020B0604020202020204" pitchFamily="34" charset="0"/>
                <a:cs typeface="Arial" panose="020B0604020202020204" pitchFamily="34" charset="0"/>
              </a:rPr>
              <a:t>0</a:t>
            </a:r>
            <a:r>
              <a:rPr lang="de-DE" altLang="en-US" sz="1800" kern="0" dirty="0">
                <a:latin typeface="Arial" panose="020B0604020202020204" pitchFamily="34" charset="0"/>
                <a:cs typeface="Arial" panose="020B0604020202020204" pitchFamily="34" charset="0"/>
              </a:rPr>
              <a:t>*</a:t>
            </a:r>
          </a:p>
          <a:p>
            <a:r>
              <a:rPr lang="de-DE" altLang="en-US" sz="1800" b="1" kern="0" dirty="0">
                <a:solidFill>
                  <a:srgbClr val="C00000"/>
                </a:solidFill>
                <a:latin typeface="Arial" panose="020B0604020202020204" pitchFamily="34" charset="0"/>
                <a:cs typeface="Arial" panose="020B0604020202020204" pitchFamily="34" charset="0"/>
              </a:rPr>
              <a:t>KR</a:t>
            </a:r>
            <a:r>
              <a:rPr lang="de-DE" altLang="en-US" sz="1800" kern="0" dirty="0">
                <a:latin typeface="Arial" panose="020B0604020202020204" pitchFamily="34" charset="0"/>
                <a:cs typeface="Arial" panose="020B0604020202020204" pitchFamily="34" charset="0"/>
              </a:rPr>
              <a:t> = Konsumentenrente</a:t>
            </a:r>
          </a:p>
          <a:p>
            <a:r>
              <a:rPr lang="de-DE" altLang="en-US" sz="1800" b="1" kern="0" dirty="0">
                <a:solidFill>
                  <a:srgbClr val="C00000"/>
                </a:solidFill>
                <a:latin typeface="Arial" panose="020B0604020202020204" pitchFamily="34" charset="0"/>
                <a:cs typeface="Arial" panose="020B0604020202020204" pitchFamily="34" charset="0"/>
              </a:rPr>
              <a:t>PR</a:t>
            </a:r>
            <a:r>
              <a:rPr lang="de-DE" altLang="en-US" sz="1800" kern="0" dirty="0">
                <a:latin typeface="Arial" panose="020B0604020202020204" pitchFamily="34" charset="0"/>
                <a:cs typeface="Arial" panose="020B0604020202020204" pitchFamily="34" charset="0"/>
              </a:rPr>
              <a:t> = Produzentenrente</a:t>
            </a:r>
          </a:p>
          <a:p>
            <a:r>
              <a:rPr lang="de-DE" altLang="en-US" sz="1800" b="1" kern="0" dirty="0">
                <a:solidFill>
                  <a:srgbClr val="C00000"/>
                </a:solidFill>
                <a:latin typeface="Arial" panose="020B0604020202020204" pitchFamily="34" charset="0"/>
                <a:cs typeface="Arial" panose="020B0604020202020204" pitchFamily="34" charset="0"/>
              </a:rPr>
              <a:t>Wohlfahrt</a:t>
            </a:r>
            <a:r>
              <a:rPr lang="de-DE" altLang="en-US" sz="1800" kern="0" dirty="0">
                <a:latin typeface="Arial" panose="020B0604020202020204" pitchFamily="34" charset="0"/>
                <a:cs typeface="Arial" panose="020B0604020202020204" pitchFamily="34" charset="0"/>
              </a:rPr>
              <a:t> = KR + PR</a:t>
            </a:r>
          </a:p>
        </p:txBody>
      </p:sp>
    </p:spTree>
    <p:extLst>
      <p:ext uri="{BB962C8B-B14F-4D97-AF65-F5344CB8AC3E}">
        <p14:creationId xmlns:p14="http://schemas.microsoft.com/office/powerpoint/2010/main" val="236944534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 name="Freeform 16383"/>
          <p:cNvSpPr/>
          <p:nvPr/>
        </p:nvSpPr>
        <p:spPr bwMode="auto">
          <a:xfrm>
            <a:off x="6359703" y="3020602"/>
            <a:ext cx="1135169" cy="1119883"/>
          </a:xfrm>
          <a:custGeom>
            <a:avLst/>
            <a:gdLst>
              <a:gd name="connsiteX0" fmla="*/ 1140432 w 1140432"/>
              <a:gd name="connsiteY0" fmla="*/ 0 h 1119883"/>
              <a:gd name="connsiteX1" fmla="*/ 1140432 w 1140432"/>
              <a:gd name="connsiteY1" fmla="*/ 1119883 h 1119883"/>
              <a:gd name="connsiteX2" fmla="*/ 0 w 1140432"/>
              <a:gd name="connsiteY2" fmla="*/ 1119883 h 1119883"/>
              <a:gd name="connsiteX3" fmla="*/ 0 w 1140432"/>
              <a:gd name="connsiteY3" fmla="*/ 924674 h 1119883"/>
              <a:gd name="connsiteX4" fmla="*/ 616450 w 1140432"/>
              <a:gd name="connsiteY4" fmla="*/ 534256 h 1119883"/>
              <a:gd name="connsiteX5" fmla="*/ 934949 w 1140432"/>
              <a:gd name="connsiteY5" fmla="*/ 195209 h 1119883"/>
              <a:gd name="connsiteX6" fmla="*/ 1140432 w 1140432"/>
              <a:gd name="connsiteY6" fmla="*/ 0 h 111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0432" h="1119883">
                <a:moveTo>
                  <a:pt x="1140432" y="0"/>
                </a:moveTo>
                <a:lnTo>
                  <a:pt x="1140432" y="1119883"/>
                </a:lnTo>
                <a:lnTo>
                  <a:pt x="0" y="1119883"/>
                </a:lnTo>
                <a:lnTo>
                  <a:pt x="0" y="924674"/>
                </a:lnTo>
                <a:lnTo>
                  <a:pt x="616450" y="534256"/>
                </a:lnTo>
                <a:lnTo>
                  <a:pt x="934949" y="195209"/>
                </a:lnTo>
                <a:lnTo>
                  <a:pt x="1140432" y="0"/>
                </a:lnTo>
                <a:close/>
              </a:path>
            </a:pathLst>
          </a:custGeom>
          <a:solidFill>
            <a:schemeClr val="accent2">
              <a:lumMod val="20000"/>
              <a:lumOff val="80000"/>
            </a:schemeClr>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3" name="Freeform 2"/>
          <p:cNvSpPr/>
          <p:nvPr/>
        </p:nvSpPr>
        <p:spPr bwMode="auto">
          <a:xfrm>
            <a:off x="3440709" y="1869356"/>
            <a:ext cx="1109609" cy="2198670"/>
          </a:xfrm>
          <a:custGeom>
            <a:avLst/>
            <a:gdLst>
              <a:gd name="connsiteX0" fmla="*/ 0 w 1109609"/>
              <a:gd name="connsiteY0" fmla="*/ 0 h 2198670"/>
              <a:gd name="connsiteX1" fmla="*/ 287676 w 1109609"/>
              <a:gd name="connsiteY1" fmla="*/ 0 h 2198670"/>
              <a:gd name="connsiteX2" fmla="*/ 513708 w 1109609"/>
              <a:gd name="connsiteY2" fmla="*/ 410966 h 2198670"/>
              <a:gd name="connsiteX3" fmla="*/ 1109609 w 1109609"/>
              <a:gd name="connsiteY3" fmla="*/ 1068512 h 2198670"/>
              <a:gd name="connsiteX4" fmla="*/ 1109609 w 1109609"/>
              <a:gd name="connsiteY4" fmla="*/ 2198670 h 2198670"/>
              <a:gd name="connsiteX5" fmla="*/ 20548 w 1109609"/>
              <a:gd name="connsiteY5" fmla="*/ 2198670 h 2198670"/>
              <a:gd name="connsiteX6" fmla="*/ 0 w 1109609"/>
              <a:gd name="connsiteY6" fmla="*/ 0 h 219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9609" h="2198670">
                <a:moveTo>
                  <a:pt x="0" y="0"/>
                </a:moveTo>
                <a:lnTo>
                  <a:pt x="287676" y="0"/>
                </a:lnTo>
                <a:lnTo>
                  <a:pt x="513708" y="410966"/>
                </a:lnTo>
                <a:lnTo>
                  <a:pt x="1109609" y="1068512"/>
                </a:lnTo>
                <a:lnTo>
                  <a:pt x="1109609" y="2198670"/>
                </a:lnTo>
                <a:lnTo>
                  <a:pt x="20548" y="2198670"/>
                </a:lnTo>
                <a:lnTo>
                  <a:pt x="0" y="0"/>
                </a:lnTo>
                <a:close/>
              </a:path>
            </a:pathLst>
          </a:custGeom>
          <a:solidFill>
            <a:srgbClr val="00B0F0"/>
          </a:solidFill>
          <a:ln w="9525"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Book Antiqua" pitchFamily="18" charset="0"/>
            </a:endParaRPr>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Wohlfahrt, Nutzen und Kosten</a:t>
            </a:r>
          </a:p>
        </p:txBody>
      </p:sp>
      <p:grpSp>
        <p:nvGrpSpPr>
          <p:cNvPr id="18" name="Group 67"/>
          <p:cNvGrpSpPr>
            <a:grpSpLocks/>
          </p:cNvGrpSpPr>
          <p:nvPr/>
        </p:nvGrpSpPr>
        <p:grpSpPr bwMode="auto">
          <a:xfrm>
            <a:off x="750259" y="1892299"/>
            <a:ext cx="1117803" cy="1072511"/>
            <a:chOff x="1338" y="1071"/>
            <a:chExt cx="1451" cy="1270"/>
          </a:xfrm>
        </p:grpSpPr>
        <p:sp>
          <p:nvSpPr>
            <p:cNvPr id="19" name="Freeform 63"/>
            <p:cNvSpPr>
              <a:spLocks/>
            </p:cNvSpPr>
            <p:nvPr/>
          </p:nvSpPr>
          <p:spPr bwMode="auto">
            <a:xfrm>
              <a:off x="1338" y="1071"/>
              <a:ext cx="1451" cy="1270"/>
            </a:xfrm>
            <a:custGeom>
              <a:avLst/>
              <a:gdLst>
                <a:gd name="T0" fmla="*/ 45 w 1451"/>
                <a:gd name="T1" fmla="*/ 1270 h 1270"/>
                <a:gd name="T2" fmla="*/ 1451 w 1451"/>
                <a:gd name="T3" fmla="*/ 1270 h 1270"/>
                <a:gd name="T4" fmla="*/ 862 w 1451"/>
                <a:gd name="T5" fmla="*/ 681 h 1270"/>
                <a:gd name="T6" fmla="*/ 363 w 1451"/>
                <a:gd name="T7" fmla="*/ 0 h 1270"/>
                <a:gd name="T8" fmla="*/ 0 w 1451"/>
                <a:gd name="T9" fmla="*/ 0 h 1270"/>
                <a:gd name="T10" fmla="*/ 0 w 1451"/>
                <a:gd name="T11" fmla="*/ 1270 h 1270"/>
                <a:gd name="T12" fmla="*/ 0 60000 65536"/>
                <a:gd name="T13" fmla="*/ 0 60000 65536"/>
                <a:gd name="T14" fmla="*/ 0 60000 65536"/>
                <a:gd name="T15" fmla="*/ 0 60000 65536"/>
                <a:gd name="T16" fmla="*/ 0 60000 65536"/>
                <a:gd name="T17" fmla="*/ 0 60000 65536"/>
                <a:gd name="T18" fmla="*/ 0 w 1451"/>
                <a:gd name="T19" fmla="*/ 0 h 1270"/>
                <a:gd name="T20" fmla="*/ 1451 w 1451"/>
                <a:gd name="T21" fmla="*/ 1270 h 1270"/>
              </a:gdLst>
              <a:ahLst/>
              <a:cxnLst>
                <a:cxn ang="T12">
                  <a:pos x="T0" y="T1"/>
                </a:cxn>
                <a:cxn ang="T13">
                  <a:pos x="T2" y="T3"/>
                </a:cxn>
                <a:cxn ang="T14">
                  <a:pos x="T4" y="T5"/>
                </a:cxn>
                <a:cxn ang="T15">
                  <a:pos x="T6" y="T7"/>
                </a:cxn>
                <a:cxn ang="T16">
                  <a:pos x="T8" y="T9"/>
                </a:cxn>
                <a:cxn ang="T17">
                  <a:pos x="T10" y="T11"/>
                </a:cxn>
              </a:cxnLst>
              <a:rect l="T18" t="T19" r="T20" b="T21"/>
              <a:pathLst>
                <a:path w="1451" h="1270">
                  <a:moveTo>
                    <a:pt x="45" y="1270"/>
                  </a:moveTo>
                  <a:lnTo>
                    <a:pt x="1451" y="1270"/>
                  </a:lnTo>
                  <a:lnTo>
                    <a:pt x="862" y="681"/>
                  </a:lnTo>
                  <a:lnTo>
                    <a:pt x="363" y="0"/>
                  </a:lnTo>
                  <a:lnTo>
                    <a:pt x="0" y="0"/>
                  </a:lnTo>
                  <a:lnTo>
                    <a:pt x="0" y="1270"/>
                  </a:lnTo>
                </a:path>
              </a:pathLst>
            </a:custGeom>
            <a:solidFill>
              <a:srgbClr val="FFFF99"/>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0" name="Rectangle 61"/>
            <p:cNvSpPr>
              <a:spLocks noChangeArrowheads="1"/>
            </p:cNvSpPr>
            <p:nvPr/>
          </p:nvSpPr>
          <p:spPr bwMode="auto">
            <a:xfrm>
              <a:off x="1610" y="1706"/>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Konsu</a:t>
              </a:r>
              <a:r>
                <a:rPr lang="de-DE" altLang="en-US" sz="1000" dirty="0">
                  <a:solidFill>
                    <a:srgbClr val="000000"/>
                  </a:solidFill>
                  <a:latin typeface="Arial" panose="020B0604020202020204" pitchFamily="34" charset="0"/>
                </a:rPr>
                <a:t>-</a:t>
              </a:r>
              <a:r>
                <a:rPr lang="de-DE" altLang="en-US" sz="1000" dirty="0" err="1">
                  <a:solidFill>
                    <a:srgbClr val="000000"/>
                  </a:solidFill>
                  <a:latin typeface="Arial" panose="020B0604020202020204" pitchFamily="34" charset="0"/>
                </a:rPr>
                <a:t>menten</a:t>
              </a:r>
              <a:r>
                <a:rPr lang="de-DE" altLang="en-US" sz="1000" dirty="0">
                  <a:solidFill>
                    <a:srgbClr val="000000"/>
                  </a:solidFill>
                  <a:latin typeface="Arial" panose="020B0604020202020204" pitchFamily="34" charset="0"/>
                </a:rPr>
                <a:t>-rente</a:t>
              </a:r>
              <a:endParaRPr lang="de-DE" altLang="en-US" sz="1000" dirty="0">
                <a:latin typeface="Arial" panose="020B0604020202020204" pitchFamily="34" charset="0"/>
              </a:endParaRPr>
            </a:p>
          </p:txBody>
        </p:sp>
      </p:grpSp>
      <p:grpSp>
        <p:nvGrpSpPr>
          <p:cNvPr id="21" name="Group 68"/>
          <p:cNvGrpSpPr>
            <a:grpSpLocks/>
          </p:cNvGrpSpPr>
          <p:nvPr/>
        </p:nvGrpSpPr>
        <p:grpSpPr bwMode="auto">
          <a:xfrm>
            <a:off x="750259" y="2964810"/>
            <a:ext cx="1083136" cy="881655"/>
            <a:chOff x="1338" y="2341"/>
            <a:chExt cx="1406" cy="1044"/>
          </a:xfrm>
        </p:grpSpPr>
        <p:sp>
          <p:nvSpPr>
            <p:cNvPr id="22" name="Freeform 64"/>
            <p:cNvSpPr>
              <a:spLocks/>
            </p:cNvSpPr>
            <p:nvPr/>
          </p:nvSpPr>
          <p:spPr bwMode="auto">
            <a:xfrm>
              <a:off x="1338" y="2341"/>
              <a:ext cx="1406" cy="1044"/>
            </a:xfrm>
            <a:custGeom>
              <a:avLst/>
              <a:gdLst>
                <a:gd name="T0" fmla="*/ 0 w 1406"/>
                <a:gd name="T1" fmla="*/ 0 h 1044"/>
                <a:gd name="T2" fmla="*/ 1406 w 1406"/>
                <a:gd name="T3" fmla="*/ 0 h 1044"/>
                <a:gd name="T4" fmla="*/ 1134 w 1406"/>
                <a:gd name="T5" fmla="*/ 273 h 1044"/>
                <a:gd name="T6" fmla="*/ 862 w 1406"/>
                <a:gd name="T7" fmla="*/ 545 h 1044"/>
                <a:gd name="T8" fmla="*/ 363 w 1406"/>
                <a:gd name="T9" fmla="*/ 862 h 1044"/>
                <a:gd name="T10" fmla="*/ 0 w 1406"/>
                <a:gd name="T11" fmla="*/ 1044 h 1044"/>
                <a:gd name="T12" fmla="*/ 0 w 1406"/>
                <a:gd name="T13" fmla="*/ 0 h 1044"/>
                <a:gd name="T14" fmla="*/ 0 60000 65536"/>
                <a:gd name="T15" fmla="*/ 0 60000 65536"/>
                <a:gd name="T16" fmla="*/ 0 60000 65536"/>
                <a:gd name="T17" fmla="*/ 0 60000 65536"/>
                <a:gd name="T18" fmla="*/ 0 60000 65536"/>
                <a:gd name="T19" fmla="*/ 0 60000 65536"/>
                <a:gd name="T20" fmla="*/ 0 60000 65536"/>
                <a:gd name="T21" fmla="*/ 0 w 1406"/>
                <a:gd name="T22" fmla="*/ 0 h 1044"/>
                <a:gd name="T23" fmla="*/ 1406 w 1406"/>
                <a:gd name="T24" fmla="*/ 1044 h 10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06" h="1044">
                  <a:moveTo>
                    <a:pt x="0" y="0"/>
                  </a:moveTo>
                  <a:lnTo>
                    <a:pt x="1406" y="0"/>
                  </a:lnTo>
                  <a:lnTo>
                    <a:pt x="1134" y="273"/>
                  </a:lnTo>
                  <a:lnTo>
                    <a:pt x="862" y="545"/>
                  </a:lnTo>
                  <a:lnTo>
                    <a:pt x="363" y="862"/>
                  </a:lnTo>
                  <a:lnTo>
                    <a:pt x="0" y="1044"/>
                  </a:lnTo>
                  <a:lnTo>
                    <a:pt x="0" y="0"/>
                  </a:lnTo>
                  <a:close/>
                </a:path>
              </a:pathLst>
            </a:custGeom>
            <a:solidFill>
              <a:srgbClr val="B3FFB3"/>
            </a:soli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de-DE"/>
            </a:p>
          </p:txBody>
        </p:sp>
        <p:sp>
          <p:nvSpPr>
            <p:cNvPr id="23" name="Rectangle 62"/>
            <p:cNvSpPr>
              <a:spLocks noChangeArrowheads="1"/>
            </p:cNvSpPr>
            <p:nvPr/>
          </p:nvSpPr>
          <p:spPr bwMode="auto">
            <a:xfrm>
              <a:off x="1610" y="2432"/>
              <a:ext cx="590" cy="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000" dirty="0" err="1">
                  <a:solidFill>
                    <a:srgbClr val="000000"/>
                  </a:solidFill>
                  <a:latin typeface="Arial" panose="020B0604020202020204" pitchFamily="34" charset="0"/>
                </a:rPr>
                <a:t>Produ</a:t>
              </a:r>
              <a:r>
                <a:rPr lang="de-DE" altLang="en-US" sz="1000" dirty="0">
                  <a:solidFill>
                    <a:srgbClr val="000000"/>
                  </a:solidFill>
                  <a:latin typeface="Arial" panose="020B0604020202020204" pitchFamily="34" charset="0"/>
                </a:rPr>
                <a:t>-zenten-rente</a:t>
              </a:r>
              <a:endParaRPr lang="de-DE" altLang="en-US" sz="1000" dirty="0">
                <a:latin typeface="Arial" panose="020B0604020202020204" pitchFamily="34" charset="0"/>
              </a:endParaRPr>
            </a:p>
          </p:txBody>
        </p:sp>
      </p:grpSp>
      <p:sp>
        <p:nvSpPr>
          <p:cNvPr id="24" name="Freeform 58"/>
          <p:cNvSpPr>
            <a:spLocks/>
          </p:cNvSpPr>
          <p:nvPr/>
        </p:nvSpPr>
        <p:spPr bwMode="auto">
          <a:xfrm>
            <a:off x="980599" y="180700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5" name="Line 15"/>
          <p:cNvSpPr>
            <a:spLocks noChangeShapeType="1"/>
          </p:cNvSpPr>
          <p:nvPr/>
        </p:nvSpPr>
        <p:spPr bwMode="auto">
          <a:xfrm>
            <a:off x="1873453" y="295298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26" name="Freeform 17"/>
          <p:cNvSpPr>
            <a:spLocks/>
          </p:cNvSpPr>
          <p:nvPr/>
        </p:nvSpPr>
        <p:spPr bwMode="auto">
          <a:xfrm>
            <a:off x="1893483" y="295805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31" name="Line 56"/>
          <p:cNvSpPr>
            <a:spLocks noChangeShapeType="1"/>
          </p:cNvSpPr>
          <p:nvPr/>
        </p:nvSpPr>
        <p:spPr bwMode="auto">
          <a:xfrm flipV="1">
            <a:off x="754880" y="4048018"/>
            <a:ext cx="1895853" cy="20548"/>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32" name="Line 57"/>
          <p:cNvSpPr>
            <a:spLocks noChangeShapeType="1"/>
          </p:cNvSpPr>
          <p:nvPr/>
        </p:nvSpPr>
        <p:spPr bwMode="auto">
          <a:xfrm flipV="1">
            <a:off x="754880" y="187963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nvGrpSpPr>
          <p:cNvPr id="33" name="Group 70"/>
          <p:cNvGrpSpPr>
            <a:grpSpLocks/>
          </p:cNvGrpSpPr>
          <p:nvPr/>
        </p:nvGrpSpPr>
        <p:grpSpPr bwMode="auto">
          <a:xfrm>
            <a:off x="743325" y="2045997"/>
            <a:ext cx="1778777" cy="1808912"/>
            <a:chOff x="1329" y="1253"/>
            <a:chExt cx="2309" cy="2142"/>
          </a:xfrm>
        </p:grpSpPr>
        <p:sp>
          <p:nvSpPr>
            <p:cNvPr id="34" name="Freeform 60"/>
            <p:cNvSpPr>
              <a:spLocks/>
            </p:cNvSpPr>
            <p:nvPr/>
          </p:nvSpPr>
          <p:spPr bwMode="auto">
            <a:xfrm>
              <a:off x="1349" y="1253"/>
              <a:ext cx="2289" cy="214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39" name="Freeform 27"/>
            <p:cNvSpPr>
              <a:spLocks/>
            </p:cNvSpPr>
            <p:nvPr/>
          </p:nvSpPr>
          <p:spPr bwMode="auto">
            <a:xfrm>
              <a:off x="2769" y="2300"/>
              <a:ext cx="53" cy="53"/>
            </a:xfrm>
            <a:custGeom>
              <a:avLst/>
              <a:gdLst>
                <a:gd name="T0" fmla="*/ 1 w 106"/>
                <a:gd name="T1" fmla="*/ 1 h 106"/>
                <a:gd name="T2" fmla="*/ 1 w 106"/>
                <a:gd name="T3" fmla="*/ 1 h 106"/>
                <a:gd name="T4" fmla="*/ 1 w 106"/>
                <a:gd name="T5" fmla="*/ 1 h 106"/>
                <a:gd name="T6" fmla="*/ 1 w 106"/>
                <a:gd name="T7" fmla="*/ 1 h 106"/>
                <a:gd name="T8" fmla="*/ 1 w 106"/>
                <a:gd name="T9" fmla="*/ 1 h 106"/>
                <a:gd name="T10" fmla="*/ 1 w 106"/>
                <a:gd name="T11" fmla="*/ 1 h 106"/>
                <a:gd name="T12" fmla="*/ 1 w 106"/>
                <a:gd name="T13" fmla="*/ 0 h 106"/>
                <a:gd name="T14" fmla="*/ 1 w 106"/>
                <a:gd name="T15" fmla="*/ 1 h 106"/>
                <a:gd name="T16" fmla="*/ 1 w 106"/>
                <a:gd name="T17" fmla="*/ 1 h 106"/>
                <a:gd name="T18" fmla="*/ 1 w 106"/>
                <a:gd name="T19" fmla="*/ 1 h 106"/>
                <a:gd name="T20" fmla="*/ 1 w 106"/>
                <a:gd name="T21" fmla="*/ 1 h 106"/>
                <a:gd name="T22" fmla="*/ 1 w 106"/>
                <a:gd name="T23" fmla="*/ 1 h 106"/>
                <a:gd name="T24" fmla="*/ 0 w 106"/>
                <a:gd name="T25" fmla="*/ 1 h 106"/>
                <a:gd name="T26" fmla="*/ 1 w 106"/>
                <a:gd name="T27" fmla="*/ 1 h 106"/>
                <a:gd name="T28" fmla="*/ 1 w 106"/>
                <a:gd name="T29" fmla="*/ 1 h 106"/>
                <a:gd name="T30" fmla="*/ 1 w 106"/>
                <a:gd name="T31" fmla="*/ 1 h 106"/>
                <a:gd name="T32" fmla="*/ 1 w 106"/>
                <a:gd name="T33" fmla="*/ 1 h 106"/>
                <a:gd name="T34" fmla="*/ 1 w 106"/>
                <a:gd name="T35" fmla="*/ 1 h 106"/>
                <a:gd name="T36" fmla="*/ 1 w 106"/>
                <a:gd name="T37" fmla="*/ 1 h 106"/>
                <a:gd name="T38" fmla="*/ 1 w 106"/>
                <a:gd name="T39" fmla="*/ 1 h 106"/>
                <a:gd name="T40" fmla="*/ 1 w 106"/>
                <a:gd name="T41" fmla="*/ 1 h 106"/>
                <a:gd name="T42" fmla="*/ 1 w 106"/>
                <a:gd name="T43" fmla="*/ 1 h 106"/>
                <a:gd name="T44" fmla="*/ 1 w 106"/>
                <a:gd name="T45" fmla="*/ 1 h 106"/>
                <a:gd name="T46" fmla="*/ 1 w 106"/>
                <a:gd name="T47" fmla="*/ 1 h 106"/>
                <a:gd name="T48" fmla="*/ 1 w 106"/>
                <a:gd name="T49" fmla="*/ 1 h 106"/>
                <a:gd name="T50" fmla="*/ 1 w 106"/>
                <a:gd name="T51" fmla="*/ 1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
          <p:nvSpPr>
            <p:cNvPr id="41" name="Line 40"/>
            <p:cNvSpPr>
              <a:spLocks noChangeShapeType="1"/>
            </p:cNvSpPr>
            <p:nvPr/>
          </p:nvSpPr>
          <p:spPr bwMode="auto">
            <a:xfrm flipH="1">
              <a:off x="1329" y="2335"/>
              <a:ext cx="1440" cy="0"/>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grpSp>
      <p:sp>
        <p:nvSpPr>
          <p:cNvPr id="46" name="Line 15"/>
          <p:cNvSpPr>
            <a:spLocks noChangeShapeType="1"/>
          </p:cNvSpPr>
          <p:nvPr/>
        </p:nvSpPr>
        <p:spPr bwMode="auto">
          <a:xfrm>
            <a:off x="7474842" y="3038281"/>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47" name="Freeform 17"/>
          <p:cNvSpPr>
            <a:spLocks/>
          </p:cNvSpPr>
          <p:nvPr/>
        </p:nvSpPr>
        <p:spPr bwMode="auto">
          <a:xfrm>
            <a:off x="7494872" y="3043347"/>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48" name="Line 56"/>
          <p:cNvSpPr>
            <a:spLocks noChangeShapeType="1"/>
          </p:cNvSpPr>
          <p:nvPr/>
        </p:nvSpPr>
        <p:spPr bwMode="auto">
          <a:xfrm>
            <a:off x="6356269" y="4153860"/>
            <a:ext cx="1996621"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49" name="Line 57"/>
          <p:cNvSpPr>
            <a:spLocks noChangeShapeType="1"/>
          </p:cNvSpPr>
          <p:nvPr/>
        </p:nvSpPr>
        <p:spPr bwMode="auto">
          <a:xfrm flipV="1">
            <a:off x="6356269" y="1964925"/>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51" name="Freeform 60"/>
          <p:cNvSpPr>
            <a:spLocks/>
          </p:cNvSpPr>
          <p:nvPr/>
        </p:nvSpPr>
        <p:spPr bwMode="auto">
          <a:xfrm>
            <a:off x="6360122" y="2131291"/>
            <a:ext cx="1763370" cy="180891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1" name="Freeform 58"/>
          <p:cNvSpPr>
            <a:spLocks/>
          </p:cNvSpPr>
          <p:nvPr/>
        </p:nvSpPr>
        <p:spPr bwMode="auto">
          <a:xfrm>
            <a:off x="3678144" y="1809565"/>
            <a:ext cx="1582334" cy="1786111"/>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62" name="Line 15"/>
          <p:cNvSpPr>
            <a:spLocks noChangeShapeType="1"/>
          </p:cNvSpPr>
          <p:nvPr/>
        </p:nvSpPr>
        <p:spPr bwMode="auto">
          <a:xfrm>
            <a:off x="4570998" y="2955547"/>
            <a:ext cx="771" cy="1520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3" name="Freeform 17"/>
          <p:cNvSpPr>
            <a:spLocks/>
          </p:cNvSpPr>
          <p:nvPr/>
        </p:nvSpPr>
        <p:spPr bwMode="auto">
          <a:xfrm>
            <a:off x="4591028" y="2960613"/>
            <a:ext cx="771" cy="2533"/>
          </a:xfrm>
          <a:custGeom>
            <a:avLst/>
            <a:gdLst>
              <a:gd name="T0" fmla="*/ 0 w 1588"/>
              <a:gd name="T1" fmla="*/ 0 h 8"/>
              <a:gd name="T2" fmla="*/ 0 w 1588"/>
              <a:gd name="T3" fmla="*/ 2147483646 h 8"/>
              <a:gd name="T4" fmla="*/ 0 w 1588"/>
              <a:gd name="T5" fmla="*/ 0 h 8"/>
              <a:gd name="T6" fmla="*/ 0 60000 65536"/>
              <a:gd name="T7" fmla="*/ 0 60000 65536"/>
              <a:gd name="T8" fmla="*/ 0 60000 65536"/>
              <a:gd name="T9" fmla="*/ 0 w 1588"/>
              <a:gd name="T10" fmla="*/ 0 h 8"/>
              <a:gd name="T11" fmla="*/ 1588 w 1588"/>
              <a:gd name="T12" fmla="*/ 8 h 8"/>
            </a:gdLst>
            <a:ahLst/>
            <a:cxnLst>
              <a:cxn ang="T6">
                <a:pos x="T0" y="T1"/>
              </a:cxn>
              <a:cxn ang="T7">
                <a:pos x="T2" y="T3"/>
              </a:cxn>
              <a:cxn ang="T8">
                <a:pos x="T4" y="T5"/>
              </a:cxn>
            </a:cxnLst>
            <a:rect l="T9" t="T10" r="T11" b="T12"/>
            <a:pathLst>
              <a:path w="1588" h="8">
                <a:moveTo>
                  <a:pt x="0" y="0"/>
                </a:moveTo>
                <a:lnTo>
                  <a:pt x="0" y="8"/>
                </a:lnTo>
                <a:lnTo>
                  <a:pt x="0" y="0"/>
                </a:lnTo>
                <a:close/>
              </a:path>
            </a:pathLst>
          </a:custGeom>
          <a:solidFill>
            <a:srgbClr val="000000"/>
          </a:solidFill>
          <a:ln w="1588">
            <a:solidFill>
              <a:srgbClr val="000000"/>
            </a:solidFill>
            <a:prstDash val="solid"/>
            <a:round/>
            <a:headEnd/>
            <a:tailEnd/>
          </a:ln>
        </p:spPr>
        <p:txBody>
          <a:bodyPr/>
          <a:lstStyle/>
          <a:p>
            <a:endParaRPr lang="de-DE"/>
          </a:p>
        </p:txBody>
      </p:sp>
      <p:sp>
        <p:nvSpPr>
          <p:cNvPr id="64" name="Line 56"/>
          <p:cNvSpPr>
            <a:spLocks noChangeShapeType="1"/>
          </p:cNvSpPr>
          <p:nvPr/>
        </p:nvSpPr>
        <p:spPr bwMode="auto">
          <a:xfrm>
            <a:off x="3452425" y="4071126"/>
            <a:ext cx="1913593"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65" name="Line 57"/>
          <p:cNvSpPr>
            <a:spLocks noChangeShapeType="1"/>
          </p:cNvSpPr>
          <p:nvPr/>
        </p:nvSpPr>
        <p:spPr bwMode="auto">
          <a:xfrm flipV="1">
            <a:off x="3452425" y="1882191"/>
            <a:ext cx="0" cy="21889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89" name="Freeform 16388"/>
          <p:cNvSpPr/>
          <p:nvPr/>
        </p:nvSpPr>
        <p:spPr bwMode="auto">
          <a:xfrm>
            <a:off x="1869897" y="2948683"/>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80" name="Freeform 79"/>
          <p:cNvSpPr/>
          <p:nvPr/>
        </p:nvSpPr>
        <p:spPr bwMode="auto">
          <a:xfrm>
            <a:off x="7474842" y="3035747"/>
            <a:ext cx="0"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81" name="Freeform 80"/>
          <p:cNvSpPr/>
          <p:nvPr/>
        </p:nvSpPr>
        <p:spPr bwMode="auto">
          <a:xfrm flipH="1">
            <a:off x="4491369" y="2963146"/>
            <a:ext cx="45719" cy="1099335"/>
          </a:xfrm>
          <a:custGeom>
            <a:avLst/>
            <a:gdLst>
              <a:gd name="connsiteX0" fmla="*/ 0 w 0"/>
              <a:gd name="connsiteY0" fmla="*/ 0 h 1099335"/>
              <a:gd name="connsiteX1" fmla="*/ 0 w 0"/>
              <a:gd name="connsiteY1" fmla="*/ 1099335 h 1099335"/>
              <a:gd name="connsiteX2" fmla="*/ 0 w 0"/>
              <a:gd name="connsiteY2" fmla="*/ 1099335 h 1099335"/>
            </a:gdLst>
            <a:ahLst/>
            <a:cxnLst>
              <a:cxn ang="0">
                <a:pos x="connsiteX0" y="connsiteY0"/>
              </a:cxn>
              <a:cxn ang="0">
                <a:pos x="connsiteX1" y="connsiteY1"/>
              </a:cxn>
              <a:cxn ang="0">
                <a:pos x="connsiteX2" y="connsiteY2"/>
              </a:cxn>
            </a:cxnLst>
            <a:rect l="l" t="t" r="r" b="b"/>
            <a:pathLst>
              <a:path h="1099335">
                <a:moveTo>
                  <a:pt x="0" y="0"/>
                </a:moveTo>
                <a:lnTo>
                  <a:pt x="0" y="1099335"/>
                </a:lnTo>
                <a:lnTo>
                  <a:pt x="0" y="1099335"/>
                </a:lnTo>
              </a:path>
            </a:pathLst>
          </a:cu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Book Antiqua" pitchFamily="18" charset="0"/>
            </a:endParaRPr>
          </a:p>
        </p:txBody>
      </p:sp>
      <p:sp>
        <p:nvSpPr>
          <p:cNvPr id="84" name="TextBox 83"/>
          <p:cNvSpPr txBox="1"/>
          <p:nvPr/>
        </p:nvSpPr>
        <p:spPr>
          <a:xfrm>
            <a:off x="959799" y="4540820"/>
            <a:ext cx="7796224" cy="646331"/>
          </a:xfrm>
          <a:prstGeom prst="rect">
            <a:avLst/>
          </a:prstGeom>
          <a:noFill/>
        </p:spPr>
        <p:txBody>
          <a:bodyPr wrap="square" rtlCol="0">
            <a:spAutoFit/>
          </a:bodyPr>
          <a:lstStyle/>
          <a:p>
            <a:r>
              <a:rPr lang="de-DE" sz="1800" b="1" dirty="0">
                <a:solidFill>
                  <a:srgbClr val="C00000"/>
                </a:solidFill>
                <a:latin typeface="Arial" panose="020B0604020202020204" pitchFamily="34" charset="0"/>
                <a:cs typeface="Arial" panose="020B0604020202020204" pitchFamily="34" charset="0"/>
              </a:rPr>
              <a:t>Wohlfahrt            =               Nutzen                   -               Kosten</a:t>
            </a:r>
          </a:p>
          <a:p>
            <a:endParaRPr lang="de-DE" sz="1800" b="1"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50673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705511" y="381000"/>
            <a:ext cx="6905092" cy="889000"/>
          </a:xfrm>
        </p:spPr>
        <p:txBody>
          <a:bodyPr/>
          <a:lstStyle/>
          <a:p>
            <a:r>
              <a:rPr lang="de-DE" altLang="en-US" i="0" dirty="0">
                <a:latin typeface="Arial" panose="020B0604020202020204" pitchFamily="34" charset="0"/>
                <a:cs typeface="Arial" panose="020B0604020202020204" pitchFamily="34" charset="0"/>
              </a:rPr>
              <a:t>Preisbildung als Gleichgewicht</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8" name="TextBox 17"/>
          <p:cNvSpPr txBox="1"/>
          <p:nvPr/>
        </p:nvSpPr>
        <p:spPr>
          <a:xfrm>
            <a:off x="900319" y="1632559"/>
            <a:ext cx="7796224" cy="2308324"/>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Oft wird die Preisbildung als </a:t>
            </a:r>
            <a:r>
              <a:rPr lang="de-DE" sz="1800" b="1" dirty="0">
                <a:solidFill>
                  <a:srgbClr val="C00000"/>
                </a:solidFill>
                <a:latin typeface="Arial" panose="020B0604020202020204" pitchFamily="34" charset="0"/>
                <a:cs typeface="Arial" panose="020B0604020202020204" pitchFamily="34" charset="0"/>
              </a:rPr>
              <a:t>„Gleichgewicht“ </a:t>
            </a:r>
            <a:r>
              <a:rPr lang="de-DE" sz="1800" dirty="0">
                <a:latin typeface="Arial" panose="020B0604020202020204" pitchFamily="34" charset="0"/>
                <a:cs typeface="Arial" panose="020B0604020202020204" pitchFamily="34" charset="0"/>
              </a:rPr>
              <a:t>bezeichnet, weil die „Kräfte“ (Angebot und Nachfrage) gleich sind.</a:t>
            </a:r>
          </a:p>
          <a:p>
            <a:r>
              <a:rPr lang="de-DE" sz="1800" dirty="0">
                <a:latin typeface="Arial" panose="020B0604020202020204" pitchFamily="34" charset="0"/>
                <a:cs typeface="Arial" panose="020B0604020202020204" pitchFamily="34" charset="0"/>
              </a:rPr>
              <a:t>Ein stabiles Gleichgewicht wird in der Physik als „Zustand, der stabil gegenüber Störungen ist,“ definiert.</a:t>
            </a:r>
          </a:p>
          <a:p>
            <a:r>
              <a:rPr lang="de-DE" sz="1800" dirty="0">
                <a:latin typeface="Arial" panose="020B0604020202020204" pitchFamily="34" charset="0"/>
                <a:cs typeface="Arial" panose="020B0604020202020204" pitchFamily="34" charset="0"/>
              </a:rPr>
              <a:t>In der Wirtschaftswissenschaften: „Marktakteure haben keine Veranlassung, ihr Marktverhalten zu ändern, weil sie sich optimal an die relevanten Marktdaten angepasst haben“.</a:t>
            </a:r>
          </a:p>
          <a:p>
            <a:endParaRPr lang="de-DE" sz="1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715" y="3790091"/>
            <a:ext cx="2265666" cy="22656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2351" y="3790091"/>
            <a:ext cx="3113929" cy="2311522"/>
          </a:xfrm>
          <a:prstGeom prst="rect">
            <a:avLst/>
          </a:prstGeom>
        </p:spPr>
      </p:pic>
      <p:sp>
        <p:nvSpPr>
          <p:cNvPr id="17" name="TextBox 16"/>
          <p:cNvSpPr txBox="1"/>
          <p:nvPr/>
        </p:nvSpPr>
        <p:spPr>
          <a:xfrm>
            <a:off x="1212351" y="6090102"/>
            <a:ext cx="3821986"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der Mitte: stabiles Gleichgewicht</a:t>
            </a:r>
          </a:p>
        </p:txBody>
      </p:sp>
      <p:sp>
        <p:nvSpPr>
          <p:cNvPr id="19" name="TextBox 18"/>
          <p:cNvSpPr txBox="1"/>
          <p:nvPr/>
        </p:nvSpPr>
        <p:spPr>
          <a:xfrm>
            <a:off x="5690937" y="6090101"/>
            <a:ext cx="3821986" cy="64633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instabiles Gleichgewicht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76415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4892040" y="1478661"/>
            <a:ext cx="1272226" cy="4312539"/>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Beispiele: Salz, Wasser, Mehl,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41538" y="4897440"/>
            <a:ext cx="6164262" cy="492123"/>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5888736" y="5148072"/>
            <a:ext cx="0" cy="64312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5791204" y="5999862"/>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36552" y="4897440"/>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a:solidFill>
                  <a:srgbClr val="C00000"/>
                </a:solidFill>
                <a:latin typeface="Arial" panose="020B0604020202020204" pitchFamily="34" charset="0"/>
              </a:rPr>
              <a:t>Marktpreis</a:t>
            </a:r>
            <a:r>
              <a:rPr lang="de-DE" altLang="en-US" sz="1900" b="1" i="1" dirty="0">
                <a:solidFill>
                  <a:srgbClr val="C00000"/>
                </a:solidFill>
                <a:latin typeface="Arial" panose="020B0604020202020204" pitchFamily="34" charset="0"/>
              </a:rPr>
              <a:t> p</a:t>
            </a:r>
            <a:r>
              <a:rPr lang="de-DE" altLang="en-US" sz="1900" b="1" baseline="-25000" dirty="0">
                <a:solidFill>
                  <a:srgbClr val="C00000"/>
                </a:solidFill>
                <a:latin typeface="Arial" panose="020B0604020202020204" pitchFamily="34" charset="0"/>
              </a:rPr>
              <a:t>0</a:t>
            </a:r>
            <a:r>
              <a:rPr lang="de-DE" altLang="en-US" sz="1900" b="1" i="1" dirty="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a:off x="2133600" y="5148072"/>
            <a:ext cx="3755136" cy="12637"/>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26" name="Rectangle 37"/>
          <p:cNvSpPr>
            <a:spLocks noChangeArrowheads="1"/>
          </p:cNvSpPr>
          <p:nvPr/>
        </p:nvSpPr>
        <p:spPr bwMode="auto">
          <a:xfrm>
            <a:off x="6413641" y="4536919"/>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27" name="Rectangle 37"/>
          <p:cNvSpPr>
            <a:spLocks noChangeArrowheads="1"/>
          </p:cNvSpPr>
          <p:nvPr/>
        </p:nvSpPr>
        <p:spPr bwMode="auto">
          <a:xfrm>
            <a:off x="5118382" y="1498599"/>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40924946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reeform 58"/>
          <p:cNvSpPr>
            <a:spLocks/>
          </p:cNvSpPr>
          <p:nvPr/>
        </p:nvSpPr>
        <p:spPr bwMode="auto">
          <a:xfrm>
            <a:off x="2153096" y="1844674"/>
            <a:ext cx="5820471" cy="3946525"/>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Beispiele: Saphire, 100 qm Wohnungen in Berlin-Mitte, usw.</a:t>
            </a:r>
          </a:p>
        </p:txBody>
      </p:sp>
      <p:sp>
        <p:nvSpPr>
          <p:cNvPr id="16391" name="Rectangle 20"/>
          <p:cNvSpPr>
            <a:spLocks noChangeArrowheads="1"/>
          </p:cNvSpPr>
          <p:nvPr/>
        </p:nvSpPr>
        <p:spPr bwMode="auto">
          <a:xfrm>
            <a:off x="1333500" y="1844675"/>
            <a:ext cx="781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16392" name="Rectangle 21"/>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16394" name="Line 56"/>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5" name="Line 57"/>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6397" name="Freeform 60"/>
          <p:cNvSpPr>
            <a:spLocks/>
          </p:cNvSpPr>
          <p:nvPr/>
        </p:nvSpPr>
        <p:spPr bwMode="auto">
          <a:xfrm>
            <a:off x="2152651" y="1472184"/>
            <a:ext cx="1011173" cy="2450592"/>
          </a:xfrm>
          <a:custGeom>
            <a:avLst/>
            <a:gdLst>
              <a:gd name="T0" fmla="*/ 0 w 2289"/>
              <a:gd name="T1" fmla="*/ 2142 h 2142"/>
              <a:gd name="T2" fmla="*/ 546 w 2289"/>
              <a:gd name="T3" fmla="*/ 1824 h 2142"/>
              <a:gd name="T4" fmla="*/ 955 w 2289"/>
              <a:gd name="T5" fmla="*/ 1528 h 2142"/>
              <a:gd name="T6" fmla="*/ 1449 w 2289"/>
              <a:gd name="T7" fmla="*/ 1065 h 2142"/>
              <a:gd name="T8" fmla="*/ 1741 w 2289"/>
              <a:gd name="T9" fmla="*/ 742 h 2142"/>
              <a:gd name="T10" fmla="*/ 2289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16398" name="Line 41"/>
          <p:cNvSpPr>
            <a:spLocks noChangeShapeType="1"/>
          </p:cNvSpPr>
          <p:nvPr/>
        </p:nvSpPr>
        <p:spPr bwMode="auto">
          <a:xfrm>
            <a:off x="2853690" y="2520981"/>
            <a:ext cx="19495" cy="3270218"/>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6399" name="Rectangle 22"/>
          <p:cNvSpPr>
            <a:spLocks noChangeArrowheads="1"/>
          </p:cNvSpPr>
          <p:nvPr/>
        </p:nvSpPr>
        <p:spPr bwMode="auto">
          <a:xfrm>
            <a:off x="2790762" y="5922103"/>
            <a:ext cx="3730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dirty="0">
                <a:solidFill>
                  <a:srgbClr val="000000"/>
                </a:solidFill>
                <a:latin typeface="Arial" panose="020B0604020202020204" pitchFamily="34" charset="0"/>
              </a:rPr>
              <a:t>Q</a:t>
            </a:r>
            <a:r>
              <a:rPr lang="de-DE" altLang="en-US" sz="1900" b="1" baseline="-25000" dirty="0">
                <a:solidFill>
                  <a:srgbClr val="000000"/>
                </a:solidFill>
                <a:latin typeface="Arial" panose="020B0604020202020204" pitchFamily="34" charset="0"/>
              </a:rPr>
              <a:t>0</a:t>
            </a:r>
            <a:r>
              <a:rPr lang="de-DE" altLang="en-US" sz="1900" b="1" i="1" dirty="0">
                <a:solidFill>
                  <a:srgbClr val="000000"/>
                </a:solidFill>
                <a:latin typeface="Arial" panose="020B0604020202020204" pitchFamily="34" charset="0"/>
              </a:rPr>
              <a:t>*</a:t>
            </a:r>
            <a:endParaRPr lang="de-DE" altLang="en-US" dirty="0">
              <a:latin typeface="Arial" panose="020B0604020202020204" pitchFamily="34" charset="0"/>
            </a:endParaRPr>
          </a:p>
        </p:txBody>
      </p:sp>
      <p:sp>
        <p:nvSpPr>
          <p:cNvPr id="16400" name="Rectangle 23"/>
          <p:cNvSpPr>
            <a:spLocks noChangeArrowheads="1"/>
          </p:cNvSpPr>
          <p:nvPr/>
        </p:nvSpPr>
        <p:spPr bwMode="auto">
          <a:xfrm>
            <a:off x="389097" y="2374931"/>
            <a:ext cx="16367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dirty="0">
                <a:solidFill>
                  <a:srgbClr val="C00000"/>
                </a:solidFill>
                <a:latin typeface="Arial" panose="020B0604020202020204" pitchFamily="34" charset="0"/>
              </a:rPr>
              <a:t>Marktpreis</a:t>
            </a:r>
            <a:r>
              <a:rPr lang="de-DE" altLang="en-US" sz="1900" b="1" i="1" dirty="0">
                <a:solidFill>
                  <a:srgbClr val="C00000"/>
                </a:solidFill>
                <a:latin typeface="Arial" panose="020B0604020202020204" pitchFamily="34" charset="0"/>
              </a:rPr>
              <a:t> p</a:t>
            </a:r>
            <a:r>
              <a:rPr lang="de-DE" altLang="en-US" sz="1900" b="1" baseline="-25000" dirty="0">
                <a:solidFill>
                  <a:srgbClr val="C00000"/>
                </a:solidFill>
                <a:latin typeface="Arial" panose="020B0604020202020204" pitchFamily="34" charset="0"/>
              </a:rPr>
              <a:t>0</a:t>
            </a:r>
            <a:r>
              <a:rPr lang="de-DE" altLang="en-US" sz="1900" b="1" i="1" dirty="0">
                <a:solidFill>
                  <a:srgbClr val="C00000"/>
                </a:solidFill>
                <a:latin typeface="Arial" panose="020B0604020202020204" pitchFamily="34" charset="0"/>
              </a:rPr>
              <a:t>*</a:t>
            </a:r>
            <a:endParaRPr lang="de-DE" altLang="en-US" dirty="0">
              <a:solidFill>
                <a:srgbClr val="C00000"/>
              </a:solidFill>
              <a:latin typeface="Arial" panose="020B0604020202020204" pitchFamily="34" charset="0"/>
            </a:endParaRPr>
          </a:p>
        </p:txBody>
      </p:sp>
      <p:sp>
        <p:nvSpPr>
          <p:cNvPr id="16404" name="Line 40"/>
          <p:cNvSpPr>
            <a:spLocks noChangeShapeType="1"/>
          </p:cNvSpPr>
          <p:nvPr/>
        </p:nvSpPr>
        <p:spPr bwMode="auto">
          <a:xfrm flipH="1" flipV="1">
            <a:off x="2114550" y="2520981"/>
            <a:ext cx="720090" cy="4731"/>
          </a:xfrm>
          <a:prstGeom prst="line">
            <a:avLst/>
          </a:prstGeom>
          <a:ln>
            <a:headEnd type="none" w="sm" len="sm"/>
            <a:tailEnd type="none" w="sm" len="sm"/>
          </a:ln>
        </p:spPr>
        <p:style>
          <a:lnRef idx="3">
            <a:schemeClr val="accent6"/>
          </a:lnRef>
          <a:fillRef idx="0">
            <a:schemeClr val="accent6"/>
          </a:fillRef>
          <a:effectRef idx="2">
            <a:schemeClr val="accent6"/>
          </a:effectRef>
          <a:fontRef idx="minor">
            <a:schemeClr val="tx1"/>
          </a:fontRef>
        </p:style>
        <p:txBody>
          <a:bodyPr wrap="none" anchor="ctr"/>
          <a:lstStyle/>
          <a:p>
            <a:endParaRPr lang="de-DE"/>
          </a:p>
        </p:txBody>
      </p:sp>
      <p:sp>
        <p:nvSpPr>
          <p:cNvPr id="13" name="Rectangle 37"/>
          <p:cNvSpPr>
            <a:spLocks noChangeArrowheads="1"/>
          </p:cNvSpPr>
          <p:nvPr/>
        </p:nvSpPr>
        <p:spPr bwMode="auto">
          <a:xfrm>
            <a:off x="3359545" y="1430178"/>
            <a:ext cx="2590517"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Angebotsfunktion</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
        <p:nvSpPr>
          <p:cNvPr id="14" name="Rectangle 37"/>
          <p:cNvSpPr>
            <a:spLocks noChangeArrowheads="1"/>
          </p:cNvSpPr>
          <p:nvPr/>
        </p:nvSpPr>
        <p:spPr bwMode="auto">
          <a:xfrm>
            <a:off x="5425841" y="4043045"/>
            <a:ext cx="269304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Inverse Nachfragefunktion</a:t>
            </a:r>
            <a:br>
              <a:rPr lang="de-DE" altLang="en-US" sz="1400" dirty="0">
                <a:solidFill>
                  <a:srgbClr val="000000"/>
                </a:solidFill>
                <a:latin typeface="Arial" panose="020B0604020202020204" pitchFamily="34" charset="0"/>
              </a:rPr>
            </a:br>
            <a:endParaRPr lang="de-DE" altLang="en-US" sz="1400" dirty="0">
              <a:latin typeface="Arial" panose="020B0604020202020204" pitchFamily="34" charset="0"/>
            </a:endParaRPr>
          </a:p>
        </p:txBody>
      </p:sp>
    </p:spTree>
    <p:extLst>
      <p:ext uri="{BB962C8B-B14F-4D97-AF65-F5344CB8AC3E}">
        <p14:creationId xmlns:p14="http://schemas.microsoft.com/office/powerpoint/2010/main" val="186758461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C484D5-F953-4BCB-A209-5D43267594DA}"/>
              </a:ext>
            </a:extLst>
          </p:cNvPr>
          <p:cNvSpPr>
            <a:spLocks noGrp="1"/>
          </p:cNvSpPr>
          <p:nvPr>
            <p:ph type="title"/>
          </p:nvPr>
        </p:nvSpPr>
        <p:spPr/>
        <p:txBody>
          <a:bodyPr/>
          <a:lstStyle/>
          <a:p>
            <a:r>
              <a:rPr lang="de-DE" dirty="0"/>
              <a:t>Prüfungen</a:t>
            </a:r>
            <a:endParaRPr lang="en-GB" dirty="0"/>
          </a:p>
        </p:txBody>
      </p:sp>
      <p:sp>
        <p:nvSpPr>
          <p:cNvPr id="3" name="Inhaltsplatzhalter 2">
            <a:extLst>
              <a:ext uri="{FF2B5EF4-FFF2-40B4-BE49-F238E27FC236}">
                <a16:creationId xmlns:a16="http://schemas.microsoft.com/office/drawing/2014/main" id="{B235AA7D-137D-4243-B7FE-5B1E469BB2AF}"/>
              </a:ext>
            </a:extLst>
          </p:cNvPr>
          <p:cNvSpPr>
            <a:spLocks noGrp="1"/>
          </p:cNvSpPr>
          <p:nvPr>
            <p:ph idx="1"/>
          </p:nvPr>
        </p:nvSpPr>
        <p:spPr>
          <a:xfrm>
            <a:off x="1008994" y="1981200"/>
            <a:ext cx="7811158" cy="4114800"/>
          </a:xfrm>
        </p:spPr>
        <p:txBody>
          <a:bodyPr/>
          <a:lstStyle/>
          <a:p>
            <a:r>
              <a:rPr lang="de-DE" b="1" dirty="0"/>
              <a:t>Hausaufgaben: </a:t>
            </a:r>
          </a:p>
          <a:p>
            <a:pPr lvl="1"/>
            <a:r>
              <a:rPr lang="de-DE" sz="2000" dirty="0"/>
              <a:t>4 Hausaufgaben à 25 Punkte pro Semester </a:t>
            </a:r>
          </a:p>
          <a:p>
            <a:pPr lvl="1"/>
            <a:r>
              <a:rPr lang="de-DE" sz="2000" dirty="0"/>
              <a:t>HA-Kriterium: 50% der Gesamtpunkte sind für die Zulassung zur Klausur erforderlich </a:t>
            </a:r>
          </a:p>
          <a:p>
            <a:pPr lvl="1"/>
            <a:r>
              <a:rPr lang="de-DE" sz="2000" dirty="0"/>
              <a:t>Die erreichten Punkte zählen nicht zur Modulnote </a:t>
            </a:r>
          </a:p>
          <a:p>
            <a:pPr lvl="1"/>
            <a:r>
              <a:rPr lang="de-DE" sz="2000" dirty="0"/>
              <a:t>Bearbeitung erfordert Eintragung in die Datenbank </a:t>
            </a:r>
          </a:p>
          <a:p>
            <a:r>
              <a:rPr lang="de-DE" b="1" dirty="0"/>
              <a:t>E-Klausur: </a:t>
            </a:r>
          </a:p>
          <a:p>
            <a:pPr lvl="1"/>
            <a:r>
              <a:rPr lang="de-DE" sz="2000" dirty="0"/>
              <a:t>90-minütige online Klausur via ISIS </a:t>
            </a:r>
          </a:p>
          <a:p>
            <a:pPr lvl="1"/>
            <a:endParaRPr lang="de-DE" sz="2000" dirty="0"/>
          </a:p>
        </p:txBody>
      </p:sp>
    </p:spTree>
    <p:extLst>
      <p:ext uri="{BB962C8B-B14F-4D97-AF65-F5344CB8AC3E}">
        <p14:creationId xmlns:p14="http://schemas.microsoft.com/office/powerpoint/2010/main" val="3161663732"/>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el 1"/>
          <p:cNvSpPr>
            <a:spLocks noGrp="1" noChangeArrowheads="1"/>
          </p:cNvSpPr>
          <p:nvPr>
            <p:ph type="title"/>
          </p:nvPr>
        </p:nvSpPr>
        <p:spPr>
          <a:xfrm>
            <a:off x="1908177" y="381000"/>
            <a:ext cx="6767513" cy="660400"/>
          </a:xfrm>
        </p:spPr>
        <p:txBody>
          <a:bodyPr/>
          <a:lstStyle/>
          <a:p>
            <a:r>
              <a:rPr lang="de-DE" altLang="en-US" i="0">
                <a:latin typeface="Arial" panose="020B0604020202020204" pitchFamily="34" charset="0"/>
                <a:cs typeface="Arial" panose="020B0604020202020204" pitchFamily="34" charset="0"/>
              </a:rPr>
              <a:t>Preisbildung - Stromerzeugung</a:t>
            </a:r>
            <a:endParaRPr lang="de-DE" altLang="en-US" sz="1800" i="0">
              <a:latin typeface="Arial" panose="020B0604020202020204" pitchFamily="34" charset="0"/>
              <a:cs typeface="Arial" panose="020B0604020202020204" pitchFamily="34" charset="0"/>
            </a:endParaRPr>
          </a:p>
        </p:txBody>
      </p:sp>
      <p:sp>
        <p:nvSpPr>
          <p:cNvPr id="19458" name="Line 2"/>
          <p:cNvSpPr>
            <a:spLocks noChangeAspect="1" noChangeShapeType="1"/>
          </p:cNvSpPr>
          <p:nvPr/>
        </p:nvSpPr>
        <p:spPr bwMode="auto">
          <a:xfrm>
            <a:off x="1506538" y="5651500"/>
            <a:ext cx="6850062" cy="0"/>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59" name="Line 3"/>
          <p:cNvSpPr>
            <a:spLocks noChangeAspect="1" noChangeShapeType="1"/>
          </p:cNvSpPr>
          <p:nvPr/>
        </p:nvSpPr>
        <p:spPr bwMode="auto">
          <a:xfrm flipV="1">
            <a:off x="1528763" y="2108200"/>
            <a:ext cx="0" cy="3551238"/>
          </a:xfrm>
          <a:prstGeom prst="line">
            <a:avLst/>
          </a:prstGeom>
          <a:noFill/>
          <a:ln w="25400">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de-DE"/>
          </a:p>
        </p:txBody>
      </p:sp>
      <p:sp>
        <p:nvSpPr>
          <p:cNvPr id="19460" name="Text Box 4"/>
          <p:cNvSpPr txBox="1">
            <a:spLocks noChangeAspect="1" noChangeArrowheads="1"/>
          </p:cNvSpPr>
          <p:nvPr/>
        </p:nvSpPr>
        <p:spPr bwMode="auto">
          <a:xfrm>
            <a:off x="912815" y="2354263"/>
            <a:ext cx="6302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100</a:t>
            </a:r>
          </a:p>
        </p:txBody>
      </p:sp>
      <p:sp>
        <p:nvSpPr>
          <p:cNvPr id="19461" name="Line 5"/>
          <p:cNvSpPr>
            <a:spLocks noChangeAspect="1" noChangeShapeType="1"/>
          </p:cNvSpPr>
          <p:nvPr/>
        </p:nvSpPr>
        <p:spPr bwMode="auto">
          <a:xfrm flipH="1">
            <a:off x="1447800" y="2520950"/>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2" name="Text Box 6"/>
          <p:cNvSpPr txBox="1">
            <a:spLocks noChangeAspect="1" noChangeArrowheads="1"/>
          </p:cNvSpPr>
          <p:nvPr/>
        </p:nvSpPr>
        <p:spPr bwMode="auto">
          <a:xfrm>
            <a:off x="1039813" y="297656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80</a:t>
            </a:r>
          </a:p>
        </p:txBody>
      </p:sp>
      <p:sp>
        <p:nvSpPr>
          <p:cNvPr id="19463" name="Line 7"/>
          <p:cNvSpPr>
            <a:spLocks noChangeAspect="1" noChangeShapeType="1"/>
          </p:cNvSpPr>
          <p:nvPr/>
        </p:nvSpPr>
        <p:spPr bwMode="auto">
          <a:xfrm flipH="1">
            <a:off x="1444627" y="314483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4" name="Text Box 8"/>
          <p:cNvSpPr txBox="1">
            <a:spLocks noChangeAspect="1" noChangeArrowheads="1"/>
          </p:cNvSpPr>
          <p:nvPr/>
        </p:nvSpPr>
        <p:spPr bwMode="auto">
          <a:xfrm>
            <a:off x="1038225" y="360045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65" name="Line 9"/>
          <p:cNvSpPr>
            <a:spLocks noChangeAspect="1" noChangeShapeType="1"/>
          </p:cNvSpPr>
          <p:nvPr/>
        </p:nvSpPr>
        <p:spPr bwMode="auto">
          <a:xfrm flipH="1">
            <a:off x="1444627" y="3768725"/>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6" name="Text Box 10"/>
          <p:cNvSpPr txBox="1">
            <a:spLocks noChangeAspect="1" noChangeArrowheads="1"/>
          </p:cNvSpPr>
          <p:nvPr/>
        </p:nvSpPr>
        <p:spPr bwMode="auto">
          <a:xfrm>
            <a:off x="1044575" y="4227513"/>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67" name="Line 11"/>
          <p:cNvSpPr>
            <a:spLocks noChangeAspect="1" noChangeShapeType="1"/>
          </p:cNvSpPr>
          <p:nvPr/>
        </p:nvSpPr>
        <p:spPr bwMode="auto">
          <a:xfrm flipH="1">
            <a:off x="1450977" y="4395788"/>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68" name="Text Box 12"/>
          <p:cNvSpPr txBox="1">
            <a:spLocks noChangeAspect="1" noChangeArrowheads="1"/>
          </p:cNvSpPr>
          <p:nvPr/>
        </p:nvSpPr>
        <p:spPr bwMode="auto">
          <a:xfrm>
            <a:off x="1039813" y="4864100"/>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69" name="Line 13"/>
          <p:cNvSpPr>
            <a:spLocks noChangeAspect="1" noChangeShapeType="1"/>
          </p:cNvSpPr>
          <p:nvPr/>
        </p:nvSpPr>
        <p:spPr bwMode="auto">
          <a:xfrm flipH="1">
            <a:off x="1446213" y="5030788"/>
            <a:ext cx="825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0" name="Text Box 14"/>
          <p:cNvSpPr txBox="1">
            <a:spLocks noChangeAspect="1" noChangeArrowheads="1"/>
          </p:cNvSpPr>
          <p:nvPr/>
        </p:nvSpPr>
        <p:spPr bwMode="auto">
          <a:xfrm>
            <a:off x="1109663" y="5483225"/>
            <a:ext cx="3730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lgn="r" eaLnBrk="1" hangingPunct="1">
              <a:spcBef>
                <a:spcPct val="0"/>
              </a:spcBef>
              <a:buClrTx/>
              <a:buFontTx/>
              <a:buNone/>
            </a:pPr>
            <a:r>
              <a:rPr lang="de-DE" altLang="en-US" sz="2000">
                <a:latin typeface="Calibri" panose="020F0502020204030204" pitchFamily="34" charset="0"/>
                <a:cs typeface="Calibri" panose="020F0502020204030204" pitchFamily="34" charset="0"/>
              </a:rPr>
              <a:t> 0</a:t>
            </a:r>
          </a:p>
        </p:txBody>
      </p:sp>
      <p:sp>
        <p:nvSpPr>
          <p:cNvPr id="19471" name="Line 15"/>
          <p:cNvSpPr>
            <a:spLocks noChangeAspect="1" noChangeShapeType="1"/>
          </p:cNvSpPr>
          <p:nvPr/>
        </p:nvSpPr>
        <p:spPr bwMode="auto">
          <a:xfrm flipH="1">
            <a:off x="1444627" y="5651500"/>
            <a:ext cx="80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2" name="Line 16"/>
          <p:cNvSpPr>
            <a:spLocks noChangeAspect="1" noChangeShapeType="1"/>
          </p:cNvSpPr>
          <p:nvPr/>
        </p:nvSpPr>
        <p:spPr bwMode="auto">
          <a:xfrm>
            <a:off x="1525588" y="564832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3" name="Text Box 17"/>
          <p:cNvSpPr txBox="1">
            <a:spLocks noChangeAspect="1" noChangeArrowheads="1"/>
          </p:cNvSpPr>
          <p:nvPr/>
        </p:nvSpPr>
        <p:spPr bwMode="auto">
          <a:xfrm>
            <a:off x="1276350" y="571658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20</a:t>
            </a:r>
          </a:p>
        </p:txBody>
      </p:sp>
      <p:sp>
        <p:nvSpPr>
          <p:cNvPr id="19474" name="Line 18"/>
          <p:cNvSpPr>
            <a:spLocks noChangeAspect="1" noChangeShapeType="1"/>
          </p:cNvSpPr>
          <p:nvPr/>
        </p:nvSpPr>
        <p:spPr bwMode="auto">
          <a:xfrm>
            <a:off x="2663825"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5" name="Text Box 19"/>
          <p:cNvSpPr txBox="1">
            <a:spLocks noChangeAspect="1" noChangeArrowheads="1"/>
          </p:cNvSpPr>
          <p:nvPr/>
        </p:nvSpPr>
        <p:spPr bwMode="auto">
          <a:xfrm>
            <a:off x="2414588"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30</a:t>
            </a:r>
          </a:p>
        </p:txBody>
      </p:sp>
      <p:sp>
        <p:nvSpPr>
          <p:cNvPr id="19476" name="Line 20"/>
          <p:cNvSpPr>
            <a:spLocks noChangeAspect="1" noChangeShapeType="1"/>
          </p:cNvSpPr>
          <p:nvPr/>
        </p:nvSpPr>
        <p:spPr bwMode="auto">
          <a:xfrm>
            <a:off x="3784600"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7" name="Text Box 21"/>
          <p:cNvSpPr txBox="1">
            <a:spLocks noChangeAspect="1" noChangeArrowheads="1"/>
          </p:cNvSpPr>
          <p:nvPr/>
        </p:nvSpPr>
        <p:spPr bwMode="auto">
          <a:xfrm>
            <a:off x="3533775"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40</a:t>
            </a:r>
          </a:p>
        </p:txBody>
      </p:sp>
      <p:sp>
        <p:nvSpPr>
          <p:cNvPr id="19478" name="Line 22"/>
          <p:cNvSpPr>
            <a:spLocks noChangeAspect="1" noChangeShapeType="1"/>
          </p:cNvSpPr>
          <p:nvPr/>
        </p:nvSpPr>
        <p:spPr bwMode="auto">
          <a:xfrm>
            <a:off x="489426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79" name="Text Box 23"/>
          <p:cNvSpPr txBox="1">
            <a:spLocks noChangeAspect="1" noChangeArrowheads="1"/>
          </p:cNvSpPr>
          <p:nvPr/>
        </p:nvSpPr>
        <p:spPr bwMode="auto">
          <a:xfrm>
            <a:off x="464502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50</a:t>
            </a:r>
          </a:p>
        </p:txBody>
      </p:sp>
      <p:sp>
        <p:nvSpPr>
          <p:cNvPr id="19480" name="Line 24"/>
          <p:cNvSpPr>
            <a:spLocks noChangeAspect="1" noChangeShapeType="1"/>
          </p:cNvSpPr>
          <p:nvPr/>
        </p:nvSpPr>
        <p:spPr bwMode="auto">
          <a:xfrm>
            <a:off x="6005513" y="5654677"/>
            <a:ext cx="0" cy="6191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1" name="Text Box 25"/>
          <p:cNvSpPr txBox="1">
            <a:spLocks noChangeAspect="1" noChangeArrowheads="1"/>
          </p:cNvSpPr>
          <p:nvPr/>
        </p:nvSpPr>
        <p:spPr bwMode="auto">
          <a:xfrm>
            <a:off x="5756275" y="5722938"/>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60</a:t>
            </a:r>
          </a:p>
        </p:txBody>
      </p:sp>
      <p:sp>
        <p:nvSpPr>
          <p:cNvPr id="19482" name="Line 26"/>
          <p:cNvSpPr>
            <a:spLocks noChangeAspect="1" noChangeShapeType="1"/>
          </p:cNvSpPr>
          <p:nvPr/>
        </p:nvSpPr>
        <p:spPr bwMode="auto">
          <a:xfrm>
            <a:off x="7126288" y="5656263"/>
            <a:ext cx="0" cy="619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9483" name="Text Box 27"/>
          <p:cNvSpPr txBox="1">
            <a:spLocks noChangeAspect="1" noChangeArrowheads="1"/>
          </p:cNvSpPr>
          <p:nvPr/>
        </p:nvSpPr>
        <p:spPr bwMode="auto">
          <a:xfrm>
            <a:off x="6877050" y="5724525"/>
            <a:ext cx="444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70</a:t>
            </a:r>
          </a:p>
        </p:txBody>
      </p:sp>
      <p:sp>
        <p:nvSpPr>
          <p:cNvPr id="19484" name="Text Box 28"/>
          <p:cNvSpPr txBox="1">
            <a:spLocks noChangeAspect="1" noChangeArrowheads="1"/>
          </p:cNvSpPr>
          <p:nvPr/>
        </p:nvSpPr>
        <p:spPr bwMode="auto">
          <a:xfrm>
            <a:off x="790575" y="1781175"/>
            <a:ext cx="2979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Kosten [Euro/MWh]</a:t>
            </a:r>
          </a:p>
        </p:txBody>
      </p:sp>
      <p:sp>
        <p:nvSpPr>
          <p:cNvPr id="19485" name="Text Box 29"/>
          <p:cNvSpPr txBox="1">
            <a:spLocks noChangeAspect="1" noChangeArrowheads="1"/>
          </p:cNvSpPr>
          <p:nvPr/>
        </p:nvSpPr>
        <p:spPr bwMode="auto">
          <a:xfrm>
            <a:off x="2290763" y="6038850"/>
            <a:ext cx="59229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eaLnBrk="1" hangingPunct="1">
              <a:spcBef>
                <a:spcPct val="0"/>
              </a:spcBef>
              <a:buClrTx/>
              <a:buFontTx/>
              <a:buNone/>
            </a:pPr>
            <a:r>
              <a:rPr lang="de-DE" altLang="en-US" sz="2000">
                <a:latin typeface="Calibri" panose="020F0502020204030204" pitchFamily="34" charset="0"/>
                <a:cs typeface="Calibri" panose="020F0502020204030204" pitchFamily="34" charset="0"/>
              </a:rPr>
              <a:t>Verfügbare Kapazitäten ohne Wind und PV [1000 MW] </a:t>
            </a:r>
          </a:p>
        </p:txBody>
      </p:sp>
      <p:sp>
        <p:nvSpPr>
          <p:cNvPr id="127" name="Freeform 30"/>
          <p:cNvSpPr>
            <a:spLocks noChangeAspect="1"/>
          </p:cNvSpPr>
          <p:nvPr/>
        </p:nvSpPr>
        <p:spPr bwMode="auto">
          <a:xfrm>
            <a:off x="1541463" y="1900240"/>
            <a:ext cx="6089650" cy="3608387"/>
          </a:xfrm>
          <a:custGeom>
            <a:avLst/>
            <a:gdLst>
              <a:gd name="T0" fmla="*/ 2147483646 w 4584"/>
              <a:gd name="T1" fmla="*/ 2147483646 h 3502"/>
              <a:gd name="T2" fmla="*/ 2147483646 w 4584"/>
              <a:gd name="T3" fmla="*/ 2147483646 h 3502"/>
              <a:gd name="T4" fmla="*/ 2147483646 w 4584"/>
              <a:gd name="T5" fmla="*/ 2147483646 h 3502"/>
              <a:gd name="T6" fmla="*/ 2147483646 w 4584"/>
              <a:gd name="T7" fmla="*/ 2147483646 h 3502"/>
              <a:gd name="T8" fmla="*/ 2147483646 w 4584"/>
              <a:gd name="T9" fmla="*/ 2147483646 h 3502"/>
              <a:gd name="T10" fmla="*/ 2147483646 w 4584"/>
              <a:gd name="T11" fmla="*/ 2147483646 h 3502"/>
              <a:gd name="T12" fmla="*/ 2147483646 w 4584"/>
              <a:gd name="T13" fmla="*/ 2147483646 h 3502"/>
              <a:gd name="T14" fmla="*/ 2147483646 w 4584"/>
              <a:gd name="T15" fmla="*/ 2147483646 h 3502"/>
              <a:gd name="T16" fmla="*/ 2147483646 w 4584"/>
              <a:gd name="T17" fmla="*/ 2147483646 h 3502"/>
              <a:gd name="T18" fmla="*/ 2147483646 w 4584"/>
              <a:gd name="T19" fmla="*/ 2147483646 h 3502"/>
              <a:gd name="T20" fmla="*/ 2147483646 w 4584"/>
              <a:gd name="T21" fmla="*/ 2147483646 h 3502"/>
              <a:gd name="T22" fmla="*/ 2147483646 w 4584"/>
              <a:gd name="T23" fmla="*/ 2147483646 h 3502"/>
              <a:gd name="T24" fmla="*/ 2147483646 w 4584"/>
              <a:gd name="T25" fmla="*/ 2147483646 h 3502"/>
              <a:gd name="T26" fmla="*/ 2147483646 w 4584"/>
              <a:gd name="T27" fmla="*/ 2147483646 h 3502"/>
              <a:gd name="T28" fmla="*/ 2147483646 w 4584"/>
              <a:gd name="T29" fmla="*/ 2147483646 h 3502"/>
              <a:gd name="T30" fmla="*/ 2147483646 w 4584"/>
              <a:gd name="T31" fmla="*/ 2147483646 h 3502"/>
              <a:gd name="T32" fmla="*/ 2147483646 w 4584"/>
              <a:gd name="T33" fmla="*/ 2147483646 h 3502"/>
              <a:gd name="T34" fmla="*/ 2147483646 w 4584"/>
              <a:gd name="T35" fmla="*/ 2147483646 h 3502"/>
              <a:gd name="T36" fmla="*/ 2147483646 w 4584"/>
              <a:gd name="T37" fmla="*/ 2147483646 h 3502"/>
              <a:gd name="T38" fmla="*/ 2147483646 w 4584"/>
              <a:gd name="T39" fmla="*/ 2147483646 h 3502"/>
              <a:gd name="T40" fmla="*/ 2147483646 w 4584"/>
              <a:gd name="T41" fmla="*/ 2147483646 h 3502"/>
              <a:gd name="T42" fmla="*/ 2147483646 w 4584"/>
              <a:gd name="T43" fmla="*/ 2147483646 h 3502"/>
              <a:gd name="T44" fmla="*/ 2147483646 w 4584"/>
              <a:gd name="T45" fmla="*/ 2147483646 h 3502"/>
              <a:gd name="T46" fmla="*/ 2147483646 w 4584"/>
              <a:gd name="T47" fmla="*/ 2147483646 h 3502"/>
              <a:gd name="T48" fmla="*/ 2147483646 w 4584"/>
              <a:gd name="T49" fmla="*/ 2147483646 h 3502"/>
              <a:gd name="T50" fmla="*/ 2147483646 w 4584"/>
              <a:gd name="T51" fmla="*/ 2147483646 h 3502"/>
              <a:gd name="T52" fmla="*/ 2147483646 w 4584"/>
              <a:gd name="T53" fmla="*/ 2147483646 h 3502"/>
              <a:gd name="T54" fmla="*/ 2147483646 w 4584"/>
              <a:gd name="T55" fmla="*/ 2147483646 h 3502"/>
              <a:gd name="T56" fmla="*/ 2147483646 w 4584"/>
              <a:gd name="T57" fmla="*/ 2147483646 h 3502"/>
              <a:gd name="T58" fmla="*/ 2147483646 w 4584"/>
              <a:gd name="T59" fmla="*/ 2147483646 h 3502"/>
              <a:gd name="T60" fmla="*/ 2147483646 w 4584"/>
              <a:gd name="T61" fmla="*/ 2147483646 h 3502"/>
              <a:gd name="T62" fmla="*/ 2147483646 w 4584"/>
              <a:gd name="T63" fmla="*/ 2147483646 h 3502"/>
              <a:gd name="T64" fmla="*/ 2147483646 w 4584"/>
              <a:gd name="T65" fmla="*/ 2147483646 h 3502"/>
              <a:gd name="T66" fmla="*/ 2147483646 w 4584"/>
              <a:gd name="T67" fmla="*/ 2147483646 h 3502"/>
              <a:gd name="T68" fmla="*/ 2147483646 w 4584"/>
              <a:gd name="T69" fmla="*/ 2147483646 h 3502"/>
              <a:gd name="T70" fmla="*/ 2147483646 w 4584"/>
              <a:gd name="T71" fmla="*/ 2147483646 h 3502"/>
              <a:gd name="T72" fmla="*/ 2147483646 w 4584"/>
              <a:gd name="T73" fmla="*/ 2147483646 h 3502"/>
              <a:gd name="T74" fmla="*/ 2147483646 w 4584"/>
              <a:gd name="T75" fmla="*/ 2147483646 h 3502"/>
              <a:gd name="T76" fmla="*/ 2147483646 w 4584"/>
              <a:gd name="T77" fmla="*/ 2147483646 h 3502"/>
              <a:gd name="T78" fmla="*/ 2147483646 w 4584"/>
              <a:gd name="T79" fmla="*/ 2147483646 h 3502"/>
              <a:gd name="T80" fmla="*/ 2147483646 w 4584"/>
              <a:gd name="T81" fmla="*/ 2147483646 h 3502"/>
              <a:gd name="T82" fmla="*/ 2147483646 w 4584"/>
              <a:gd name="T83" fmla="*/ 2147483646 h 3502"/>
              <a:gd name="T84" fmla="*/ 2147483646 w 4584"/>
              <a:gd name="T85" fmla="*/ 2147483646 h 3502"/>
              <a:gd name="T86" fmla="*/ 2147483646 w 4584"/>
              <a:gd name="T87" fmla="*/ 2147483646 h 3502"/>
              <a:gd name="T88" fmla="*/ 2147483646 w 4584"/>
              <a:gd name="T89" fmla="*/ 2147483646 h 3502"/>
              <a:gd name="T90" fmla="*/ 2147483646 w 4584"/>
              <a:gd name="T91" fmla="*/ 2147483646 h 3502"/>
              <a:gd name="T92" fmla="*/ 2147483646 w 4584"/>
              <a:gd name="T93" fmla="*/ 2147483646 h 3502"/>
              <a:gd name="T94" fmla="*/ 2147483646 w 4584"/>
              <a:gd name="T95" fmla="*/ 0 h 35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584"/>
              <a:gd name="T145" fmla="*/ 0 h 3502"/>
              <a:gd name="T146" fmla="*/ 4584 w 4584"/>
              <a:gd name="T147" fmla="*/ 3502 h 35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584" h="3502">
                <a:moveTo>
                  <a:pt x="0" y="3502"/>
                </a:moveTo>
                <a:lnTo>
                  <a:pt x="456" y="3482"/>
                </a:lnTo>
                <a:lnTo>
                  <a:pt x="486" y="3460"/>
                </a:lnTo>
                <a:lnTo>
                  <a:pt x="494" y="3406"/>
                </a:lnTo>
                <a:lnTo>
                  <a:pt x="498" y="3358"/>
                </a:lnTo>
                <a:lnTo>
                  <a:pt x="596" y="3308"/>
                </a:lnTo>
                <a:lnTo>
                  <a:pt x="794" y="3302"/>
                </a:lnTo>
                <a:lnTo>
                  <a:pt x="922" y="3292"/>
                </a:lnTo>
                <a:lnTo>
                  <a:pt x="962" y="3248"/>
                </a:lnTo>
                <a:lnTo>
                  <a:pt x="1232" y="3242"/>
                </a:lnTo>
                <a:lnTo>
                  <a:pt x="1274" y="3224"/>
                </a:lnTo>
                <a:lnTo>
                  <a:pt x="1324" y="3226"/>
                </a:lnTo>
                <a:lnTo>
                  <a:pt x="1344" y="3198"/>
                </a:lnTo>
                <a:lnTo>
                  <a:pt x="1342" y="3144"/>
                </a:lnTo>
                <a:lnTo>
                  <a:pt x="1392" y="3108"/>
                </a:lnTo>
                <a:lnTo>
                  <a:pt x="1486" y="3102"/>
                </a:lnTo>
                <a:lnTo>
                  <a:pt x="1496" y="3082"/>
                </a:lnTo>
                <a:lnTo>
                  <a:pt x="1598" y="3058"/>
                </a:lnTo>
                <a:lnTo>
                  <a:pt x="1710" y="3046"/>
                </a:lnTo>
                <a:lnTo>
                  <a:pt x="1716" y="3034"/>
                </a:lnTo>
                <a:lnTo>
                  <a:pt x="2004" y="3028"/>
                </a:lnTo>
                <a:lnTo>
                  <a:pt x="2022" y="3002"/>
                </a:lnTo>
                <a:lnTo>
                  <a:pt x="2082" y="3004"/>
                </a:lnTo>
                <a:lnTo>
                  <a:pt x="2112" y="2998"/>
                </a:lnTo>
                <a:lnTo>
                  <a:pt x="2140" y="2990"/>
                </a:lnTo>
                <a:lnTo>
                  <a:pt x="2194" y="2992"/>
                </a:lnTo>
                <a:lnTo>
                  <a:pt x="2214" y="2972"/>
                </a:lnTo>
                <a:lnTo>
                  <a:pt x="2232" y="2958"/>
                </a:lnTo>
                <a:lnTo>
                  <a:pt x="2284" y="2954"/>
                </a:lnTo>
                <a:lnTo>
                  <a:pt x="2296" y="2934"/>
                </a:lnTo>
                <a:lnTo>
                  <a:pt x="2408" y="2930"/>
                </a:lnTo>
                <a:lnTo>
                  <a:pt x="2416" y="2922"/>
                </a:lnTo>
                <a:lnTo>
                  <a:pt x="2448" y="2924"/>
                </a:lnTo>
                <a:lnTo>
                  <a:pt x="2490" y="2892"/>
                </a:lnTo>
                <a:lnTo>
                  <a:pt x="2670" y="2892"/>
                </a:lnTo>
                <a:lnTo>
                  <a:pt x="2750" y="2858"/>
                </a:lnTo>
                <a:lnTo>
                  <a:pt x="2814" y="2846"/>
                </a:lnTo>
                <a:lnTo>
                  <a:pt x="2850" y="2836"/>
                </a:lnTo>
                <a:lnTo>
                  <a:pt x="2886" y="2806"/>
                </a:lnTo>
                <a:lnTo>
                  <a:pt x="2934" y="2766"/>
                </a:lnTo>
                <a:lnTo>
                  <a:pt x="2972" y="2760"/>
                </a:lnTo>
                <a:lnTo>
                  <a:pt x="3014" y="2746"/>
                </a:lnTo>
                <a:lnTo>
                  <a:pt x="3032" y="2718"/>
                </a:lnTo>
                <a:lnTo>
                  <a:pt x="3090" y="2652"/>
                </a:lnTo>
                <a:lnTo>
                  <a:pt x="3134" y="2650"/>
                </a:lnTo>
                <a:lnTo>
                  <a:pt x="3140" y="2632"/>
                </a:lnTo>
                <a:lnTo>
                  <a:pt x="3162" y="2634"/>
                </a:lnTo>
                <a:lnTo>
                  <a:pt x="3174" y="2622"/>
                </a:lnTo>
                <a:lnTo>
                  <a:pt x="3180" y="2522"/>
                </a:lnTo>
                <a:lnTo>
                  <a:pt x="3456" y="2518"/>
                </a:lnTo>
                <a:lnTo>
                  <a:pt x="3478" y="2498"/>
                </a:lnTo>
                <a:lnTo>
                  <a:pt x="3510" y="2496"/>
                </a:lnTo>
                <a:lnTo>
                  <a:pt x="3510" y="2458"/>
                </a:lnTo>
                <a:lnTo>
                  <a:pt x="3532" y="2422"/>
                </a:lnTo>
                <a:lnTo>
                  <a:pt x="3536" y="2374"/>
                </a:lnTo>
                <a:lnTo>
                  <a:pt x="3574" y="2352"/>
                </a:lnTo>
                <a:lnTo>
                  <a:pt x="3612" y="2348"/>
                </a:lnTo>
                <a:lnTo>
                  <a:pt x="3654" y="2288"/>
                </a:lnTo>
                <a:lnTo>
                  <a:pt x="3680" y="2286"/>
                </a:lnTo>
                <a:lnTo>
                  <a:pt x="3692" y="2252"/>
                </a:lnTo>
                <a:lnTo>
                  <a:pt x="3710" y="2224"/>
                </a:lnTo>
                <a:lnTo>
                  <a:pt x="3724" y="2196"/>
                </a:lnTo>
                <a:lnTo>
                  <a:pt x="3724" y="2164"/>
                </a:lnTo>
                <a:lnTo>
                  <a:pt x="3754" y="2158"/>
                </a:lnTo>
                <a:lnTo>
                  <a:pt x="3768" y="2062"/>
                </a:lnTo>
                <a:lnTo>
                  <a:pt x="3848" y="2010"/>
                </a:lnTo>
                <a:lnTo>
                  <a:pt x="3910" y="2006"/>
                </a:lnTo>
                <a:lnTo>
                  <a:pt x="3938" y="1992"/>
                </a:lnTo>
                <a:lnTo>
                  <a:pt x="3940" y="1952"/>
                </a:lnTo>
                <a:lnTo>
                  <a:pt x="3962" y="1934"/>
                </a:lnTo>
                <a:lnTo>
                  <a:pt x="3962" y="1886"/>
                </a:lnTo>
                <a:lnTo>
                  <a:pt x="3986" y="1878"/>
                </a:lnTo>
                <a:lnTo>
                  <a:pt x="4046" y="1874"/>
                </a:lnTo>
                <a:lnTo>
                  <a:pt x="4070" y="1870"/>
                </a:lnTo>
                <a:lnTo>
                  <a:pt x="4116" y="1846"/>
                </a:lnTo>
                <a:lnTo>
                  <a:pt x="4160" y="1836"/>
                </a:lnTo>
                <a:lnTo>
                  <a:pt x="4164" y="1788"/>
                </a:lnTo>
                <a:lnTo>
                  <a:pt x="4190" y="1776"/>
                </a:lnTo>
                <a:lnTo>
                  <a:pt x="4196" y="1746"/>
                </a:lnTo>
                <a:lnTo>
                  <a:pt x="4230" y="1718"/>
                </a:lnTo>
                <a:lnTo>
                  <a:pt x="4292" y="1698"/>
                </a:lnTo>
                <a:lnTo>
                  <a:pt x="4292" y="1658"/>
                </a:lnTo>
                <a:lnTo>
                  <a:pt x="4312" y="1610"/>
                </a:lnTo>
                <a:lnTo>
                  <a:pt x="4314" y="1560"/>
                </a:lnTo>
                <a:lnTo>
                  <a:pt x="4360" y="1546"/>
                </a:lnTo>
                <a:lnTo>
                  <a:pt x="4410" y="1546"/>
                </a:lnTo>
                <a:lnTo>
                  <a:pt x="4414" y="1524"/>
                </a:lnTo>
                <a:lnTo>
                  <a:pt x="4464" y="1492"/>
                </a:lnTo>
                <a:lnTo>
                  <a:pt x="4488" y="1484"/>
                </a:lnTo>
                <a:lnTo>
                  <a:pt x="4490" y="1072"/>
                </a:lnTo>
                <a:lnTo>
                  <a:pt x="4530" y="758"/>
                </a:lnTo>
                <a:lnTo>
                  <a:pt x="4542" y="702"/>
                </a:lnTo>
                <a:lnTo>
                  <a:pt x="4556" y="640"/>
                </a:lnTo>
                <a:lnTo>
                  <a:pt x="4558" y="388"/>
                </a:lnTo>
                <a:lnTo>
                  <a:pt x="4576" y="368"/>
                </a:lnTo>
                <a:lnTo>
                  <a:pt x="4584" y="0"/>
                </a:lnTo>
              </a:path>
            </a:pathLst>
          </a:custGeom>
          <a:noFill/>
          <a:ln w="38100">
            <a:solidFill>
              <a:srgbClr val="8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28" name="Line 32"/>
          <p:cNvSpPr>
            <a:spLocks noChangeShapeType="1"/>
          </p:cNvSpPr>
          <p:nvPr/>
        </p:nvSpPr>
        <p:spPr bwMode="auto">
          <a:xfrm>
            <a:off x="6254750" y="3117852"/>
            <a:ext cx="357188" cy="2466975"/>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29" name="Text Box 33"/>
          <p:cNvSpPr txBox="1">
            <a:spLocks noChangeArrowheads="1"/>
          </p:cNvSpPr>
          <p:nvPr/>
        </p:nvSpPr>
        <p:spPr bwMode="auto">
          <a:xfrm>
            <a:off x="5626100" y="2693988"/>
            <a:ext cx="1320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Nachfrage</a:t>
            </a:r>
          </a:p>
        </p:txBody>
      </p:sp>
      <p:grpSp>
        <p:nvGrpSpPr>
          <p:cNvPr id="130" name="Group 34"/>
          <p:cNvGrpSpPr>
            <a:grpSpLocks/>
          </p:cNvGrpSpPr>
          <p:nvPr/>
        </p:nvGrpSpPr>
        <p:grpSpPr bwMode="auto">
          <a:xfrm>
            <a:off x="3811590" y="2970213"/>
            <a:ext cx="1717675" cy="2736850"/>
            <a:chOff x="2500" y="1887"/>
            <a:chExt cx="1082" cy="1724"/>
          </a:xfrm>
        </p:grpSpPr>
        <p:sp>
          <p:nvSpPr>
            <p:cNvPr id="19502" name="Line 35"/>
            <p:cNvSpPr>
              <a:spLocks noChangeShapeType="1"/>
            </p:cNvSpPr>
            <p:nvPr/>
          </p:nvSpPr>
          <p:spPr bwMode="auto">
            <a:xfrm>
              <a:off x="3011" y="2179"/>
              <a:ext cx="225" cy="1432"/>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3" name="Text Box 36"/>
            <p:cNvSpPr txBox="1">
              <a:spLocks noChangeArrowheads="1"/>
            </p:cNvSpPr>
            <p:nvPr/>
          </p:nvSpPr>
          <p:spPr bwMode="auto">
            <a:xfrm>
              <a:off x="2500" y="1887"/>
              <a:ext cx="108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Off-peak load</a:t>
              </a:r>
            </a:p>
          </p:txBody>
        </p:sp>
        <p:sp>
          <p:nvSpPr>
            <p:cNvPr id="19504" name="AutoShape 37"/>
            <p:cNvSpPr>
              <a:spLocks noChangeArrowheads="1"/>
            </p:cNvSpPr>
            <p:nvPr/>
          </p:nvSpPr>
          <p:spPr bwMode="auto">
            <a:xfrm>
              <a:off x="3129" y="3072"/>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grpSp>
        <p:nvGrpSpPr>
          <p:cNvPr id="134" name="Group 38"/>
          <p:cNvGrpSpPr>
            <a:grpSpLocks/>
          </p:cNvGrpSpPr>
          <p:nvPr/>
        </p:nvGrpSpPr>
        <p:grpSpPr bwMode="auto">
          <a:xfrm>
            <a:off x="6369050" y="1658938"/>
            <a:ext cx="1487488" cy="2882900"/>
            <a:chOff x="4111" y="1061"/>
            <a:chExt cx="937" cy="1816"/>
          </a:xfrm>
        </p:grpSpPr>
        <p:sp>
          <p:nvSpPr>
            <p:cNvPr id="19499" name="Line 39"/>
            <p:cNvSpPr>
              <a:spLocks noChangeShapeType="1"/>
            </p:cNvSpPr>
            <p:nvPr/>
          </p:nvSpPr>
          <p:spPr bwMode="auto">
            <a:xfrm>
              <a:off x="4748" y="1323"/>
              <a:ext cx="225" cy="1554"/>
            </a:xfrm>
            <a:prstGeom prst="line">
              <a:avLst/>
            </a:prstGeom>
            <a:noFill/>
            <a:ln w="31750">
              <a:solidFill>
                <a:srgbClr val="003366"/>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19500" name="Text Box 40"/>
            <p:cNvSpPr txBox="1">
              <a:spLocks noChangeArrowheads="1"/>
            </p:cNvSpPr>
            <p:nvPr/>
          </p:nvSpPr>
          <p:spPr bwMode="auto">
            <a:xfrm>
              <a:off x="4111" y="1061"/>
              <a:ext cx="937"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Peak load</a:t>
              </a:r>
            </a:p>
          </p:txBody>
        </p:sp>
        <p:sp>
          <p:nvSpPr>
            <p:cNvPr id="19501" name="AutoShape 41"/>
            <p:cNvSpPr>
              <a:spLocks noChangeArrowheads="1"/>
            </p:cNvSpPr>
            <p:nvPr/>
          </p:nvSpPr>
          <p:spPr bwMode="auto">
            <a:xfrm>
              <a:off x="4806" y="1845"/>
              <a:ext cx="48" cy="48"/>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grpSp>
      <p:sp>
        <p:nvSpPr>
          <p:cNvPr id="138" name="AutoShape 42"/>
          <p:cNvSpPr>
            <a:spLocks noChangeArrowheads="1"/>
          </p:cNvSpPr>
          <p:nvPr/>
        </p:nvSpPr>
        <p:spPr bwMode="auto">
          <a:xfrm>
            <a:off x="6372225" y="4221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39" name="AutoShape 43"/>
          <p:cNvSpPr>
            <a:spLocks noChangeArrowheads="1"/>
          </p:cNvSpPr>
          <p:nvPr/>
        </p:nvSpPr>
        <p:spPr bwMode="auto">
          <a:xfrm>
            <a:off x="4832350" y="49577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0" name="AutoShape 44"/>
          <p:cNvSpPr>
            <a:spLocks noChangeArrowheads="1"/>
          </p:cNvSpPr>
          <p:nvPr/>
        </p:nvSpPr>
        <p:spPr bwMode="auto">
          <a:xfrm>
            <a:off x="7594600" y="375761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41" name="AutoShape 45"/>
          <p:cNvSpPr>
            <a:spLocks noChangeArrowheads="1"/>
          </p:cNvSpPr>
          <p:nvPr/>
        </p:nvSpPr>
        <p:spPr bwMode="auto">
          <a:xfrm>
            <a:off x="6418263" y="4475163"/>
            <a:ext cx="76200" cy="76200"/>
          </a:xfrm>
          <a:prstGeom prst="octagon">
            <a:avLst>
              <a:gd name="adj" fmla="val 29287"/>
            </a:avLst>
          </a:prstGeom>
          <a:solidFill>
            <a:srgbClr val="FF0000"/>
          </a:solidFill>
          <a:ln w="9525">
            <a:solidFill>
              <a:schemeClr val="tx1"/>
            </a:solidFill>
            <a:miter lim="800000"/>
            <a:headEnd type="none" w="sm" len="sm"/>
            <a:tailEnd type="none" w="sm" len="sm"/>
          </a:ln>
        </p:spPr>
        <p:txBody>
          <a:bodyPr wrap="none" anchor="ct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sz="2000">
              <a:latin typeface="Calibri" panose="020F0502020204030204" pitchFamily="34" charset="0"/>
              <a:cs typeface="Calibri" panose="020F0502020204030204" pitchFamily="34" charset="0"/>
            </a:endParaRPr>
          </a:p>
        </p:txBody>
      </p:sp>
      <p:sp>
        <p:nvSpPr>
          <p:cNvPr id="19495" name="Text Box 46"/>
          <p:cNvSpPr txBox="1">
            <a:spLocks noChangeArrowheads="1"/>
          </p:cNvSpPr>
          <p:nvPr/>
        </p:nvSpPr>
        <p:spPr bwMode="auto">
          <a:xfrm>
            <a:off x="3417890" y="4549775"/>
            <a:ext cx="14303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Steinkohle</a:t>
            </a:r>
          </a:p>
        </p:txBody>
      </p:sp>
      <p:sp>
        <p:nvSpPr>
          <p:cNvPr id="19496" name="Text Box 47"/>
          <p:cNvSpPr txBox="1">
            <a:spLocks noChangeArrowheads="1"/>
          </p:cNvSpPr>
          <p:nvPr/>
        </p:nvSpPr>
        <p:spPr bwMode="auto">
          <a:xfrm>
            <a:off x="1962152" y="4806950"/>
            <a:ext cx="1389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Braunkohle</a:t>
            </a:r>
          </a:p>
        </p:txBody>
      </p:sp>
      <p:sp>
        <p:nvSpPr>
          <p:cNvPr id="19497" name="Text Box 48"/>
          <p:cNvSpPr txBox="1">
            <a:spLocks noChangeArrowheads="1"/>
          </p:cNvSpPr>
          <p:nvPr/>
        </p:nvSpPr>
        <p:spPr bwMode="auto">
          <a:xfrm>
            <a:off x="6591302" y="3379788"/>
            <a:ext cx="930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Gas</a:t>
            </a:r>
          </a:p>
        </p:txBody>
      </p:sp>
      <p:sp>
        <p:nvSpPr>
          <p:cNvPr id="19498" name="Text Box 48"/>
          <p:cNvSpPr txBox="1">
            <a:spLocks noChangeArrowheads="1"/>
          </p:cNvSpPr>
          <p:nvPr/>
        </p:nvSpPr>
        <p:spPr bwMode="auto">
          <a:xfrm>
            <a:off x="5556250" y="4075113"/>
            <a:ext cx="831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50000"/>
              </a:spcBef>
              <a:buClrTx/>
              <a:buFontTx/>
              <a:buNone/>
            </a:pPr>
            <a:r>
              <a:rPr lang="de-DE" altLang="en-US" sz="2000">
                <a:latin typeface="Calibri" panose="020F0502020204030204" pitchFamily="34" charset="0"/>
                <a:cs typeface="Calibri" panose="020F0502020204030204" pitchFamily="34" charset="0"/>
              </a:rPr>
              <a:t>GuD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blinds(horizontal)">
                                      <p:cBhvr>
                                        <p:cTn id="7" dur="500"/>
                                        <p:tgtEl>
                                          <p:spTgt spid="12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blinds(horizontal)">
                                      <p:cBhvr>
                                        <p:cTn id="10" dur="500"/>
                                        <p:tgtEl>
                                          <p:spTgt spid="12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8"/>
                                        </p:tgtEl>
                                        <p:attrNameLst>
                                          <p:attrName>style.visibility</p:attrName>
                                        </p:attrNameLst>
                                      </p:cBhvr>
                                      <p:to>
                                        <p:strVal val="visible"/>
                                      </p:to>
                                    </p:set>
                                    <p:animEffect transition="in" filter="blinds(horizontal)">
                                      <p:cBhvr>
                                        <p:cTn id="13" dur="500"/>
                                        <p:tgtEl>
                                          <p:spTgt spid="13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nodeType="clickEffect">
                                  <p:stCondLst>
                                    <p:cond delay="0"/>
                                  </p:stCondLst>
                                  <p:childTnLst>
                                    <p:set>
                                      <p:cBhvr>
                                        <p:cTn id="17" dur="1" fill="hold">
                                          <p:stCondLst>
                                            <p:cond delay="0"/>
                                          </p:stCondLst>
                                        </p:cTn>
                                        <p:tgtEl>
                                          <p:spTgt spid="134"/>
                                        </p:tgtEl>
                                        <p:attrNameLst>
                                          <p:attrName>style.visibility</p:attrName>
                                        </p:attrNameLst>
                                      </p:cBhvr>
                                      <p:to>
                                        <p:strVal val="visible"/>
                                      </p:to>
                                    </p:set>
                                    <p:animEffect transition="in" filter="blinds(horizontal)">
                                      <p:cBhvr>
                                        <p:cTn id="18" dur="500"/>
                                        <p:tgtEl>
                                          <p:spTgt spid="134"/>
                                        </p:tgtEl>
                                      </p:cBhvr>
                                    </p:animEffect>
                                  </p:childTnLst>
                                </p:cTn>
                              </p:par>
                              <p:par>
                                <p:cTn id="19" presetID="3" presetClass="entr" presetSubtype="1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animEffect transition="in" filter="blinds(horizontal)">
                                      <p:cBhvr>
                                        <p:cTn id="21" dur="500"/>
                                        <p:tgtEl>
                                          <p:spTgt spid="13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63" presetClass="path" presetSubtype="0" accel="50000" decel="50000" fill="hold" nodeType="clickEffect">
                                  <p:stCondLst>
                                    <p:cond delay="0"/>
                                  </p:stCondLst>
                                  <p:childTnLst>
                                    <p:animMotion origin="layout" path="M 0.0 0.0 L 0.06476 0.0 " pathEditMode="relative" rAng="0" ptsTypes="AA">
                                      <p:cBhvr>
                                        <p:cTn id="25" dur="2000" fill="hold"/>
                                        <p:tgtEl>
                                          <p:spTgt spid="127"/>
                                        </p:tgtEl>
                                        <p:attrNameLst>
                                          <p:attrName>ppt_x</p:attrName>
                                          <p:attrName>ppt_y</p:attrName>
                                        </p:attrNameLst>
                                      </p:cBhvr>
                                      <p:rCtr x="3200" y="0"/>
                                    </p:animMotion>
                                  </p:childTnLst>
                                </p:cTn>
                              </p:par>
                            </p:childTnLst>
                          </p:cTn>
                        </p:par>
                        <p:par>
                          <p:cTn id="26" fill="hold" nodeType="afterGroup">
                            <p:stCondLst>
                              <p:cond delay="2000"/>
                            </p:stCondLst>
                            <p:childTnLst>
                              <p:par>
                                <p:cTn id="27" presetID="3" presetClass="entr" presetSubtype="10" fill="hold" grpId="0" nodeType="afterEffect">
                                  <p:stCondLst>
                                    <p:cond delay="0"/>
                                  </p:stCondLst>
                                  <p:childTnLst>
                                    <p:set>
                                      <p:cBhvr>
                                        <p:cTn id="28" dur="1" fill="hold">
                                          <p:stCondLst>
                                            <p:cond delay="0"/>
                                          </p:stCondLst>
                                        </p:cTn>
                                        <p:tgtEl>
                                          <p:spTgt spid="139"/>
                                        </p:tgtEl>
                                        <p:attrNameLst>
                                          <p:attrName>style.visibility</p:attrName>
                                        </p:attrNameLst>
                                      </p:cBhvr>
                                      <p:to>
                                        <p:strVal val="visible"/>
                                      </p:to>
                                    </p:set>
                                    <p:animEffect transition="in" filter="blinds(horizontal)">
                                      <p:cBhvr>
                                        <p:cTn id="29" dur="500"/>
                                        <p:tgtEl>
                                          <p:spTgt spid="13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41"/>
                                        </p:tgtEl>
                                        <p:attrNameLst>
                                          <p:attrName>style.visibility</p:attrName>
                                        </p:attrNameLst>
                                      </p:cBhvr>
                                      <p:to>
                                        <p:strVal val="visible"/>
                                      </p:to>
                                    </p:set>
                                    <p:animEffect transition="in" filter="blinds(horizontal)">
                                      <p:cBhvr>
                                        <p:cTn id="32" dur="500"/>
                                        <p:tgtEl>
                                          <p:spTgt spid="141"/>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40"/>
                                        </p:tgtEl>
                                        <p:attrNameLst>
                                          <p:attrName>style.visibility</p:attrName>
                                        </p:attrNameLst>
                                      </p:cBhvr>
                                      <p:to>
                                        <p:strVal val="visible"/>
                                      </p:to>
                                    </p:set>
                                    <p:animEffect transition="in" filter="blinds(horizontal)">
                                      <p:cBhvr>
                                        <p:cTn id="35"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8" grpId="0" animBg="1"/>
      <p:bldP spid="139" grpId="0" animBg="1"/>
      <p:bldP spid="140" grpId="0" animBg="1"/>
      <p:bldP spid="14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el 1"/>
          <p:cNvSpPr>
            <a:spLocks noGrp="1" noChangeArrowheads="1"/>
          </p:cNvSpPr>
          <p:nvPr>
            <p:ph type="title"/>
          </p:nvPr>
        </p:nvSpPr>
        <p:spPr>
          <a:xfrm>
            <a:off x="1908177" y="381002"/>
            <a:ext cx="6767513" cy="1116013"/>
          </a:xfrm>
        </p:spPr>
        <p:txBody>
          <a:bodyPr/>
          <a:lstStyle/>
          <a:p>
            <a:r>
              <a:rPr lang="de-DE" altLang="en-US" i="0">
                <a:latin typeface="Arial" panose="020B0604020202020204" pitchFamily="34" charset="0"/>
                <a:cs typeface="Arial" panose="020B0604020202020204" pitchFamily="34" charset="0"/>
              </a:rPr>
              <a:t>Gebotskurven an der Leipziger EEX</a:t>
            </a:r>
            <a:r>
              <a:rPr lang="de-DE" altLang="en-US" sz="1800" i="0">
                <a:latin typeface="Arial" panose="020B0604020202020204" pitchFamily="34" charset="0"/>
                <a:cs typeface="Arial" panose="020B0604020202020204" pitchFamily="34" charset="0"/>
              </a:rPr>
              <a:t> [Lieferzeitraum Montag, 6.11.2006, 8-9 Uhr] </a:t>
            </a:r>
          </a:p>
        </p:txBody>
      </p:sp>
      <p:cxnSp>
        <p:nvCxnSpPr>
          <p:cNvPr id="18434" name="Gerade Verbindung 4"/>
          <p:cNvCxnSpPr>
            <a:cxnSpLocks noChangeShapeType="1"/>
          </p:cNvCxnSpPr>
          <p:nvPr/>
        </p:nvCxnSpPr>
        <p:spPr bwMode="auto">
          <a:xfrm rot="10800000">
            <a:off x="2212975" y="4476750"/>
            <a:ext cx="2343150"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cxnSp>
        <p:nvCxnSpPr>
          <p:cNvPr id="18435" name="Gerade Verbindung 6"/>
          <p:cNvCxnSpPr>
            <a:cxnSpLocks noChangeShapeType="1"/>
          </p:cNvCxnSpPr>
          <p:nvPr/>
        </p:nvCxnSpPr>
        <p:spPr bwMode="auto">
          <a:xfrm rot="5400000">
            <a:off x="3801271" y="5263357"/>
            <a:ext cx="1519237" cy="0"/>
          </a:xfrm>
          <a:prstGeom prst="line">
            <a:avLst/>
          </a:prstGeom>
          <a:noFill/>
          <a:ln w="9525" algn="ctr">
            <a:solidFill>
              <a:schemeClr val="tx1"/>
            </a:solidFill>
            <a:prstDash val="sysDash"/>
            <a:round/>
            <a:headEnd type="none" w="sm" len="sm"/>
            <a:tailEnd type="none" w="sm" len="sm"/>
          </a:ln>
          <a:extLst>
            <a:ext uri="{909E8E84-426E-40DD-AFC4-6F175D3DCCD1}">
              <a14:hiddenFill xmlns:a14="http://schemas.microsoft.com/office/drawing/2010/main">
                <a:noFill/>
              </a14:hiddenFill>
            </a:ext>
          </a:extLst>
        </p:spPr>
      </p:cxnSp>
      <p:sp>
        <p:nvSpPr>
          <p:cNvPr id="18436" name="Freeform 50"/>
          <p:cNvSpPr>
            <a:spLocks/>
          </p:cNvSpPr>
          <p:nvPr/>
        </p:nvSpPr>
        <p:spPr bwMode="auto">
          <a:xfrm>
            <a:off x="4554538" y="4435475"/>
            <a:ext cx="241300" cy="165100"/>
          </a:xfrm>
          <a:custGeom>
            <a:avLst/>
            <a:gdLst>
              <a:gd name="T0" fmla="*/ 2147483646 w 605"/>
              <a:gd name="T1" fmla="*/ 2147483646 h 416"/>
              <a:gd name="T2" fmla="*/ 2147483646 w 605"/>
              <a:gd name="T3" fmla="*/ 2147483646 h 416"/>
              <a:gd name="T4" fmla="*/ 2147483646 w 605"/>
              <a:gd name="T5" fmla="*/ 2147483646 h 416"/>
              <a:gd name="T6" fmla="*/ 2147483646 w 605"/>
              <a:gd name="T7" fmla="*/ 2147483646 h 416"/>
              <a:gd name="T8" fmla="*/ 2147483646 w 605"/>
              <a:gd name="T9" fmla="*/ 2147483646 h 416"/>
              <a:gd name="T10" fmla="*/ 2147483646 w 605"/>
              <a:gd name="T11" fmla="*/ 2147483646 h 416"/>
              <a:gd name="T12" fmla="*/ 2147483646 w 605"/>
              <a:gd name="T13" fmla="*/ 2147483646 h 416"/>
              <a:gd name="T14" fmla="*/ 2147483646 w 605"/>
              <a:gd name="T15" fmla="*/ 2147483646 h 416"/>
              <a:gd name="T16" fmla="*/ 2147483646 w 605"/>
              <a:gd name="T17" fmla="*/ 2147483646 h 416"/>
              <a:gd name="T18" fmla="*/ 2147483646 w 605"/>
              <a:gd name="T19" fmla="*/ 2147483646 h 416"/>
              <a:gd name="T20" fmla="*/ 2147483646 w 605"/>
              <a:gd name="T21" fmla="*/ 2147483646 h 416"/>
              <a:gd name="T22" fmla="*/ 2147483646 w 605"/>
              <a:gd name="T23" fmla="*/ 2147483646 h 416"/>
              <a:gd name="T24" fmla="*/ 2147483646 w 605"/>
              <a:gd name="T25" fmla="*/ 2147483646 h 416"/>
              <a:gd name="T26" fmla="*/ 2147483646 w 605"/>
              <a:gd name="T27" fmla="*/ 2147483646 h 416"/>
              <a:gd name="T28" fmla="*/ 2147483646 w 605"/>
              <a:gd name="T29" fmla="*/ 2147483646 h 416"/>
              <a:gd name="T30" fmla="*/ 2147483646 w 605"/>
              <a:gd name="T31" fmla="*/ 2147483646 h 416"/>
              <a:gd name="T32" fmla="*/ 2147483646 w 605"/>
              <a:gd name="T33" fmla="*/ 2147483646 h 416"/>
              <a:gd name="T34" fmla="*/ 2147483646 w 605"/>
              <a:gd name="T35" fmla="*/ 2147483646 h 416"/>
              <a:gd name="T36" fmla="*/ 2147483646 w 605"/>
              <a:gd name="T37" fmla="*/ 2147483646 h 416"/>
              <a:gd name="T38" fmla="*/ 2147483646 w 605"/>
              <a:gd name="T39" fmla="*/ 2147483646 h 416"/>
              <a:gd name="T40" fmla="*/ 2147483646 w 605"/>
              <a:gd name="T41" fmla="*/ 2147483646 h 416"/>
              <a:gd name="T42" fmla="*/ 2147483646 w 605"/>
              <a:gd name="T43" fmla="*/ 2147483646 h 416"/>
              <a:gd name="T44" fmla="*/ 2147483646 w 605"/>
              <a:gd name="T45" fmla="*/ 2147483646 h 416"/>
              <a:gd name="T46" fmla="*/ 2147483646 w 605"/>
              <a:gd name="T47" fmla="*/ 2147483646 h 416"/>
              <a:gd name="T48" fmla="*/ 2147483646 w 605"/>
              <a:gd name="T49" fmla="*/ 2147483646 h 416"/>
              <a:gd name="T50" fmla="*/ 2147483646 w 605"/>
              <a:gd name="T51" fmla="*/ 2147483646 h 416"/>
              <a:gd name="T52" fmla="*/ 2147483646 w 605"/>
              <a:gd name="T53" fmla="*/ 2147483646 h 416"/>
              <a:gd name="T54" fmla="*/ 2147483646 w 605"/>
              <a:gd name="T55" fmla="*/ 2147483646 h 416"/>
              <a:gd name="T56" fmla="*/ 2147483646 w 605"/>
              <a:gd name="T57" fmla="*/ 2147483646 h 416"/>
              <a:gd name="T58" fmla="*/ 2147483646 w 605"/>
              <a:gd name="T59" fmla="*/ 2147483646 h 416"/>
              <a:gd name="T60" fmla="*/ 2147483646 w 605"/>
              <a:gd name="T61" fmla="*/ 2147483646 h 416"/>
              <a:gd name="T62" fmla="*/ 2147483646 w 605"/>
              <a:gd name="T63" fmla="*/ 2147483646 h 416"/>
              <a:gd name="T64" fmla="*/ 2147483646 w 605"/>
              <a:gd name="T65" fmla="*/ 2147483646 h 416"/>
              <a:gd name="T66" fmla="*/ 2147483646 w 605"/>
              <a:gd name="T67" fmla="*/ 2147483646 h 416"/>
              <a:gd name="T68" fmla="*/ 2147483646 w 605"/>
              <a:gd name="T69" fmla="*/ 2147483646 h 416"/>
              <a:gd name="T70" fmla="*/ 2147483646 w 605"/>
              <a:gd name="T71" fmla="*/ 2147483646 h 416"/>
              <a:gd name="T72" fmla="*/ 2147483646 w 605"/>
              <a:gd name="T73" fmla="*/ 2147483646 h 416"/>
              <a:gd name="T74" fmla="*/ 2147483646 w 605"/>
              <a:gd name="T75" fmla="*/ 2147483646 h 416"/>
              <a:gd name="T76" fmla="*/ 2147483646 w 605"/>
              <a:gd name="T77" fmla="*/ 2147483646 h 416"/>
              <a:gd name="T78" fmla="*/ 2147483646 w 605"/>
              <a:gd name="T79" fmla="*/ 2147483646 h 416"/>
              <a:gd name="T80" fmla="*/ 2147483646 w 605"/>
              <a:gd name="T81" fmla="*/ 2147483646 h 416"/>
              <a:gd name="T82" fmla="*/ 2147483646 w 605"/>
              <a:gd name="T83" fmla="*/ 2147483646 h 416"/>
              <a:gd name="T84" fmla="*/ 2147483646 w 605"/>
              <a:gd name="T85" fmla="*/ 2147483646 h 416"/>
              <a:gd name="T86" fmla="*/ 2147483646 w 605"/>
              <a:gd name="T87" fmla="*/ 2147483646 h 416"/>
              <a:gd name="T88" fmla="*/ 2147483646 w 605"/>
              <a:gd name="T89" fmla="*/ 2147483646 h 416"/>
              <a:gd name="T90" fmla="*/ 2147483646 w 605"/>
              <a:gd name="T91" fmla="*/ 2147483646 h 416"/>
              <a:gd name="T92" fmla="*/ 2147483646 w 605"/>
              <a:gd name="T93" fmla="*/ 2147483646 h 416"/>
              <a:gd name="T94" fmla="*/ 2147483646 w 605"/>
              <a:gd name="T95" fmla="*/ 2147483646 h 416"/>
              <a:gd name="T96" fmla="*/ 2147483646 w 605"/>
              <a:gd name="T97" fmla="*/ 2147483646 h 416"/>
              <a:gd name="T98" fmla="*/ 2147483646 w 605"/>
              <a:gd name="T99" fmla="*/ 2147483646 h 416"/>
              <a:gd name="T100" fmla="*/ 0 w 605"/>
              <a:gd name="T101" fmla="*/ 2147483646 h 416"/>
              <a:gd name="T102" fmla="*/ 0 w 605"/>
              <a:gd name="T103" fmla="*/ 0 h 4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05"/>
              <a:gd name="T157" fmla="*/ 0 h 416"/>
              <a:gd name="T158" fmla="*/ 605 w 605"/>
              <a:gd name="T159" fmla="*/ 416 h 4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05" h="416">
                <a:moveTo>
                  <a:pt x="605" y="416"/>
                </a:moveTo>
                <a:lnTo>
                  <a:pt x="605" y="378"/>
                </a:lnTo>
                <a:lnTo>
                  <a:pt x="491" y="378"/>
                </a:lnTo>
                <a:lnTo>
                  <a:pt x="491" y="360"/>
                </a:lnTo>
                <a:lnTo>
                  <a:pt x="327" y="360"/>
                </a:lnTo>
                <a:lnTo>
                  <a:pt x="327" y="342"/>
                </a:lnTo>
                <a:lnTo>
                  <a:pt x="236" y="342"/>
                </a:lnTo>
                <a:lnTo>
                  <a:pt x="236" y="268"/>
                </a:lnTo>
                <a:lnTo>
                  <a:pt x="233" y="268"/>
                </a:lnTo>
                <a:lnTo>
                  <a:pt x="233" y="262"/>
                </a:lnTo>
                <a:lnTo>
                  <a:pt x="230" y="262"/>
                </a:lnTo>
                <a:lnTo>
                  <a:pt x="230" y="261"/>
                </a:lnTo>
                <a:lnTo>
                  <a:pt x="212" y="261"/>
                </a:lnTo>
                <a:lnTo>
                  <a:pt x="212" y="258"/>
                </a:lnTo>
                <a:lnTo>
                  <a:pt x="100" y="258"/>
                </a:lnTo>
                <a:lnTo>
                  <a:pt x="100" y="252"/>
                </a:lnTo>
                <a:lnTo>
                  <a:pt x="100" y="242"/>
                </a:lnTo>
                <a:lnTo>
                  <a:pt x="100" y="237"/>
                </a:lnTo>
                <a:lnTo>
                  <a:pt x="100" y="226"/>
                </a:lnTo>
                <a:lnTo>
                  <a:pt x="75" y="226"/>
                </a:lnTo>
                <a:lnTo>
                  <a:pt x="75" y="221"/>
                </a:lnTo>
                <a:lnTo>
                  <a:pt x="75" y="215"/>
                </a:lnTo>
                <a:lnTo>
                  <a:pt x="75" y="211"/>
                </a:lnTo>
                <a:lnTo>
                  <a:pt x="75" y="205"/>
                </a:lnTo>
                <a:lnTo>
                  <a:pt x="69" y="205"/>
                </a:lnTo>
                <a:lnTo>
                  <a:pt x="69" y="201"/>
                </a:lnTo>
                <a:lnTo>
                  <a:pt x="69" y="195"/>
                </a:lnTo>
                <a:lnTo>
                  <a:pt x="69" y="174"/>
                </a:lnTo>
                <a:lnTo>
                  <a:pt x="69" y="170"/>
                </a:lnTo>
                <a:lnTo>
                  <a:pt x="69" y="164"/>
                </a:lnTo>
                <a:lnTo>
                  <a:pt x="69" y="160"/>
                </a:lnTo>
                <a:lnTo>
                  <a:pt x="44" y="160"/>
                </a:lnTo>
                <a:lnTo>
                  <a:pt x="44" y="154"/>
                </a:lnTo>
                <a:lnTo>
                  <a:pt x="18" y="154"/>
                </a:lnTo>
                <a:lnTo>
                  <a:pt x="18" y="149"/>
                </a:lnTo>
                <a:lnTo>
                  <a:pt x="18" y="108"/>
                </a:lnTo>
                <a:lnTo>
                  <a:pt x="18" y="107"/>
                </a:lnTo>
                <a:lnTo>
                  <a:pt x="18" y="103"/>
                </a:lnTo>
                <a:lnTo>
                  <a:pt x="18" y="97"/>
                </a:lnTo>
                <a:lnTo>
                  <a:pt x="18" y="62"/>
                </a:lnTo>
                <a:lnTo>
                  <a:pt x="18" y="56"/>
                </a:lnTo>
                <a:lnTo>
                  <a:pt x="10" y="56"/>
                </a:lnTo>
                <a:lnTo>
                  <a:pt x="10" y="51"/>
                </a:lnTo>
                <a:lnTo>
                  <a:pt x="10" y="46"/>
                </a:lnTo>
                <a:lnTo>
                  <a:pt x="10" y="36"/>
                </a:lnTo>
                <a:lnTo>
                  <a:pt x="10" y="31"/>
                </a:lnTo>
                <a:lnTo>
                  <a:pt x="10" y="25"/>
                </a:lnTo>
                <a:lnTo>
                  <a:pt x="10" y="21"/>
                </a:lnTo>
                <a:lnTo>
                  <a:pt x="10" y="15"/>
                </a:lnTo>
                <a:lnTo>
                  <a:pt x="10" y="5"/>
                </a:lnTo>
                <a:lnTo>
                  <a:pt x="0" y="5"/>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37" name="Line 5"/>
          <p:cNvSpPr>
            <a:spLocks noChangeShapeType="1"/>
          </p:cNvSpPr>
          <p:nvPr/>
        </p:nvSpPr>
        <p:spPr bwMode="auto">
          <a:xfrm>
            <a:off x="2281240"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8" name="Line 6"/>
          <p:cNvSpPr>
            <a:spLocks noChangeShapeType="1"/>
          </p:cNvSpPr>
          <p:nvPr/>
        </p:nvSpPr>
        <p:spPr bwMode="auto">
          <a:xfrm flipH="1">
            <a:off x="8220077" y="5967415"/>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39" name="Rectangle 7"/>
          <p:cNvSpPr>
            <a:spLocks noChangeArrowheads="1"/>
          </p:cNvSpPr>
          <p:nvPr/>
        </p:nvSpPr>
        <p:spPr bwMode="auto">
          <a:xfrm>
            <a:off x="1993900" y="58483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40" name="Line 8"/>
          <p:cNvSpPr>
            <a:spLocks noChangeShapeType="1"/>
          </p:cNvSpPr>
          <p:nvPr/>
        </p:nvSpPr>
        <p:spPr bwMode="auto">
          <a:xfrm>
            <a:off x="2281240" y="4946650"/>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1" name="Rectangle 10"/>
          <p:cNvSpPr>
            <a:spLocks noChangeArrowheads="1"/>
          </p:cNvSpPr>
          <p:nvPr/>
        </p:nvSpPr>
        <p:spPr bwMode="auto">
          <a:xfrm>
            <a:off x="1879602" y="4827590"/>
            <a:ext cx="3206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a:t>
            </a:r>
            <a:endParaRPr lang="en-US" altLang="en-US">
              <a:latin typeface="Book Antiqua" panose="02040602050305030304" pitchFamily="18" charset="0"/>
            </a:endParaRPr>
          </a:p>
        </p:txBody>
      </p:sp>
      <p:sp>
        <p:nvSpPr>
          <p:cNvPr id="18442" name="Line 11"/>
          <p:cNvSpPr>
            <a:spLocks noChangeShapeType="1"/>
          </p:cNvSpPr>
          <p:nvPr/>
        </p:nvSpPr>
        <p:spPr bwMode="auto">
          <a:xfrm>
            <a:off x="2281240" y="392589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3" name="Rectangle 13"/>
          <p:cNvSpPr>
            <a:spLocks noChangeArrowheads="1"/>
          </p:cNvSpPr>
          <p:nvPr/>
        </p:nvSpPr>
        <p:spPr bwMode="auto">
          <a:xfrm>
            <a:off x="1765302" y="3806827"/>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a:t>
            </a:r>
            <a:endParaRPr lang="en-US" altLang="en-US">
              <a:latin typeface="Book Antiqua" panose="02040602050305030304" pitchFamily="18" charset="0"/>
            </a:endParaRPr>
          </a:p>
        </p:txBody>
      </p:sp>
      <p:sp>
        <p:nvSpPr>
          <p:cNvPr id="18444" name="Line 14"/>
          <p:cNvSpPr>
            <a:spLocks noChangeShapeType="1"/>
          </p:cNvSpPr>
          <p:nvPr/>
        </p:nvSpPr>
        <p:spPr bwMode="auto">
          <a:xfrm>
            <a:off x="2281240" y="2903540"/>
            <a:ext cx="92075" cy="1587"/>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5" name="Rectangle 16"/>
          <p:cNvSpPr>
            <a:spLocks noChangeArrowheads="1"/>
          </p:cNvSpPr>
          <p:nvPr/>
        </p:nvSpPr>
        <p:spPr bwMode="auto">
          <a:xfrm>
            <a:off x="1765302" y="2786065"/>
            <a:ext cx="44884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a:t>
            </a:r>
            <a:endParaRPr lang="en-US" altLang="en-US">
              <a:latin typeface="Book Antiqua" panose="02040602050305030304" pitchFamily="18" charset="0"/>
            </a:endParaRPr>
          </a:p>
        </p:txBody>
      </p:sp>
      <p:sp>
        <p:nvSpPr>
          <p:cNvPr id="18446" name="Line 17"/>
          <p:cNvSpPr>
            <a:spLocks noChangeShapeType="1"/>
          </p:cNvSpPr>
          <p:nvPr/>
        </p:nvSpPr>
        <p:spPr bwMode="auto">
          <a:xfrm>
            <a:off x="2281240" y="1882775"/>
            <a:ext cx="92075" cy="1588"/>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7" name="Line 20"/>
          <p:cNvSpPr>
            <a:spLocks noChangeShapeType="1"/>
          </p:cNvSpPr>
          <p:nvPr/>
        </p:nvSpPr>
        <p:spPr bwMode="auto">
          <a:xfrm flipV="1">
            <a:off x="228124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8" name="Line 21"/>
          <p:cNvSpPr>
            <a:spLocks noChangeShapeType="1"/>
          </p:cNvSpPr>
          <p:nvPr/>
        </p:nvSpPr>
        <p:spPr bwMode="auto">
          <a:xfrm>
            <a:off x="2281240" y="1882777"/>
            <a:ext cx="1587" cy="93663"/>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49" name="Rectangle 22"/>
          <p:cNvSpPr>
            <a:spLocks noChangeArrowheads="1"/>
          </p:cNvSpPr>
          <p:nvPr/>
        </p:nvSpPr>
        <p:spPr bwMode="auto">
          <a:xfrm>
            <a:off x="2193925" y="6051552"/>
            <a:ext cx="19236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0</a:t>
            </a:r>
            <a:endParaRPr lang="en-US" altLang="en-US">
              <a:latin typeface="Book Antiqua" panose="02040602050305030304" pitchFamily="18" charset="0"/>
            </a:endParaRPr>
          </a:p>
        </p:txBody>
      </p:sp>
      <p:sp>
        <p:nvSpPr>
          <p:cNvPr id="18450" name="Line 23"/>
          <p:cNvSpPr>
            <a:spLocks noChangeShapeType="1"/>
          </p:cNvSpPr>
          <p:nvPr/>
        </p:nvSpPr>
        <p:spPr bwMode="auto">
          <a:xfrm flipV="1">
            <a:off x="3286125"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1" name="Rectangle 25"/>
          <p:cNvSpPr>
            <a:spLocks noChangeArrowheads="1"/>
          </p:cNvSpPr>
          <p:nvPr/>
        </p:nvSpPr>
        <p:spPr bwMode="auto">
          <a:xfrm>
            <a:off x="3028952" y="6051552"/>
            <a:ext cx="577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5000</a:t>
            </a:r>
            <a:endParaRPr lang="en-US" altLang="en-US">
              <a:latin typeface="Book Antiqua" panose="02040602050305030304" pitchFamily="18" charset="0"/>
            </a:endParaRPr>
          </a:p>
        </p:txBody>
      </p:sp>
      <p:sp>
        <p:nvSpPr>
          <p:cNvPr id="18452" name="Line 26"/>
          <p:cNvSpPr>
            <a:spLocks noChangeShapeType="1"/>
          </p:cNvSpPr>
          <p:nvPr/>
        </p:nvSpPr>
        <p:spPr bwMode="auto">
          <a:xfrm flipV="1">
            <a:off x="429101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3" name="Rectangle 28"/>
          <p:cNvSpPr>
            <a:spLocks noChangeArrowheads="1"/>
          </p:cNvSpPr>
          <p:nvPr/>
        </p:nvSpPr>
        <p:spPr bwMode="auto">
          <a:xfrm>
            <a:off x="397669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10000</a:t>
            </a:r>
            <a:endParaRPr lang="en-US" altLang="en-US">
              <a:latin typeface="Book Antiqua" panose="02040602050305030304" pitchFamily="18" charset="0"/>
            </a:endParaRPr>
          </a:p>
        </p:txBody>
      </p:sp>
      <p:sp>
        <p:nvSpPr>
          <p:cNvPr id="18454" name="Line 29"/>
          <p:cNvSpPr>
            <a:spLocks noChangeShapeType="1"/>
          </p:cNvSpPr>
          <p:nvPr/>
        </p:nvSpPr>
        <p:spPr bwMode="auto">
          <a:xfrm flipV="1">
            <a:off x="529590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5" name="Rectangle 31"/>
          <p:cNvSpPr>
            <a:spLocks noChangeArrowheads="1"/>
          </p:cNvSpPr>
          <p:nvPr/>
        </p:nvSpPr>
        <p:spPr bwMode="auto">
          <a:xfrm>
            <a:off x="4983165"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15000</a:t>
            </a:r>
            <a:endParaRPr lang="en-US" altLang="en-US">
              <a:latin typeface="Book Antiqua" panose="02040602050305030304" pitchFamily="18" charset="0"/>
            </a:endParaRPr>
          </a:p>
        </p:txBody>
      </p:sp>
      <p:sp>
        <p:nvSpPr>
          <p:cNvPr id="18456" name="Line 32"/>
          <p:cNvSpPr>
            <a:spLocks noChangeShapeType="1"/>
          </p:cNvSpPr>
          <p:nvPr/>
        </p:nvSpPr>
        <p:spPr bwMode="auto">
          <a:xfrm flipV="1">
            <a:off x="6300790"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7" name="Rectangle 34"/>
          <p:cNvSpPr>
            <a:spLocks noChangeArrowheads="1"/>
          </p:cNvSpPr>
          <p:nvPr/>
        </p:nvSpPr>
        <p:spPr bwMode="auto">
          <a:xfrm>
            <a:off x="5988052"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20000</a:t>
            </a:r>
            <a:endParaRPr lang="en-US" altLang="en-US">
              <a:latin typeface="Book Antiqua" panose="02040602050305030304" pitchFamily="18" charset="0"/>
            </a:endParaRPr>
          </a:p>
        </p:txBody>
      </p:sp>
      <p:sp>
        <p:nvSpPr>
          <p:cNvPr id="18458" name="Line 35"/>
          <p:cNvSpPr>
            <a:spLocks noChangeShapeType="1"/>
          </p:cNvSpPr>
          <p:nvPr/>
        </p:nvSpPr>
        <p:spPr bwMode="auto">
          <a:xfrm flipV="1">
            <a:off x="7307265" y="5875340"/>
            <a:ext cx="1587"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59" name="Rectangle 37"/>
          <p:cNvSpPr>
            <a:spLocks noChangeArrowheads="1"/>
          </p:cNvSpPr>
          <p:nvPr/>
        </p:nvSpPr>
        <p:spPr bwMode="auto">
          <a:xfrm>
            <a:off x="6992940" y="6051552"/>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 25000</a:t>
            </a:r>
            <a:endParaRPr lang="en-US" altLang="en-US">
              <a:latin typeface="Book Antiqua" panose="02040602050305030304" pitchFamily="18" charset="0"/>
            </a:endParaRPr>
          </a:p>
        </p:txBody>
      </p:sp>
      <p:sp>
        <p:nvSpPr>
          <p:cNvPr id="18460" name="Line 38"/>
          <p:cNvSpPr>
            <a:spLocks noChangeShapeType="1"/>
          </p:cNvSpPr>
          <p:nvPr/>
        </p:nvSpPr>
        <p:spPr bwMode="auto">
          <a:xfrm flipV="1">
            <a:off x="8312150" y="5875340"/>
            <a:ext cx="1588" cy="92075"/>
          </a:xfrm>
          <a:prstGeom prst="line">
            <a:avLst/>
          </a:prstGeom>
          <a:noFill/>
          <a:ln w="11">
            <a:solidFill>
              <a:srgbClr val="000000"/>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61" name="Rectangle 41"/>
          <p:cNvSpPr>
            <a:spLocks noChangeArrowheads="1"/>
          </p:cNvSpPr>
          <p:nvPr/>
        </p:nvSpPr>
        <p:spPr bwMode="auto">
          <a:xfrm>
            <a:off x="2281238" y="1882775"/>
            <a:ext cx="6030912" cy="4084638"/>
          </a:xfrm>
          <a:prstGeom prst="rect">
            <a:avLst/>
          </a:prstGeom>
          <a:noFill/>
          <a:ln w="11">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18462" name="Rectangle 42"/>
          <p:cNvSpPr>
            <a:spLocks noChangeArrowheads="1"/>
          </p:cNvSpPr>
          <p:nvPr/>
        </p:nvSpPr>
        <p:spPr bwMode="auto">
          <a:xfrm>
            <a:off x="952500" y="1781177"/>
            <a:ext cx="12952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[Euro/MWh]</a:t>
            </a:r>
            <a:endParaRPr lang="en-US" altLang="en-US">
              <a:latin typeface="Book Antiqua" panose="02040602050305030304" pitchFamily="18" charset="0"/>
            </a:endParaRPr>
          </a:p>
        </p:txBody>
      </p:sp>
      <p:sp>
        <p:nvSpPr>
          <p:cNvPr id="18463" name="Rectangle 43"/>
          <p:cNvSpPr>
            <a:spLocks noChangeArrowheads="1"/>
          </p:cNvSpPr>
          <p:nvPr/>
        </p:nvSpPr>
        <p:spPr bwMode="auto">
          <a:xfrm>
            <a:off x="8051800" y="6035677"/>
            <a:ext cx="704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[MWh]</a:t>
            </a:r>
            <a:endParaRPr lang="en-US" altLang="en-US">
              <a:latin typeface="Book Antiqua" panose="02040602050305030304" pitchFamily="18" charset="0"/>
            </a:endParaRPr>
          </a:p>
        </p:txBody>
      </p:sp>
      <p:sp>
        <p:nvSpPr>
          <p:cNvPr id="18464" name="Rectangle 45"/>
          <p:cNvSpPr>
            <a:spLocks noChangeArrowheads="1"/>
          </p:cNvSpPr>
          <p:nvPr/>
        </p:nvSpPr>
        <p:spPr bwMode="auto">
          <a:xfrm>
            <a:off x="3179763" y="2522540"/>
            <a:ext cx="11285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Nachfrage</a:t>
            </a:r>
            <a:endParaRPr lang="en-US" altLang="en-US">
              <a:latin typeface="Book Antiqua" panose="02040602050305030304" pitchFamily="18" charset="0"/>
            </a:endParaRPr>
          </a:p>
        </p:txBody>
      </p:sp>
      <p:sp>
        <p:nvSpPr>
          <p:cNvPr id="18465" name="Freeform 47"/>
          <p:cNvSpPr>
            <a:spLocks/>
          </p:cNvSpPr>
          <p:nvPr/>
        </p:nvSpPr>
        <p:spPr bwMode="auto">
          <a:xfrm>
            <a:off x="6284915" y="5457825"/>
            <a:ext cx="725487" cy="509588"/>
          </a:xfrm>
          <a:custGeom>
            <a:avLst/>
            <a:gdLst>
              <a:gd name="T0" fmla="*/ 2147483646 w 1829"/>
              <a:gd name="T1" fmla="*/ 2147483646 h 1281"/>
              <a:gd name="T2" fmla="*/ 2147483646 w 1829"/>
              <a:gd name="T3" fmla="*/ 2147483646 h 1281"/>
              <a:gd name="T4" fmla="*/ 2147483646 w 1829"/>
              <a:gd name="T5" fmla="*/ 2147483646 h 1281"/>
              <a:gd name="T6" fmla="*/ 2147483646 w 1829"/>
              <a:gd name="T7" fmla="*/ 2147483646 h 1281"/>
              <a:gd name="T8" fmla="*/ 2147483646 w 1829"/>
              <a:gd name="T9" fmla="*/ 2147483646 h 1281"/>
              <a:gd name="T10" fmla="*/ 2147483646 w 1829"/>
              <a:gd name="T11" fmla="*/ 2147483646 h 1281"/>
              <a:gd name="T12" fmla="*/ 2147483646 w 1829"/>
              <a:gd name="T13" fmla="*/ 2147483646 h 1281"/>
              <a:gd name="T14" fmla="*/ 2147483646 w 1829"/>
              <a:gd name="T15" fmla="*/ 2147483646 h 1281"/>
              <a:gd name="T16" fmla="*/ 2147483646 w 1829"/>
              <a:gd name="T17" fmla="*/ 2147483646 h 1281"/>
              <a:gd name="T18" fmla="*/ 2147483646 w 1829"/>
              <a:gd name="T19" fmla="*/ 2147483646 h 1281"/>
              <a:gd name="T20" fmla="*/ 2147483646 w 1829"/>
              <a:gd name="T21" fmla="*/ 2147483646 h 1281"/>
              <a:gd name="T22" fmla="*/ 2147483646 w 1829"/>
              <a:gd name="T23" fmla="*/ 2147483646 h 1281"/>
              <a:gd name="T24" fmla="*/ 2147483646 w 1829"/>
              <a:gd name="T25" fmla="*/ 2147483646 h 1281"/>
              <a:gd name="T26" fmla="*/ 2147483646 w 1829"/>
              <a:gd name="T27" fmla="*/ 2147483646 h 1281"/>
              <a:gd name="T28" fmla="*/ 2147483646 w 1829"/>
              <a:gd name="T29" fmla="*/ 2147483646 h 1281"/>
              <a:gd name="T30" fmla="*/ 2147483646 w 1829"/>
              <a:gd name="T31" fmla="*/ 2147483646 h 1281"/>
              <a:gd name="T32" fmla="*/ 2147483646 w 1829"/>
              <a:gd name="T33" fmla="*/ 2147483646 h 1281"/>
              <a:gd name="T34" fmla="*/ 2147483646 w 1829"/>
              <a:gd name="T35" fmla="*/ 2147483646 h 1281"/>
              <a:gd name="T36" fmla="*/ 2147483646 w 1829"/>
              <a:gd name="T37" fmla="*/ 2147483646 h 1281"/>
              <a:gd name="T38" fmla="*/ 2147483646 w 1829"/>
              <a:gd name="T39" fmla="*/ 2147483646 h 1281"/>
              <a:gd name="T40" fmla="*/ 2147483646 w 1829"/>
              <a:gd name="T41" fmla="*/ 2147483646 h 1281"/>
              <a:gd name="T42" fmla="*/ 2147483646 w 1829"/>
              <a:gd name="T43" fmla="*/ 2147483646 h 1281"/>
              <a:gd name="T44" fmla="*/ 2147483646 w 1829"/>
              <a:gd name="T45" fmla="*/ 2147483646 h 1281"/>
              <a:gd name="T46" fmla="*/ 2147483646 w 1829"/>
              <a:gd name="T47" fmla="*/ 2147483646 h 1281"/>
              <a:gd name="T48" fmla="*/ 2147483646 w 1829"/>
              <a:gd name="T49" fmla="*/ 2147483646 h 1281"/>
              <a:gd name="T50" fmla="*/ 2147483646 w 1829"/>
              <a:gd name="T51" fmla="*/ 2147483646 h 1281"/>
              <a:gd name="T52" fmla="*/ 2147483646 w 1829"/>
              <a:gd name="T53" fmla="*/ 2147483646 h 1281"/>
              <a:gd name="T54" fmla="*/ 2147483646 w 1829"/>
              <a:gd name="T55" fmla="*/ 2147483646 h 1281"/>
              <a:gd name="T56" fmla="*/ 2147483646 w 1829"/>
              <a:gd name="T57" fmla="*/ 2147483646 h 1281"/>
              <a:gd name="T58" fmla="*/ 2147483646 w 1829"/>
              <a:gd name="T59" fmla="*/ 2147483646 h 1281"/>
              <a:gd name="T60" fmla="*/ 2147483646 w 1829"/>
              <a:gd name="T61" fmla="*/ 2147483646 h 1281"/>
              <a:gd name="T62" fmla="*/ 2147483646 w 1829"/>
              <a:gd name="T63" fmla="*/ 2147483646 h 1281"/>
              <a:gd name="T64" fmla="*/ 2147483646 w 1829"/>
              <a:gd name="T65" fmla="*/ 2147483646 h 1281"/>
              <a:gd name="T66" fmla="*/ 2147483646 w 1829"/>
              <a:gd name="T67" fmla="*/ 2147483646 h 1281"/>
              <a:gd name="T68" fmla="*/ 2147483646 w 1829"/>
              <a:gd name="T69" fmla="*/ 2147483646 h 1281"/>
              <a:gd name="T70" fmla="*/ 2147483646 w 1829"/>
              <a:gd name="T71" fmla="*/ 2147483646 h 1281"/>
              <a:gd name="T72" fmla="*/ 2147483646 w 1829"/>
              <a:gd name="T73" fmla="*/ 2147483646 h 1281"/>
              <a:gd name="T74" fmla="*/ 2147483646 w 1829"/>
              <a:gd name="T75" fmla="*/ 2147483646 h 1281"/>
              <a:gd name="T76" fmla="*/ 2147483646 w 1829"/>
              <a:gd name="T77" fmla="*/ 2147483646 h 1281"/>
              <a:gd name="T78" fmla="*/ 2147483646 w 1829"/>
              <a:gd name="T79" fmla="*/ 2147483646 h 1281"/>
              <a:gd name="T80" fmla="*/ 2147483646 w 1829"/>
              <a:gd name="T81" fmla="*/ 2147483646 h 1281"/>
              <a:gd name="T82" fmla="*/ 2147483646 w 1829"/>
              <a:gd name="T83" fmla="*/ 2147483646 h 1281"/>
              <a:gd name="T84" fmla="*/ 2147483646 w 1829"/>
              <a:gd name="T85" fmla="*/ 2147483646 h 1281"/>
              <a:gd name="T86" fmla="*/ 2147483646 w 1829"/>
              <a:gd name="T87" fmla="*/ 2147483646 h 1281"/>
              <a:gd name="T88" fmla="*/ 2147483646 w 1829"/>
              <a:gd name="T89" fmla="*/ 2147483646 h 1281"/>
              <a:gd name="T90" fmla="*/ 2147483646 w 1829"/>
              <a:gd name="T91" fmla="*/ 2147483646 h 1281"/>
              <a:gd name="T92" fmla="*/ 2147483646 w 1829"/>
              <a:gd name="T93" fmla="*/ 2147483646 h 1281"/>
              <a:gd name="T94" fmla="*/ 2147483646 w 1829"/>
              <a:gd name="T95" fmla="*/ 2147483646 h 1281"/>
              <a:gd name="T96" fmla="*/ 2147483646 w 1829"/>
              <a:gd name="T97" fmla="*/ 2147483646 h 1281"/>
              <a:gd name="T98" fmla="*/ 2147483646 w 1829"/>
              <a:gd name="T99" fmla="*/ 2147483646 h 1281"/>
              <a:gd name="T100" fmla="*/ 0 w 1829"/>
              <a:gd name="T101" fmla="*/ 2147483646 h 1281"/>
              <a:gd name="T102" fmla="*/ 0 w 1829"/>
              <a:gd name="T103" fmla="*/ 0 h 12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29"/>
              <a:gd name="T157" fmla="*/ 0 h 1281"/>
              <a:gd name="T158" fmla="*/ 1829 w 1829"/>
              <a:gd name="T159" fmla="*/ 1281 h 12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29" h="1281">
                <a:moveTo>
                  <a:pt x="1829" y="1281"/>
                </a:moveTo>
                <a:lnTo>
                  <a:pt x="1715" y="1281"/>
                </a:lnTo>
                <a:lnTo>
                  <a:pt x="1715" y="1240"/>
                </a:lnTo>
                <a:lnTo>
                  <a:pt x="1684" y="1240"/>
                </a:lnTo>
                <a:lnTo>
                  <a:pt x="1684" y="1220"/>
                </a:lnTo>
                <a:lnTo>
                  <a:pt x="1657" y="1220"/>
                </a:lnTo>
                <a:lnTo>
                  <a:pt x="1657" y="1210"/>
                </a:lnTo>
                <a:lnTo>
                  <a:pt x="1552" y="1210"/>
                </a:lnTo>
                <a:lnTo>
                  <a:pt x="1552" y="1198"/>
                </a:lnTo>
                <a:lnTo>
                  <a:pt x="1446" y="1198"/>
                </a:lnTo>
                <a:lnTo>
                  <a:pt x="1446" y="1115"/>
                </a:lnTo>
                <a:lnTo>
                  <a:pt x="1397" y="1115"/>
                </a:lnTo>
                <a:lnTo>
                  <a:pt x="1397" y="949"/>
                </a:lnTo>
                <a:lnTo>
                  <a:pt x="1362" y="949"/>
                </a:lnTo>
                <a:lnTo>
                  <a:pt x="1362" y="617"/>
                </a:lnTo>
                <a:lnTo>
                  <a:pt x="1338" y="617"/>
                </a:lnTo>
                <a:lnTo>
                  <a:pt x="1338" y="463"/>
                </a:lnTo>
                <a:lnTo>
                  <a:pt x="1334" y="463"/>
                </a:lnTo>
                <a:lnTo>
                  <a:pt x="1334" y="444"/>
                </a:lnTo>
                <a:lnTo>
                  <a:pt x="1333" y="444"/>
                </a:lnTo>
                <a:lnTo>
                  <a:pt x="1333" y="433"/>
                </a:lnTo>
                <a:lnTo>
                  <a:pt x="1251" y="433"/>
                </a:lnTo>
                <a:lnTo>
                  <a:pt x="1251" y="431"/>
                </a:lnTo>
                <a:lnTo>
                  <a:pt x="1181" y="431"/>
                </a:lnTo>
                <a:lnTo>
                  <a:pt x="1181" y="430"/>
                </a:lnTo>
                <a:lnTo>
                  <a:pt x="1108" y="430"/>
                </a:lnTo>
                <a:lnTo>
                  <a:pt x="1108" y="429"/>
                </a:lnTo>
                <a:lnTo>
                  <a:pt x="1028" y="429"/>
                </a:lnTo>
                <a:lnTo>
                  <a:pt x="1028" y="424"/>
                </a:lnTo>
                <a:lnTo>
                  <a:pt x="916" y="424"/>
                </a:lnTo>
                <a:lnTo>
                  <a:pt x="916" y="405"/>
                </a:lnTo>
                <a:lnTo>
                  <a:pt x="758" y="405"/>
                </a:lnTo>
                <a:lnTo>
                  <a:pt x="758" y="400"/>
                </a:lnTo>
                <a:lnTo>
                  <a:pt x="707" y="400"/>
                </a:lnTo>
                <a:lnTo>
                  <a:pt x="707" y="396"/>
                </a:lnTo>
                <a:lnTo>
                  <a:pt x="645" y="396"/>
                </a:lnTo>
                <a:lnTo>
                  <a:pt x="645" y="386"/>
                </a:lnTo>
                <a:lnTo>
                  <a:pt x="505" y="386"/>
                </a:lnTo>
                <a:lnTo>
                  <a:pt x="505" y="308"/>
                </a:lnTo>
                <a:lnTo>
                  <a:pt x="411" y="308"/>
                </a:lnTo>
                <a:lnTo>
                  <a:pt x="411" y="269"/>
                </a:lnTo>
                <a:lnTo>
                  <a:pt x="375" y="269"/>
                </a:lnTo>
                <a:lnTo>
                  <a:pt x="375" y="251"/>
                </a:lnTo>
                <a:lnTo>
                  <a:pt x="300" y="251"/>
                </a:lnTo>
                <a:lnTo>
                  <a:pt x="300" y="245"/>
                </a:lnTo>
                <a:lnTo>
                  <a:pt x="167" y="245"/>
                </a:lnTo>
                <a:lnTo>
                  <a:pt x="167" y="241"/>
                </a:lnTo>
                <a:lnTo>
                  <a:pt x="167" y="231"/>
                </a:lnTo>
                <a:lnTo>
                  <a:pt x="162" y="231"/>
                </a:lnTo>
                <a:lnTo>
                  <a:pt x="162" y="154"/>
                </a:lnTo>
                <a:lnTo>
                  <a:pt x="0" y="154"/>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6" name="Freeform 48"/>
          <p:cNvSpPr>
            <a:spLocks/>
          </p:cNvSpPr>
          <p:nvPr/>
        </p:nvSpPr>
        <p:spPr bwMode="auto">
          <a:xfrm>
            <a:off x="5413375" y="4914902"/>
            <a:ext cx="871538" cy="542925"/>
          </a:xfrm>
          <a:custGeom>
            <a:avLst/>
            <a:gdLst>
              <a:gd name="T0" fmla="*/ 2147483646 w 2197"/>
              <a:gd name="T1" fmla="*/ 2147483646 h 1370"/>
              <a:gd name="T2" fmla="*/ 2147483646 w 2197"/>
              <a:gd name="T3" fmla="*/ 2147483646 h 1370"/>
              <a:gd name="T4" fmla="*/ 2147483646 w 2197"/>
              <a:gd name="T5" fmla="*/ 2147483646 h 1370"/>
              <a:gd name="T6" fmla="*/ 2147483646 w 2197"/>
              <a:gd name="T7" fmla="*/ 2147483646 h 1370"/>
              <a:gd name="T8" fmla="*/ 2147483646 w 2197"/>
              <a:gd name="T9" fmla="*/ 2147483646 h 1370"/>
              <a:gd name="T10" fmla="*/ 2147483646 w 2197"/>
              <a:gd name="T11" fmla="*/ 2147483646 h 1370"/>
              <a:gd name="T12" fmla="*/ 2147483646 w 2197"/>
              <a:gd name="T13" fmla="*/ 2147483646 h 1370"/>
              <a:gd name="T14" fmla="*/ 2147483646 w 2197"/>
              <a:gd name="T15" fmla="*/ 2147483646 h 1370"/>
              <a:gd name="T16" fmla="*/ 2147483646 w 2197"/>
              <a:gd name="T17" fmla="*/ 2147483646 h 1370"/>
              <a:gd name="T18" fmla="*/ 2147483646 w 2197"/>
              <a:gd name="T19" fmla="*/ 2147483646 h 1370"/>
              <a:gd name="T20" fmla="*/ 2147483646 w 2197"/>
              <a:gd name="T21" fmla="*/ 2147483646 h 1370"/>
              <a:gd name="T22" fmla="*/ 2147483646 w 2197"/>
              <a:gd name="T23" fmla="*/ 2147483646 h 1370"/>
              <a:gd name="T24" fmla="*/ 2147483646 w 2197"/>
              <a:gd name="T25" fmla="*/ 2147483646 h 1370"/>
              <a:gd name="T26" fmla="*/ 2147483646 w 2197"/>
              <a:gd name="T27" fmla="*/ 2147483646 h 1370"/>
              <a:gd name="T28" fmla="*/ 2147483646 w 2197"/>
              <a:gd name="T29" fmla="*/ 2147483646 h 1370"/>
              <a:gd name="T30" fmla="*/ 2147483646 w 2197"/>
              <a:gd name="T31" fmla="*/ 2147483646 h 1370"/>
              <a:gd name="T32" fmla="*/ 2147483646 w 2197"/>
              <a:gd name="T33" fmla="*/ 2147483646 h 1370"/>
              <a:gd name="T34" fmla="*/ 2147483646 w 2197"/>
              <a:gd name="T35" fmla="*/ 2147483646 h 1370"/>
              <a:gd name="T36" fmla="*/ 2147483646 w 2197"/>
              <a:gd name="T37" fmla="*/ 2147483646 h 1370"/>
              <a:gd name="T38" fmla="*/ 2147483646 w 2197"/>
              <a:gd name="T39" fmla="*/ 2147483646 h 1370"/>
              <a:gd name="T40" fmla="*/ 2147483646 w 2197"/>
              <a:gd name="T41" fmla="*/ 2147483646 h 1370"/>
              <a:gd name="T42" fmla="*/ 2147483646 w 2197"/>
              <a:gd name="T43" fmla="*/ 2147483646 h 1370"/>
              <a:gd name="T44" fmla="*/ 2147483646 w 2197"/>
              <a:gd name="T45" fmla="*/ 2147483646 h 1370"/>
              <a:gd name="T46" fmla="*/ 2147483646 w 2197"/>
              <a:gd name="T47" fmla="*/ 2147483646 h 1370"/>
              <a:gd name="T48" fmla="*/ 2147483646 w 2197"/>
              <a:gd name="T49" fmla="*/ 2147483646 h 1370"/>
              <a:gd name="T50" fmla="*/ 2147483646 w 2197"/>
              <a:gd name="T51" fmla="*/ 2147483646 h 1370"/>
              <a:gd name="T52" fmla="*/ 2147483646 w 2197"/>
              <a:gd name="T53" fmla="*/ 2147483646 h 1370"/>
              <a:gd name="T54" fmla="*/ 2147483646 w 2197"/>
              <a:gd name="T55" fmla="*/ 2147483646 h 1370"/>
              <a:gd name="T56" fmla="*/ 2147483646 w 2197"/>
              <a:gd name="T57" fmla="*/ 2147483646 h 1370"/>
              <a:gd name="T58" fmla="*/ 2147483646 w 2197"/>
              <a:gd name="T59" fmla="*/ 2147483646 h 1370"/>
              <a:gd name="T60" fmla="*/ 2147483646 w 2197"/>
              <a:gd name="T61" fmla="*/ 2147483646 h 1370"/>
              <a:gd name="T62" fmla="*/ 2147483646 w 2197"/>
              <a:gd name="T63" fmla="*/ 2147483646 h 1370"/>
              <a:gd name="T64" fmla="*/ 2147483646 w 2197"/>
              <a:gd name="T65" fmla="*/ 2147483646 h 1370"/>
              <a:gd name="T66" fmla="*/ 2147483646 w 2197"/>
              <a:gd name="T67" fmla="*/ 2147483646 h 1370"/>
              <a:gd name="T68" fmla="*/ 2147483646 w 2197"/>
              <a:gd name="T69" fmla="*/ 2147483646 h 1370"/>
              <a:gd name="T70" fmla="*/ 2147483646 w 2197"/>
              <a:gd name="T71" fmla="*/ 2147483646 h 1370"/>
              <a:gd name="T72" fmla="*/ 2147483646 w 2197"/>
              <a:gd name="T73" fmla="*/ 2147483646 h 1370"/>
              <a:gd name="T74" fmla="*/ 2147483646 w 2197"/>
              <a:gd name="T75" fmla="*/ 2147483646 h 1370"/>
              <a:gd name="T76" fmla="*/ 2147483646 w 2197"/>
              <a:gd name="T77" fmla="*/ 2147483646 h 1370"/>
              <a:gd name="T78" fmla="*/ 2147483646 w 2197"/>
              <a:gd name="T79" fmla="*/ 2147483646 h 1370"/>
              <a:gd name="T80" fmla="*/ 2147483646 w 2197"/>
              <a:gd name="T81" fmla="*/ 2147483646 h 1370"/>
              <a:gd name="T82" fmla="*/ 2147483646 w 2197"/>
              <a:gd name="T83" fmla="*/ 2147483646 h 1370"/>
              <a:gd name="T84" fmla="*/ 2147483646 w 2197"/>
              <a:gd name="T85" fmla="*/ 2147483646 h 1370"/>
              <a:gd name="T86" fmla="*/ 2147483646 w 2197"/>
              <a:gd name="T87" fmla="*/ 2147483646 h 1370"/>
              <a:gd name="T88" fmla="*/ 2147483646 w 2197"/>
              <a:gd name="T89" fmla="*/ 2147483646 h 1370"/>
              <a:gd name="T90" fmla="*/ 2147483646 w 2197"/>
              <a:gd name="T91" fmla="*/ 2147483646 h 1370"/>
              <a:gd name="T92" fmla="*/ 2147483646 w 2197"/>
              <a:gd name="T93" fmla="*/ 2147483646 h 1370"/>
              <a:gd name="T94" fmla="*/ 2147483646 w 2197"/>
              <a:gd name="T95" fmla="*/ 2147483646 h 1370"/>
              <a:gd name="T96" fmla="*/ 2147483646 w 2197"/>
              <a:gd name="T97" fmla="*/ 2147483646 h 1370"/>
              <a:gd name="T98" fmla="*/ 2147483646 w 2197"/>
              <a:gd name="T99" fmla="*/ 2147483646 h 1370"/>
              <a:gd name="T100" fmla="*/ 2147483646 w 2197"/>
              <a:gd name="T101" fmla="*/ 0 h 1370"/>
              <a:gd name="T102" fmla="*/ 0 w 2197"/>
              <a:gd name="T103" fmla="*/ 0 h 137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97"/>
              <a:gd name="T157" fmla="*/ 0 h 1370"/>
              <a:gd name="T158" fmla="*/ 2197 w 2197"/>
              <a:gd name="T159" fmla="*/ 1370 h 137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97" h="1370">
                <a:moveTo>
                  <a:pt x="2197" y="1370"/>
                </a:moveTo>
                <a:lnTo>
                  <a:pt x="2081" y="1370"/>
                </a:lnTo>
                <a:lnTo>
                  <a:pt x="2081" y="1292"/>
                </a:lnTo>
                <a:lnTo>
                  <a:pt x="2015" y="1292"/>
                </a:lnTo>
                <a:lnTo>
                  <a:pt x="2015" y="1215"/>
                </a:lnTo>
                <a:lnTo>
                  <a:pt x="1892" y="1215"/>
                </a:lnTo>
                <a:lnTo>
                  <a:pt x="1892" y="1177"/>
                </a:lnTo>
                <a:lnTo>
                  <a:pt x="1745" y="1177"/>
                </a:lnTo>
                <a:lnTo>
                  <a:pt x="1745" y="1138"/>
                </a:lnTo>
                <a:lnTo>
                  <a:pt x="1631" y="1138"/>
                </a:lnTo>
                <a:lnTo>
                  <a:pt x="1631" y="1100"/>
                </a:lnTo>
                <a:lnTo>
                  <a:pt x="1505" y="1100"/>
                </a:lnTo>
                <a:lnTo>
                  <a:pt x="1505" y="1061"/>
                </a:lnTo>
                <a:lnTo>
                  <a:pt x="1383" y="1061"/>
                </a:lnTo>
                <a:lnTo>
                  <a:pt x="1383" y="1051"/>
                </a:lnTo>
                <a:lnTo>
                  <a:pt x="1320" y="1051"/>
                </a:lnTo>
                <a:lnTo>
                  <a:pt x="1320" y="1042"/>
                </a:lnTo>
                <a:lnTo>
                  <a:pt x="1276" y="1042"/>
                </a:lnTo>
                <a:lnTo>
                  <a:pt x="1276" y="1022"/>
                </a:lnTo>
                <a:lnTo>
                  <a:pt x="1170" y="1022"/>
                </a:lnTo>
                <a:lnTo>
                  <a:pt x="1170" y="984"/>
                </a:lnTo>
                <a:lnTo>
                  <a:pt x="1027" y="984"/>
                </a:lnTo>
                <a:lnTo>
                  <a:pt x="1027" y="964"/>
                </a:lnTo>
                <a:lnTo>
                  <a:pt x="1002" y="964"/>
                </a:lnTo>
                <a:lnTo>
                  <a:pt x="1002" y="945"/>
                </a:lnTo>
                <a:lnTo>
                  <a:pt x="895" y="945"/>
                </a:lnTo>
                <a:lnTo>
                  <a:pt x="895" y="906"/>
                </a:lnTo>
                <a:lnTo>
                  <a:pt x="764" y="906"/>
                </a:lnTo>
                <a:lnTo>
                  <a:pt x="764" y="753"/>
                </a:lnTo>
                <a:lnTo>
                  <a:pt x="685" y="753"/>
                </a:lnTo>
                <a:lnTo>
                  <a:pt x="685" y="598"/>
                </a:lnTo>
                <a:lnTo>
                  <a:pt x="658" y="598"/>
                </a:lnTo>
                <a:lnTo>
                  <a:pt x="658" y="443"/>
                </a:lnTo>
                <a:lnTo>
                  <a:pt x="609" y="443"/>
                </a:lnTo>
                <a:lnTo>
                  <a:pt x="609" y="289"/>
                </a:lnTo>
                <a:lnTo>
                  <a:pt x="572" y="289"/>
                </a:lnTo>
                <a:lnTo>
                  <a:pt x="572" y="250"/>
                </a:lnTo>
                <a:lnTo>
                  <a:pt x="552" y="250"/>
                </a:lnTo>
                <a:lnTo>
                  <a:pt x="552" y="231"/>
                </a:lnTo>
                <a:lnTo>
                  <a:pt x="531" y="231"/>
                </a:lnTo>
                <a:lnTo>
                  <a:pt x="531" y="212"/>
                </a:lnTo>
                <a:lnTo>
                  <a:pt x="388" y="212"/>
                </a:lnTo>
                <a:lnTo>
                  <a:pt x="388" y="134"/>
                </a:lnTo>
                <a:lnTo>
                  <a:pt x="272" y="134"/>
                </a:lnTo>
                <a:lnTo>
                  <a:pt x="272" y="58"/>
                </a:lnTo>
                <a:lnTo>
                  <a:pt x="241" y="58"/>
                </a:lnTo>
                <a:lnTo>
                  <a:pt x="241" y="19"/>
                </a:lnTo>
                <a:lnTo>
                  <a:pt x="139" y="19"/>
                </a:lnTo>
                <a:lnTo>
                  <a:pt x="139" y="9"/>
                </a:lnTo>
                <a:lnTo>
                  <a:pt x="37" y="9"/>
                </a:lnTo>
                <a:lnTo>
                  <a:pt x="37"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7" name="Freeform 49"/>
          <p:cNvSpPr>
            <a:spLocks/>
          </p:cNvSpPr>
          <p:nvPr/>
        </p:nvSpPr>
        <p:spPr bwMode="auto">
          <a:xfrm>
            <a:off x="4795840" y="4600577"/>
            <a:ext cx="617537" cy="314325"/>
          </a:xfrm>
          <a:custGeom>
            <a:avLst/>
            <a:gdLst>
              <a:gd name="T0" fmla="*/ 2147483646 w 1556"/>
              <a:gd name="T1" fmla="*/ 2147483646 h 791"/>
              <a:gd name="T2" fmla="*/ 2147483646 w 1556"/>
              <a:gd name="T3" fmla="*/ 2147483646 h 791"/>
              <a:gd name="T4" fmla="*/ 2147483646 w 1556"/>
              <a:gd name="T5" fmla="*/ 2147483646 h 791"/>
              <a:gd name="T6" fmla="*/ 2147483646 w 1556"/>
              <a:gd name="T7" fmla="*/ 2147483646 h 791"/>
              <a:gd name="T8" fmla="*/ 2147483646 w 1556"/>
              <a:gd name="T9" fmla="*/ 2147483646 h 791"/>
              <a:gd name="T10" fmla="*/ 2147483646 w 1556"/>
              <a:gd name="T11" fmla="*/ 2147483646 h 791"/>
              <a:gd name="T12" fmla="*/ 2147483646 w 1556"/>
              <a:gd name="T13" fmla="*/ 2147483646 h 791"/>
              <a:gd name="T14" fmla="*/ 2147483646 w 1556"/>
              <a:gd name="T15" fmla="*/ 2147483646 h 791"/>
              <a:gd name="T16" fmla="*/ 2147483646 w 1556"/>
              <a:gd name="T17" fmla="*/ 2147483646 h 791"/>
              <a:gd name="T18" fmla="*/ 2147483646 w 1556"/>
              <a:gd name="T19" fmla="*/ 2147483646 h 791"/>
              <a:gd name="T20" fmla="*/ 2147483646 w 1556"/>
              <a:gd name="T21" fmla="*/ 2147483646 h 791"/>
              <a:gd name="T22" fmla="*/ 2147483646 w 1556"/>
              <a:gd name="T23" fmla="*/ 2147483646 h 791"/>
              <a:gd name="T24" fmla="*/ 2147483646 w 1556"/>
              <a:gd name="T25" fmla="*/ 2147483646 h 791"/>
              <a:gd name="T26" fmla="*/ 2147483646 w 1556"/>
              <a:gd name="T27" fmla="*/ 2147483646 h 791"/>
              <a:gd name="T28" fmla="*/ 2147483646 w 1556"/>
              <a:gd name="T29" fmla="*/ 2147483646 h 791"/>
              <a:gd name="T30" fmla="*/ 2147483646 w 1556"/>
              <a:gd name="T31" fmla="*/ 2147483646 h 791"/>
              <a:gd name="T32" fmla="*/ 2147483646 w 1556"/>
              <a:gd name="T33" fmla="*/ 2147483646 h 791"/>
              <a:gd name="T34" fmla="*/ 2147483646 w 1556"/>
              <a:gd name="T35" fmla="*/ 2147483646 h 791"/>
              <a:gd name="T36" fmla="*/ 2147483646 w 1556"/>
              <a:gd name="T37" fmla="*/ 2147483646 h 791"/>
              <a:gd name="T38" fmla="*/ 2147483646 w 1556"/>
              <a:gd name="T39" fmla="*/ 2147483646 h 791"/>
              <a:gd name="T40" fmla="*/ 2147483646 w 1556"/>
              <a:gd name="T41" fmla="*/ 2147483646 h 791"/>
              <a:gd name="T42" fmla="*/ 2147483646 w 1556"/>
              <a:gd name="T43" fmla="*/ 2147483646 h 791"/>
              <a:gd name="T44" fmla="*/ 2147483646 w 1556"/>
              <a:gd name="T45" fmla="*/ 2147483646 h 791"/>
              <a:gd name="T46" fmla="*/ 2147483646 w 1556"/>
              <a:gd name="T47" fmla="*/ 2147483646 h 791"/>
              <a:gd name="T48" fmla="*/ 2147483646 w 1556"/>
              <a:gd name="T49" fmla="*/ 2147483646 h 791"/>
              <a:gd name="T50" fmla="*/ 2147483646 w 1556"/>
              <a:gd name="T51" fmla="*/ 2147483646 h 791"/>
              <a:gd name="T52" fmla="*/ 2147483646 w 1556"/>
              <a:gd name="T53" fmla="*/ 2147483646 h 791"/>
              <a:gd name="T54" fmla="*/ 2147483646 w 1556"/>
              <a:gd name="T55" fmla="*/ 2147483646 h 791"/>
              <a:gd name="T56" fmla="*/ 2147483646 w 1556"/>
              <a:gd name="T57" fmla="*/ 2147483646 h 791"/>
              <a:gd name="T58" fmla="*/ 2147483646 w 1556"/>
              <a:gd name="T59" fmla="*/ 2147483646 h 791"/>
              <a:gd name="T60" fmla="*/ 2147483646 w 1556"/>
              <a:gd name="T61" fmla="*/ 2147483646 h 791"/>
              <a:gd name="T62" fmla="*/ 2147483646 w 1556"/>
              <a:gd name="T63" fmla="*/ 2147483646 h 791"/>
              <a:gd name="T64" fmla="*/ 2147483646 w 1556"/>
              <a:gd name="T65" fmla="*/ 2147483646 h 791"/>
              <a:gd name="T66" fmla="*/ 2147483646 w 1556"/>
              <a:gd name="T67" fmla="*/ 2147483646 h 791"/>
              <a:gd name="T68" fmla="*/ 2147483646 w 1556"/>
              <a:gd name="T69" fmla="*/ 2147483646 h 791"/>
              <a:gd name="T70" fmla="*/ 2147483646 w 1556"/>
              <a:gd name="T71" fmla="*/ 2147483646 h 791"/>
              <a:gd name="T72" fmla="*/ 2147483646 w 1556"/>
              <a:gd name="T73" fmla="*/ 2147483646 h 791"/>
              <a:gd name="T74" fmla="*/ 2147483646 w 1556"/>
              <a:gd name="T75" fmla="*/ 2147483646 h 791"/>
              <a:gd name="T76" fmla="*/ 2147483646 w 1556"/>
              <a:gd name="T77" fmla="*/ 2147483646 h 791"/>
              <a:gd name="T78" fmla="*/ 2147483646 w 1556"/>
              <a:gd name="T79" fmla="*/ 2147483646 h 791"/>
              <a:gd name="T80" fmla="*/ 2147483646 w 1556"/>
              <a:gd name="T81" fmla="*/ 2147483646 h 791"/>
              <a:gd name="T82" fmla="*/ 2147483646 w 1556"/>
              <a:gd name="T83" fmla="*/ 2147483646 h 791"/>
              <a:gd name="T84" fmla="*/ 2147483646 w 1556"/>
              <a:gd name="T85" fmla="*/ 2147483646 h 791"/>
              <a:gd name="T86" fmla="*/ 2147483646 w 1556"/>
              <a:gd name="T87" fmla="*/ 2147483646 h 791"/>
              <a:gd name="T88" fmla="*/ 2147483646 w 1556"/>
              <a:gd name="T89" fmla="*/ 2147483646 h 791"/>
              <a:gd name="T90" fmla="*/ 2147483646 w 1556"/>
              <a:gd name="T91" fmla="*/ 2147483646 h 791"/>
              <a:gd name="T92" fmla="*/ 2147483646 w 1556"/>
              <a:gd name="T93" fmla="*/ 2147483646 h 791"/>
              <a:gd name="T94" fmla="*/ 2147483646 w 1556"/>
              <a:gd name="T95" fmla="*/ 2147483646 h 791"/>
              <a:gd name="T96" fmla="*/ 2147483646 w 1556"/>
              <a:gd name="T97" fmla="*/ 2147483646 h 791"/>
              <a:gd name="T98" fmla="*/ 2147483646 w 1556"/>
              <a:gd name="T99" fmla="*/ 2147483646 h 791"/>
              <a:gd name="T100" fmla="*/ 2147483646 w 1556"/>
              <a:gd name="T101" fmla="*/ 0 h 791"/>
              <a:gd name="T102" fmla="*/ 0 w 1556"/>
              <a:gd name="T103" fmla="*/ 0 h 7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6"/>
              <a:gd name="T157" fmla="*/ 0 h 791"/>
              <a:gd name="T158" fmla="*/ 1556 w 1556"/>
              <a:gd name="T159" fmla="*/ 791 h 7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6" h="791">
                <a:moveTo>
                  <a:pt x="1556" y="791"/>
                </a:moveTo>
                <a:lnTo>
                  <a:pt x="1556" y="772"/>
                </a:lnTo>
                <a:lnTo>
                  <a:pt x="1462" y="772"/>
                </a:lnTo>
                <a:lnTo>
                  <a:pt x="1462" y="769"/>
                </a:lnTo>
                <a:lnTo>
                  <a:pt x="1390" y="769"/>
                </a:lnTo>
                <a:lnTo>
                  <a:pt x="1390" y="767"/>
                </a:lnTo>
                <a:lnTo>
                  <a:pt x="1390" y="761"/>
                </a:lnTo>
                <a:lnTo>
                  <a:pt x="1388" y="761"/>
                </a:lnTo>
                <a:lnTo>
                  <a:pt x="1388" y="752"/>
                </a:lnTo>
                <a:lnTo>
                  <a:pt x="1385" y="752"/>
                </a:lnTo>
                <a:lnTo>
                  <a:pt x="1385" y="733"/>
                </a:lnTo>
                <a:lnTo>
                  <a:pt x="1313" y="733"/>
                </a:lnTo>
                <a:lnTo>
                  <a:pt x="1313" y="694"/>
                </a:lnTo>
                <a:lnTo>
                  <a:pt x="1313" y="617"/>
                </a:lnTo>
                <a:lnTo>
                  <a:pt x="1248" y="617"/>
                </a:lnTo>
                <a:lnTo>
                  <a:pt x="1248" y="578"/>
                </a:lnTo>
                <a:lnTo>
                  <a:pt x="1098" y="578"/>
                </a:lnTo>
                <a:lnTo>
                  <a:pt x="1098" y="539"/>
                </a:lnTo>
                <a:lnTo>
                  <a:pt x="1019" y="539"/>
                </a:lnTo>
                <a:lnTo>
                  <a:pt x="1019" y="463"/>
                </a:lnTo>
                <a:lnTo>
                  <a:pt x="940" y="463"/>
                </a:lnTo>
                <a:lnTo>
                  <a:pt x="940" y="386"/>
                </a:lnTo>
                <a:lnTo>
                  <a:pt x="932" y="386"/>
                </a:lnTo>
                <a:lnTo>
                  <a:pt x="932" y="366"/>
                </a:lnTo>
                <a:lnTo>
                  <a:pt x="895" y="366"/>
                </a:lnTo>
                <a:lnTo>
                  <a:pt x="895" y="356"/>
                </a:lnTo>
                <a:lnTo>
                  <a:pt x="756" y="356"/>
                </a:lnTo>
                <a:lnTo>
                  <a:pt x="756" y="352"/>
                </a:lnTo>
                <a:lnTo>
                  <a:pt x="708" y="352"/>
                </a:lnTo>
                <a:lnTo>
                  <a:pt x="708" y="347"/>
                </a:lnTo>
                <a:lnTo>
                  <a:pt x="692" y="347"/>
                </a:lnTo>
                <a:lnTo>
                  <a:pt x="692" y="308"/>
                </a:lnTo>
                <a:lnTo>
                  <a:pt x="691" y="308"/>
                </a:lnTo>
                <a:lnTo>
                  <a:pt x="691" y="306"/>
                </a:lnTo>
                <a:lnTo>
                  <a:pt x="688" y="306"/>
                </a:lnTo>
                <a:lnTo>
                  <a:pt x="688" y="304"/>
                </a:lnTo>
                <a:lnTo>
                  <a:pt x="665" y="304"/>
                </a:lnTo>
                <a:lnTo>
                  <a:pt x="665" y="298"/>
                </a:lnTo>
                <a:lnTo>
                  <a:pt x="665" y="289"/>
                </a:lnTo>
                <a:lnTo>
                  <a:pt x="665" y="270"/>
                </a:lnTo>
                <a:lnTo>
                  <a:pt x="541" y="270"/>
                </a:lnTo>
                <a:lnTo>
                  <a:pt x="541" y="231"/>
                </a:lnTo>
                <a:lnTo>
                  <a:pt x="382" y="231"/>
                </a:lnTo>
                <a:lnTo>
                  <a:pt x="382" y="153"/>
                </a:lnTo>
                <a:lnTo>
                  <a:pt x="220" y="153"/>
                </a:lnTo>
                <a:lnTo>
                  <a:pt x="220" y="77"/>
                </a:lnTo>
                <a:lnTo>
                  <a:pt x="74" y="77"/>
                </a:lnTo>
                <a:lnTo>
                  <a:pt x="74" y="38"/>
                </a:lnTo>
                <a:lnTo>
                  <a:pt x="32" y="38"/>
                </a:lnTo>
                <a:lnTo>
                  <a:pt x="32"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8" name="Freeform 51"/>
          <p:cNvSpPr>
            <a:spLocks/>
          </p:cNvSpPr>
          <p:nvPr/>
        </p:nvSpPr>
        <p:spPr bwMode="auto">
          <a:xfrm>
            <a:off x="4365627" y="3314702"/>
            <a:ext cx="188913" cy="1120775"/>
          </a:xfrm>
          <a:custGeom>
            <a:avLst/>
            <a:gdLst>
              <a:gd name="T0" fmla="*/ 2147483646 w 479"/>
              <a:gd name="T1" fmla="*/ 2147483646 h 2825"/>
              <a:gd name="T2" fmla="*/ 2147483646 w 479"/>
              <a:gd name="T3" fmla="*/ 2147483646 h 2825"/>
              <a:gd name="T4" fmla="*/ 2147483646 w 479"/>
              <a:gd name="T5" fmla="*/ 2147483646 h 2825"/>
              <a:gd name="T6" fmla="*/ 2147483646 w 479"/>
              <a:gd name="T7" fmla="*/ 2147483646 h 2825"/>
              <a:gd name="T8" fmla="*/ 2147483646 w 479"/>
              <a:gd name="T9" fmla="*/ 2147483646 h 2825"/>
              <a:gd name="T10" fmla="*/ 2147483646 w 479"/>
              <a:gd name="T11" fmla="*/ 2147483646 h 2825"/>
              <a:gd name="T12" fmla="*/ 2147483646 w 479"/>
              <a:gd name="T13" fmla="*/ 2147483646 h 2825"/>
              <a:gd name="T14" fmla="*/ 2147483646 w 479"/>
              <a:gd name="T15" fmla="*/ 2147483646 h 2825"/>
              <a:gd name="T16" fmla="*/ 2147483646 w 479"/>
              <a:gd name="T17" fmla="*/ 2147483646 h 2825"/>
              <a:gd name="T18" fmla="*/ 2147483646 w 479"/>
              <a:gd name="T19" fmla="*/ 2147483646 h 2825"/>
              <a:gd name="T20" fmla="*/ 2147483646 w 479"/>
              <a:gd name="T21" fmla="*/ 2147483646 h 2825"/>
              <a:gd name="T22" fmla="*/ 2147483646 w 479"/>
              <a:gd name="T23" fmla="*/ 2147483646 h 2825"/>
              <a:gd name="T24" fmla="*/ 2147483646 w 479"/>
              <a:gd name="T25" fmla="*/ 2147483646 h 2825"/>
              <a:gd name="T26" fmla="*/ 2147483646 w 479"/>
              <a:gd name="T27" fmla="*/ 2147483646 h 2825"/>
              <a:gd name="T28" fmla="*/ 2147483646 w 479"/>
              <a:gd name="T29" fmla="*/ 2147483646 h 2825"/>
              <a:gd name="T30" fmla="*/ 2147483646 w 479"/>
              <a:gd name="T31" fmla="*/ 2147483646 h 2825"/>
              <a:gd name="T32" fmla="*/ 2147483646 w 479"/>
              <a:gd name="T33" fmla="*/ 2147483646 h 2825"/>
              <a:gd name="T34" fmla="*/ 2147483646 w 479"/>
              <a:gd name="T35" fmla="*/ 2147483646 h 2825"/>
              <a:gd name="T36" fmla="*/ 2147483646 w 479"/>
              <a:gd name="T37" fmla="*/ 2147483646 h 2825"/>
              <a:gd name="T38" fmla="*/ 2147483646 w 479"/>
              <a:gd name="T39" fmla="*/ 2147483646 h 2825"/>
              <a:gd name="T40" fmla="*/ 2147483646 w 479"/>
              <a:gd name="T41" fmla="*/ 2147483646 h 2825"/>
              <a:gd name="T42" fmla="*/ 2147483646 w 479"/>
              <a:gd name="T43" fmla="*/ 2147483646 h 2825"/>
              <a:gd name="T44" fmla="*/ 2147483646 w 479"/>
              <a:gd name="T45" fmla="*/ 2147483646 h 2825"/>
              <a:gd name="T46" fmla="*/ 2147483646 w 479"/>
              <a:gd name="T47" fmla="*/ 2147483646 h 2825"/>
              <a:gd name="T48" fmla="*/ 2147483646 w 479"/>
              <a:gd name="T49" fmla="*/ 2147483646 h 2825"/>
              <a:gd name="T50" fmla="*/ 2147483646 w 479"/>
              <a:gd name="T51" fmla="*/ 2147483646 h 2825"/>
              <a:gd name="T52" fmla="*/ 2147483646 w 479"/>
              <a:gd name="T53" fmla="*/ 2147483646 h 2825"/>
              <a:gd name="T54" fmla="*/ 2147483646 w 479"/>
              <a:gd name="T55" fmla="*/ 2147483646 h 2825"/>
              <a:gd name="T56" fmla="*/ 2147483646 w 479"/>
              <a:gd name="T57" fmla="*/ 2147483646 h 2825"/>
              <a:gd name="T58" fmla="*/ 2147483646 w 479"/>
              <a:gd name="T59" fmla="*/ 2147483646 h 2825"/>
              <a:gd name="T60" fmla="*/ 2147483646 w 479"/>
              <a:gd name="T61" fmla="*/ 2147483646 h 2825"/>
              <a:gd name="T62" fmla="*/ 2147483646 w 479"/>
              <a:gd name="T63" fmla="*/ 2147483646 h 2825"/>
              <a:gd name="T64" fmla="*/ 2147483646 w 479"/>
              <a:gd name="T65" fmla="*/ 2147483646 h 2825"/>
              <a:gd name="T66" fmla="*/ 2147483646 w 479"/>
              <a:gd name="T67" fmla="*/ 2147483646 h 2825"/>
              <a:gd name="T68" fmla="*/ 2147483646 w 479"/>
              <a:gd name="T69" fmla="*/ 2147483646 h 2825"/>
              <a:gd name="T70" fmla="*/ 2147483646 w 479"/>
              <a:gd name="T71" fmla="*/ 2147483646 h 2825"/>
              <a:gd name="T72" fmla="*/ 2147483646 w 479"/>
              <a:gd name="T73" fmla="*/ 2147483646 h 2825"/>
              <a:gd name="T74" fmla="*/ 2147483646 w 479"/>
              <a:gd name="T75" fmla="*/ 2147483646 h 2825"/>
              <a:gd name="T76" fmla="*/ 2147483646 w 479"/>
              <a:gd name="T77" fmla="*/ 2147483646 h 2825"/>
              <a:gd name="T78" fmla="*/ 2147483646 w 479"/>
              <a:gd name="T79" fmla="*/ 2147483646 h 2825"/>
              <a:gd name="T80" fmla="*/ 2147483646 w 479"/>
              <a:gd name="T81" fmla="*/ 2147483646 h 2825"/>
              <a:gd name="T82" fmla="*/ 2147483646 w 479"/>
              <a:gd name="T83" fmla="*/ 2147483646 h 2825"/>
              <a:gd name="T84" fmla="*/ 2147483646 w 479"/>
              <a:gd name="T85" fmla="*/ 2147483646 h 2825"/>
              <a:gd name="T86" fmla="*/ 2147483646 w 479"/>
              <a:gd name="T87" fmla="*/ 2147483646 h 2825"/>
              <a:gd name="T88" fmla="*/ 2147483646 w 479"/>
              <a:gd name="T89" fmla="*/ 2147483646 h 2825"/>
              <a:gd name="T90" fmla="*/ 2147483646 w 479"/>
              <a:gd name="T91" fmla="*/ 2147483646 h 2825"/>
              <a:gd name="T92" fmla="*/ 2147483646 w 479"/>
              <a:gd name="T93" fmla="*/ 2147483646 h 2825"/>
              <a:gd name="T94" fmla="*/ 2147483646 w 479"/>
              <a:gd name="T95" fmla="*/ 2147483646 h 2825"/>
              <a:gd name="T96" fmla="*/ 2147483646 w 479"/>
              <a:gd name="T97" fmla="*/ 2147483646 h 2825"/>
              <a:gd name="T98" fmla="*/ 2147483646 w 479"/>
              <a:gd name="T99" fmla="*/ 2147483646 h 2825"/>
              <a:gd name="T100" fmla="*/ 2147483646 w 479"/>
              <a:gd name="T101" fmla="*/ 0 h 2825"/>
              <a:gd name="T102" fmla="*/ 0 w 479"/>
              <a:gd name="T103" fmla="*/ 0 h 28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79"/>
              <a:gd name="T157" fmla="*/ 0 h 2825"/>
              <a:gd name="T158" fmla="*/ 479 w 479"/>
              <a:gd name="T159" fmla="*/ 2825 h 28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79" h="2825">
                <a:moveTo>
                  <a:pt x="479" y="2825"/>
                </a:moveTo>
                <a:lnTo>
                  <a:pt x="479" y="2820"/>
                </a:lnTo>
                <a:lnTo>
                  <a:pt x="479" y="2809"/>
                </a:lnTo>
                <a:lnTo>
                  <a:pt x="479" y="2805"/>
                </a:lnTo>
                <a:lnTo>
                  <a:pt x="479" y="2799"/>
                </a:lnTo>
                <a:lnTo>
                  <a:pt x="479" y="2794"/>
                </a:lnTo>
                <a:lnTo>
                  <a:pt x="479" y="2789"/>
                </a:lnTo>
                <a:lnTo>
                  <a:pt x="479" y="2777"/>
                </a:lnTo>
                <a:lnTo>
                  <a:pt x="388" y="2777"/>
                </a:lnTo>
                <a:lnTo>
                  <a:pt x="388" y="2700"/>
                </a:lnTo>
                <a:lnTo>
                  <a:pt x="273" y="2700"/>
                </a:lnTo>
                <a:lnTo>
                  <a:pt x="273" y="2623"/>
                </a:lnTo>
                <a:lnTo>
                  <a:pt x="265" y="2623"/>
                </a:lnTo>
                <a:lnTo>
                  <a:pt x="265" y="2469"/>
                </a:lnTo>
                <a:lnTo>
                  <a:pt x="194" y="2469"/>
                </a:lnTo>
                <a:lnTo>
                  <a:pt x="194" y="2391"/>
                </a:lnTo>
                <a:lnTo>
                  <a:pt x="194" y="2314"/>
                </a:lnTo>
                <a:lnTo>
                  <a:pt x="194" y="2237"/>
                </a:lnTo>
                <a:lnTo>
                  <a:pt x="143" y="2237"/>
                </a:lnTo>
                <a:lnTo>
                  <a:pt x="143" y="2160"/>
                </a:lnTo>
                <a:lnTo>
                  <a:pt x="143" y="2083"/>
                </a:lnTo>
                <a:lnTo>
                  <a:pt x="143" y="2006"/>
                </a:lnTo>
                <a:lnTo>
                  <a:pt x="143" y="1852"/>
                </a:lnTo>
                <a:lnTo>
                  <a:pt x="128" y="1852"/>
                </a:lnTo>
                <a:lnTo>
                  <a:pt x="128" y="1813"/>
                </a:lnTo>
                <a:lnTo>
                  <a:pt x="128" y="1803"/>
                </a:lnTo>
                <a:lnTo>
                  <a:pt x="118" y="1803"/>
                </a:lnTo>
                <a:lnTo>
                  <a:pt x="118" y="1794"/>
                </a:lnTo>
                <a:lnTo>
                  <a:pt x="118" y="1774"/>
                </a:lnTo>
                <a:lnTo>
                  <a:pt x="118" y="1736"/>
                </a:lnTo>
                <a:lnTo>
                  <a:pt x="118" y="1697"/>
                </a:lnTo>
                <a:lnTo>
                  <a:pt x="118" y="1620"/>
                </a:lnTo>
                <a:lnTo>
                  <a:pt x="118" y="1581"/>
                </a:lnTo>
                <a:lnTo>
                  <a:pt x="118" y="1542"/>
                </a:lnTo>
                <a:lnTo>
                  <a:pt x="54" y="1542"/>
                </a:lnTo>
                <a:lnTo>
                  <a:pt x="54" y="1466"/>
                </a:lnTo>
                <a:lnTo>
                  <a:pt x="54" y="1388"/>
                </a:lnTo>
                <a:lnTo>
                  <a:pt x="54" y="1311"/>
                </a:lnTo>
                <a:lnTo>
                  <a:pt x="44" y="1311"/>
                </a:lnTo>
                <a:lnTo>
                  <a:pt x="44" y="1234"/>
                </a:lnTo>
                <a:lnTo>
                  <a:pt x="44" y="1156"/>
                </a:lnTo>
                <a:lnTo>
                  <a:pt x="44" y="1080"/>
                </a:lnTo>
                <a:lnTo>
                  <a:pt x="44" y="925"/>
                </a:lnTo>
                <a:lnTo>
                  <a:pt x="44" y="770"/>
                </a:lnTo>
                <a:lnTo>
                  <a:pt x="44" y="617"/>
                </a:lnTo>
                <a:lnTo>
                  <a:pt x="44" y="462"/>
                </a:lnTo>
                <a:lnTo>
                  <a:pt x="44" y="308"/>
                </a:lnTo>
                <a:lnTo>
                  <a:pt x="4" y="308"/>
                </a:lnTo>
                <a:lnTo>
                  <a:pt x="4" y="231"/>
                </a:lnTo>
                <a:lnTo>
                  <a:pt x="4" y="153"/>
                </a:lnTo>
                <a:lnTo>
                  <a:pt x="4" y="0"/>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69" name="Freeform 52"/>
          <p:cNvSpPr>
            <a:spLocks/>
          </p:cNvSpPr>
          <p:nvPr/>
        </p:nvSpPr>
        <p:spPr bwMode="auto">
          <a:xfrm>
            <a:off x="4348163" y="1882777"/>
            <a:ext cx="17462" cy="1431925"/>
          </a:xfrm>
          <a:custGeom>
            <a:avLst/>
            <a:gdLst>
              <a:gd name="T0" fmla="*/ 2147483646 w 43"/>
              <a:gd name="T1" fmla="*/ 2147483646 h 3607"/>
              <a:gd name="T2" fmla="*/ 2147483646 w 43"/>
              <a:gd name="T3" fmla="*/ 2147483646 h 3607"/>
              <a:gd name="T4" fmla="*/ 2147483646 w 43"/>
              <a:gd name="T5" fmla="*/ 2147483646 h 3607"/>
              <a:gd name="T6" fmla="*/ 2147483646 w 43"/>
              <a:gd name="T7" fmla="*/ 2147483646 h 3607"/>
              <a:gd name="T8" fmla="*/ 2147483646 w 43"/>
              <a:gd name="T9" fmla="*/ 2147483646 h 3607"/>
              <a:gd name="T10" fmla="*/ 2147483646 w 43"/>
              <a:gd name="T11" fmla="*/ 2147483646 h 3607"/>
              <a:gd name="T12" fmla="*/ 0 w 43"/>
              <a:gd name="T13" fmla="*/ 2147483646 h 3607"/>
              <a:gd name="T14" fmla="*/ 0 w 43"/>
              <a:gd name="T15" fmla="*/ 0 h 360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3607"/>
              <a:gd name="T26" fmla="*/ 43 w 43"/>
              <a:gd name="T27" fmla="*/ 3607 h 36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3607">
                <a:moveTo>
                  <a:pt x="43" y="3607"/>
                </a:moveTo>
                <a:lnTo>
                  <a:pt x="43" y="3452"/>
                </a:lnTo>
                <a:lnTo>
                  <a:pt x="43" y="3012"/>
                </a:lnTo>
                <a:lnTo>
                  <a:pt x="43" y="2903"/>
                </a:lnTo>
                <a:lnTo>
                  <a:pt x="43" y="2793"/>
                </a:lnTo>
                <a:lnTo>
                  <a:pt x="43" y="2573"/>
                </a:lnTo>
                <a:lnTo>
                  <a:pt x="0" y="2573"/>
                </a:lnTo>
                <a:lnTo>
                  <a:pt x="0" y="0"/>
                </a:lnTo>
              </a:path>
            </a:pathLst>
          </a:custGeom>
          <a:noFill/>
          <a:ln w="11">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0" name="Rectangle 53"/>
          <p:cNvSpPr>
            <a:spLocks noChangeArrowheads="1"/>
          </p:cNvSpPr>
          <p:nvPr/>
        </p:nvSpPr>
        <p:spPr bwMode="auto">
          <a:xfrm>
            <a:off x="5283200" y="2603502"/>
            <a:ext cx="93615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en-US" altLang="en-US" sz="1800" b="1">
                <a:solidFill>
                  <a:srgbClr val="000000"/>
                </a:solidFill>
                <a:latin typeface="Arial" panose="020B0604020202020204" pitchFamily="34" charset="0"/>
              </a:rPr>
              <a:t>Angebot</a:t>
            </a:r>
            <a:endParaRPr lang="en-US" altLang="en-US">
              <a:latin typeface="Book Antiqua" panose="02040602050305030304" pitchFamily="18" charset="0"/>
            </a:endParaRPr>
          </a:p>
        </p:txBody>
      </p:sp>
      <p:sp>
        <p:nvSpPr>
          <p:cNvPr id="18471" name="Freeform 62"/>
          <p:cNvSpPr>
            <a:spLocks/>
          </p:cNvSpPr>
          <p:nvPr/>
        </p:nvSpPr>
        <p:spPr bwMode="auto">
          <a:xfrm>
            <a:off x="4178300" y="5949952"/>
            <a:ext cx="1588" cy="17463"/>
          </a:xfrm>
          <a:custGeom>
            <a:avLst/>
            <a:gdLst>
              <a:gd name="T0" fmla="*/ 0 w 2"/>
              <a:gd name="T1" fmla="*/ 2147483646 h 44"/>
              <a:gd name="T2" fmla="*/ 2147483646 w 2"/>
              <a:gd name="T3" fmla="*/ 2147483646 h 44"/>
              <a:gd name="T4" fmla="*/ 2147483646 w 2"/>
              <a:gd name="T5" fmla="*/ 2147483646 h 44"/>
              <a:gd name="T6" fmla="*/ 2147483646 w 2"/>
              <a:gd name="T7" fmla="*/ 0 h 44"/>
              <a:gd name="T8" fmla="*/ 0 60000 65536"/>
              <a:gd name="T9" fmla="*/ 0 60000 65536"/>
              <a:gd name="T10" fmla="*/ 0 60000 65536"/>
              <a:gd name="T11" fmla="*/ 0 60000 65536"/>
              <a:gd name="T12" fmla="*/ 0 w 2"/>
              <a:gd name="T13" fmla="*/ 0 h 44"/>
              <a:gd name="T14" fmla="*/ 2 w 2"/>
              <a:gd name="T15" fmla="*/ 44 h 44"/>
            </a:gdLst>
            <a:ahLst/>
            <a:cxnLst>
              <a:cxn ang="T8">
                <a:pos x="T0" y="T1"/>
              </a:cxn>
              <a:cxn ang="T9">
                <a:pos x="T2" y="T3"/>
              </a:cxn>
              <a:cxn ang="T10">
                <a:pos x="T4" y="T5"/>
              </a:cxn>
              <a:cxn ang="T11">
                <a:pos x="T6" y="T7"/>
              </a:cxn>
            </a:cxnLst>
            <a:rect l="T12" t="T13" r="T14" b="T15"/>
            <a:pathLst>
              <a:path w="2" h="44">
                <a:moveTo>
                  <a:pt x="0" y="44"/>
                </a:moveTo>
                <a:lnTo>
                  <a:pt x="2" y="44"/>
                </a:lnTo>
                <a:lnTo>
                  <a:pt x="2" y="3"/>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2" name="Freeform 63"/>
          <p:cNvSpPr>
            <a:spLocks/>
          </p:cNvSpPr>
          <p:nvPr/>
        </p:nvSpPr>
        <p:spPr bwMode="auto">
          <a:xfrm>
            <a:off x="4189415" y="5880102"/>
            <a:ext cx="9525" cy="23813"/>
          </a:xfrm>
          <a:custGeom>
            <a:avLst/>
            <a:gdLst>
              <a:gd name="T0" fmla="*/ 0 w 23"/>
              <a:gd name="T1" fmla="*/ 2147483646 h 62"/>
              <a:gd name="T2" fmla="*/ 0 w 23"/>
              <a:gd name="T3" fmla="*/ 2147483646 h 62"/>
              <a:gd name="T4" fmla="*/ 2147483646 w 23"/>
              <a:gd name="T5" fmla="*/ 2147483646 h 62"/>
              <a:gd name="T6" fmla="*/ 2147483646 w 23"/>
              <a:gd name="T7" fmla="*/ 0 h 62"/>
              <a:gd name="T8" fmla="*/ 0 60000 65536"/>
              <a:gd name="T9" fmla="*/ 0 60000 65536"/>
              <a:gd name="T10" fmla="*/ 0 60000 65536"/>
              <a:gd name="T11" fmla="*/ 0 60000 65536"/>
              <a:gd name="T12" fmla="*/ 0 w 23"/>
              <a:gd name="T13" fmla="*/ 0 h 62"/>
              <a:gd name="T14" fmla="*/ 23 w 23"/>
              <a:gd name="T15" fmla="*/ 62 h 62"/>
            </a:gdLst>
            <a:ahLst/>
            <a:cxnLst>
              <a:cxn ang="T8">
                <a:pos x="T0" y="T1"/>
              </a:cxn>
              <a:cxn ang="T9">
                <a:pos x="T2" y="T3"/>
              </a:cxn>
              <a:cxn ang="T10">
                <a:pos x="T4" y="T5"/>
              </a:cxn>
              <a:cxn ang="T11">
                <a:pos x="T6" y="T7"/>
              </a:cxn>
            </a:cxnLst>
            <a:rect l="T12" t="T13" r="T14" b="T15"/>
            <a:pathLst>
              <a:path w="23" h="62">
                <a:moveTo>
                  <a:pt x="0" y="62"/>
                </a:moveTo>
                <a:lnTo>
                  <a:pt x="0" y="54"/>
                </a:lnTo>
                <a:lnTo>
                  <a:pt x="23" y="54"/>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3" name="Line 64"/>
          <p:cNvSpPr>
            <a:spLocks noChangeShapeType="1"/>
          </p:cNvSpPr>
          <p:nvPr/>
        </p:nvSpPr>
        <p:spPr bwMode="auto">
          <a:xfrm flipV="1">
            <a:off x="4205290" y="57959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4" name="Line 65"/>
          <p:cNvSpPr>
            <a:spLocks noChangeShapeType="1"/>
          </p:cNvSpPr>
          <p:nvPr/>
        </p:nvSpPr>
        <p:spPr bwMode="auto">
          <a:xfrm flipV="1">
            <a:off x="4205290" y="570547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75" name="Freeform 66"/>
          <p:cNvSpPr>
            <a:spLocks/>
          </p:cNvSpPr>
          <p:nvPr/>
        </p:nvSpPr>
        <p:spPr bwMode="auto">
          <a:xfrm>
            <a:off x="4206875" y="5618165"/>
            <a:ext cx="1588" cy="33337"/>
          </a:xfrm>
          <a:custGeom>
            <a:avLst/>
            <a:gdLst>
              <a:gd name="T0" fmla="*/ 0 w 1"/>
              <a:gd name="T1" fmla="*/ 2147483646 h 85"/>
              <a:gd name="T2" fmla="*/ 0 w 1"/>
              <a:gd name="T3" fmla="*/ 2147483646 h 85"/>
              <a:gd name="T4" fmla="*/ 0 w 1"/>
              <a:gd name="T5" fmla="*/ 2147483646 h 85"/>
              <a:gd name="T6" fmla="*/ 0 w 1"/>
              <a:gd name="T7" fmla="*/ 2147483646 h 85"/>
              <a:gd name="T8" fmla="*/ 0 w 1"/>
              <a:gd name="T9" fmla="*/ 2147483646 h 85"/>
              <a:gd name="T10" fmla="*/ 0 w 1"/>
              <a:gd name="T11" fmla="*/ 2147483646 h 85"/>
              <a:gd name="T12" fmla="*/ 0 w 1"/>
              <a:gd name="T13" fmla="*/ 2147483646 h 85"/>
              <a:gd name="T14" fmla="*/ 2147483646 w 1"/>
              <a:gd name="T15" fmla="*/ 2147483646 h 85"/>
              <a:gd name="T16" fmla="*/ 2147483646 w 1"/>
              <a:gd name="T17" fmla="*/ 2147483646 h 85"/>
              <a:gd name="T18" fmla="*/ 2147483646 w 1"/>
              <a:gd name="T19" fmla="*/ 2147483646 h 85"/>
              <a:gd name="T20" fmla="*/ 2147483646 w 1"/>
              <a:gd name="T21" fmla="*/ 0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
              <a:gd name="T34" fmla="*/ 0 h 85"/>
              <a:gd name="T35" fmla="*/ 1 w 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 h="85">
                <a:moveTo>
                  <a:pt x="0" y="85"/>
                </a:moveTo>
                <a:lnTo>
                  <a:pt x="0" y="62"/>
                </a:lnTo>
                <a:lnTo>
                  <a:pt x="0" y="43"/>
                </a:lnTo>
                <a:lnTo>
                  <a:pt x="0" y="32"/>
                </a:lnTo>
                <a:lnTo>
                  <a:pt x="0" y="30"/>
                </a:lnTo>
                <a:lnTo>
                  <a:pt x="0" y="29"/>
                </a:lnTo>
                <a:lnTo>
                  <a:pt x="0" y="28"/>
                </a:lnTo>
                <a:lnTo>
                  <a:pt x="1" y="28"/>
                </a:lnTo>
                <a:lnTo>
                  <a:pt x="1" y="23"/>
                </a:lnTo>
                <a:lnTo>
                  <a:pt x="1" y="4"/>
                </a:lnTo>
                <a:lnTo>
                  <a:pt x="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6" name="Freeform 67"/>
          <p:cNvSpPr>
            <a:spLocks/>
          </p:cNvSpPr>
          <p:nvPr/>
        </p:nvSpPr>
        <p:spPr bwMode="auto">
          <a:xfrm>
            <a:off x="4208465" y="5529265"/>
            <a:ext cx="1587" cy="33337"/>
          </a:xfrm>
          <a:custGeom>
            <a:avLst/>
            <a:gdLst>
              <a:gd name="T0" fmla="*/ 0 w 1588"/>
              <a:gd name="T1" fmla="*/ 2147483646 h 85"/>
              <a:gd name="T2" fmla="*/ 0 w 1588"/>
              <a:gd name="T3" fmla="*/ 2147483646 h 85"/>
              <a:gd name="T4" fmla="*/ 0 w 1588"/>
              <a:gd name="T5" fmla="*/ 2147483646 h 85"/>
              <a:gd name="T6" fmla="*/ 0 w 1588"/>
              <a:gd name="T7" fmla="*/ 2147483646 h 85"/>
              <a:gd name="T8" fmla="*/ 0 w 1588"/>
              <a:gd name="T9" fmla="*/ 2147483646 h 85"/>
              <a:gd name="T10" fmla="*/ 0 w 1588"/>
              <a:gd name="T11" fmla="*/ 0 h 85"/>
              <a:gd name="T12" fmla="*/ 0 60000 65536"/>
              <a:gd name="T13" fmla="*/ 0 60000 65536"/>
              <a:gd name="T14" fmla="*/ 0 60000 65536"/>
              <a:gd name="T15" fmla="*/ 0 60000 65536"/>
              <a:gd name="T16" fmla="*/ 0 60000 65536"/>
              <a:gd name="T17" fmla="*/ 0 60000 65536"/>
              <a:gd name="T18" fmla="*/ 0 w 1588"/>
              <a:gd name="T19" fmla="*/ 0 h 85"/>
              <a:gd name="T20" fmla="*/ 1588 w 1588"/>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588" h="85">
                <a:moveTo>
                  <a:pt x="0" y="85"/>
                </a:moveTo>
                <a:lnTo>
                  <a:pt x="0" y="75"/>
                </a:lnTo>
                <a:lnTo>
                  <a:pt x="0" y="69"/>
                </a:lnTo>
                <a:lnTo>
                  <a:pt x="0" y="65"/>
                </a:lnTo>
                <a:lnTo>
                  <a:pt x="0" y="55"/>
                </a:lnTo>
                <a:lnTo>
                  <a:pt x="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7" name="Freeform 68"/>
          <p:cNvSpPr>
            <a:spLocks/>
          </p:cNvSpPr>
          <p:nvPr/>
        </p:nvSpPr>
        <p:spPr bwMode="auto">
          <a:xfrm>
            <a:off x="4213225" y="5441950"/>
            <a:ext cx="1588" cy="33338"/>
          </a:xfrm>
          <a:custGeom>
            <a:avLst/>
            <a:gdLst>
              <a:gd name="T0" fmla="*/ 0 w 2"/>
              <a:gd name="T1" fmla="*/ 2147483646 h 83"/>
              <a:gd name="T2" fmla="*/ 0 w 2"/>
              <a:gd name="T3" fmla="*/ 2147483646 h 83"/>
              <a:gd name="T4" fmla="*/ 2147483646 w 2"/>
              <a:gd name="T5" fmla="*/ 2147483646 h 83"/>
              <a:gd name="T6" fmla="*/ 2147483646 w 2"/>
              <a:gd name="T7" fmla="*/ 0 h 83"/>
              <a:gd name="T8" fmla="*/ 0 60000 65536"/>
              <a:gd name="T9" fmla="*/ 0 60000 65536"/>
              <a:gd name="T10" fmla="*/ 0 60000 65536"/>
              <a:gd name="T11" fmla="*/ 0 60000 65536"/>
              <a:gd name="T12" fmla="*/ 0 w 2"/>
              <a:gd name="T13" fmla="*/ 0 h 83"/>
              <a:gd name="T14" fmla="*/ 2 w 2"/>
              <a:gd name="T15" fmla="*/ 83 h 83"/>
            </a:gdLst>
            <a:ahLst/>
            <a:cxnLst>
              <a:cxn ang="T8">
                <a:pos x="T0" y="T1"/>
              </a:cxn>
              <a:cxn ang="T9">
                <a:pos x="T2" y="T3"/>
              </a:cxn>
              <a:cxn ang="T10">
                <a:pos x="T4" y="T5"/>
              </a:cxn>
              <a:cxn ang="T11">
                <a:pos x="T6" y="T7"/>
              </a:cxn>
            </a:cxnLst>
            <a:rect l="T12" t="T13" r="T14" b="T15"/>
            <a:pathLst>
              <a:path w="2" h="83">
                <a:moveTo>
                  <a:pt x="0" y="83"/>
                </a:moveTo>
                <a:lnTo>
                  <a:pt x="0" y="40"/>
                </a:lnTo>
                <a:lnTo>
                  <a:pt x="2" y="40"/>
                </a:lnTo>
                <a:lnTo>
                  <a:pt x="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8" name="Freeform 69"/>
          <p:cNvSpPr>
            <a:spLocks/>
          </p:cNvSpPr>
          <p:nvPr/>
        </p:nvSpPr>
        <p:spPr bwMode="auto">
          <a:xfrm>
            <a:off x="4224340" y="5372100"/>
            <a:ext cx="9525" cy="25400"/>
          </a:xfrm>
          <a:custGeom>
            <a:avLst/>
            <a:gdLst>
              <a:gd name="T0" fmla="*/ 0 w 23"/>
              <a:gd name="T1" fmla="*/ 2147483646 h 63"/>
              <a:gd name="T2" fmla="*/ 2147483646 w 23"/>
              <a:gd name="T3" fmla="*/ 2147483646 h 63"/>
              <a:gd name="T4" fmla="*/ 2147483646 w 23"/>
              <a:gd name="T5" fmla="*/ 2147483646 h 63"/>
              <a:gd name="T6" fmla="*/ 2147483646 w 23"/>
              <a:gd name="T7" fmla="*/ 0 h 63"/>
              <a:gd name="T8" fmla="*/ 0 60000 65536"/>
              <a:gd name="T9" fmla="*/ 0 60000 65536"/>
              <a:gd name="T10" fmla="*/ 0 60000 65536"/>
              <a:gd name="T11" fmla="*/ 0 60000 65536"/>
              <a:gd name="T12" fmla="*/ 0 w 23"/>
              <a:gd name="T13" fmla="*/ 0 h 63"/>
              <a:gd name="T14" fmla="*/ 23 w 23"/>
              <a:gd name="T15" fmla="*/ 63 h 63"/>
            </a:gdLst>
            <a:ahLst/>
            <a:cxnLst>
              <a:cxn ang="T8">
                <a:pos x="T0" y="T1"/>
              </a:cxn>
              <a:cxn ang="T9">
                <a:pos x="T2" y="T3"/>
              </a:cxn>
              <a:cxn ang="T10">
                <a:pos x="T4" y="T5"/>
              </a:cxn>
              <a:cxn ang="T11">
                <a:pos x="T6" y="T7"/>
              </a:cxn>
            </a:cxnLst>
            <a:rect l="T12" t="T13" r="T14" b="T15"/>
            <a:pathLst>
              <a:path w="23" h="63">
                <a:moveTo>
                  <a:pt x="0" y="63"/>
                </a:moveTo>
                <a:lnTo>
                  <a:pt x="23" y="63"/>
                </a:lnTo>
                <a:lnTo>
                  <a:pt x="23" y="25"/>
                </a:lnTo>
                <a:lnTo>
                  <a:pt x="2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79" name="Freeform 70"/>
          <p:cNvSpPr>
            <a:spLocks/>
          </p:cNvSpPr>
          <p:nvPr/>
        </p:nvSpPr>
        <p:spPr bwMode="auto">
          <a:xfrm>
            <a:off x="4238625" y="5294315"/>
            <a:ext cx="7938" cy="26987"/>
          </a:xfrm>
          <a:custGeom>
            <a:avLst/>
            <a:gdLst>
              <a:gd name="T0" fmla="*/ 0 w 21"/>
              <a:gd name="T1" fmla="*/ 2147483646 h 65"/>
              <a:gd name="T2" fmla="*/ 2147483646 w 21"/>
              <a:gd name="T3" fmla="*/ 2147483646 h 65"/>
              <a:gd name="T4" fmla="*/ 2147483646 w 21"/>
              <a:gd name="T5" fmla="*/ 2147483646 h 65"/>
              <a:gd name="T6" fmla="*/ 2147483646 w 21"/>
              <a:gd name="T7" fmla="*/ 2147483646 h 65"/>
              <a:gd name="T8" fmla="*/ 2147483646 w 21"/>
              <a:gd name="T9" fmla="*/ 0 h 65"/>
              <a:gd name="T10" fmla="*/ 0 60000 65536"/>
              <a:gd name="T11" fmla="*/ 0 60000 65536"/>
              <a:gd name="T12" fmla="*/ 0 60000 65536"/>
              <a:gd name="T13" fmla="*/ 0 60000 65536"/>
              <a:gd name="T14" fmla="*/ 0 60000 65536"/>
              <a:gd name="T15" fmla="*/ 0 w 21"/>
              <a:gd name="T16" fmla="*/ 0 h 65"/>
              <a:gd name="T17" fmla="*/ 21 w 21"/>
              <a:gd name="T18" fmla="*/ 65 h 65"/>
            </a:gdLst>
            <a:ahLst/>
            <a:cxnLst>
              <a:cxn ang="T10">
                <a:pos x="T0" y="T1"/>
              </a:cxn>
              <a:cxn ang="T11">
                <a:pos x="T2" y="T3"/>
              </a:cxn>
              <a:cxn ang="T12">
                <a:pos x="T4" y="T5"/>
              </a:cxn>
              <a:cxn ang="T13">
                <a:pos x="T6" y="T7"/>
              </a:cxn>
              <a:cxn ang="T14">
                <a:pos x="T8" y="T9"/>
              </a:cxn>
            </a:cxnLst>
            <a:rect l="T15" t="T16" r="T17" b="T18"/>
            <a:pathLst>
              <a:path w="21" h="65">
                <a:moveTo>
                  <a:pt x="0" y="65"/>
                </a:moveTo>
                <a:lnTo>
                  <a:pt x="21" y="65"/>
                </a:lnTo>
                <a:lnTo>
                  <a:pt x="21" y="27"/>
                </a:lnTo>
                <a:lnTo>
                  <a:pt x="21" y="7"/>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0" name="Line 71"/>
          <p:cNvSpPr>
            <a:spLocks noChangeShapeType="1"/>
          </p:cNvSpPr>
          <p:nvPr/>
        </p:nvSpPr>
        <p:spPr bwMode="auto">
          <a:xfrm flipV="1">
            <a:off x="4270375" y="5227640"/>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1" name="Line 72"/>
          <p:cNvSpPr>
            <a:spLocks noChangeShapeType="1"/>
          </p:cNvSpPr>
          <p:nvPr/>
        </p:nvSpPr>
        <p:spPr bwMode="auto">
          <a:xfrm flipV="1">
            <a:off x="4286250" y="5153027"/>
            <a:ext cx="1588"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482" name="Freeform 73"/>
          <p:cNvSpPr>
            <a:spLocks/>
          </p:cNvSpPr>
          <p:nvPr/>
        </p:nvSpPr>
        <p:spPr bwMode="auto">
          <a:xfrm>
            <a:off x="4287838" y="5072065"/>
            <a:ext cx="6350" cy="26987"/>
          </a:xfrm>
          <a:custGeom>
            <a:avLst/>
            <a:gdLst>
              <a:gd name="T0" fmla="*/ 0 w 16"/>
              <a:gd name="T1" fmla="*/ 2147483646 h 70"/>
              <a:gd name="T2" fmla="*/ 0 w 16"/>
              <a:gd name="T3" fmla="*/ 2147483646 h 70"/>
              <a:gd name="T4" fmla="*/ 2147483646 w 16"/>
              <a:gd name="T5" fmla="*/ 2147483646 h 70"/>
              <a:gd name="T6" fmla="*/ 2147483646 w 16"/>
              <a:gd name="T7" fmla="*/ 0 h 70"/>
              <a:gd name="T8" fmla="*/ 0 60000 65536"/>
              <a:gd name="T9" fmla="*/ 0 60000 65536"/>
              <a:gd name="T10" fmla="*/ 0 60000 65536"/>
              <a:gd name="T11" fmla="*/ 0 60000 65536"/>
              <a:gd name="T12" fmla="*/ 0 w 16"/>
              <a:gd name="T13" fmla="*/ 0 h 70"/>
              <a:gd name="T14" fmla="*/ 16 w 16"/>
              <a:gd name="T15" fmla="*/ 70 h 70"/>
            </a:gdLst>
            <a:ahLst/>
            <a:cxnLst>
              <a:cxn ang="T8">
                <a:pos x="T0" y="T1"/>
              </a:cxn>
              <a:cxn ang="T9">
                <a:pos x="T2" y="T3"/>
              </a:cxn>
              <a:cxn ang="T10">
                <a:pos x="T4" y="T5"/>
              </a:cxn>
              <a:cxn ang="T11">
                <a:pos x="T6" y="T7"/>
              </a:cxn>
            </a:cxnLst>
            <a:rect l="T12" t="T13" r="T14" b="T15"/>
            <a:pathLst>
              <a:path w="16" h="70">
                <a:moveTo>
                  <a:pt x="0" y="70"/>
                </a:moveTo>
                <a:lnTo>
                  <a:pt x="0" y="47"/>
                </a:lnTo>
                <a:lnTo>
                  <a:pt x="16" y="47"/>
                </a:lnTo>
                <a:lnTo>
                  <a:pt x="1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3" name="Freeform 74"/>
          <p:cNvSpPr>
            <a:spLocks/>
          </p:cNvSpPr>
          <p:nvPr/>
        </p:nvSpPr>
        <p:spPr bwMode="auto">
          <a:xfrm>
            <a:off x="4298950" y="5006975"/>
            <a:ext cx="20638" cy="12700"/>
          </a:xfrm>
          <a:custGeom>
            <a:avLst/>
            <a:gdLst>
              <a:gd name="T0" fmla="*/ 0 w 53"/>
              <a:gd name="T1" fmla="*/ 2147483646 h 32"/>
              <a:gd name="T2" fmla="*/ 0 w 53"/>
              <a:gd name="T3" fmla="*/ 2147483646 h 32"/>
              <a:gd name="T4" fmla="*/ 2147483646 w 53"/>
              <a:gd name="T5" fmla="*/ 2147483646 h 32"/>
              <a:gd name="T6" fmla="*/ 2147483646 w 53"/>
              <a:gd name="T7" fmla="*/ 0 h 32"/>
              <a:gd name="T8" fmla="*/ 2147483646 w 53"/>
              <a:gd name="T9" fmla="*/ 0 h 32"/>
              <a:gd name="T10" fmla="*/ 0 60000 65536"/>
              <a:gd name="T11" fmla="*/ 0 60000 65536"/>
              <a:gd name="T12" fmla="*/ 0 60000 65536"/>
              <a:gd name="T13" fmla="*/ 0 60000 65536"/>
              <a:gd name="T14" fmla="*/ 0 60000 65536"/>
              <a:gd name="T15" fmla="*/ 0 w 53"/>
              <a:gd name="T16" fmla="*/ 0 h 32"/>
              <a:gd name="T17" fmla="*/ 53 w 53"/>
              <a:gd name="T18" fmla="*/ 32 h 32"/>
            </a:gdLst>
            <a:ahLst/>
            <a:cxnLst>
              <a:cxn ang="T10">
                <a:pos x="T0" y="T1"/>
              </a:cxn>
              <a:cxn ang="T11">
                <a:pos x="T2" y="T3"/>
              </a:cxn>
              <a:cxn ang="T12">
                <a:pos x="T4" y="T5"/>
              </a:cxn>
              <a:cxn ang="T13">
                <a:pos x="T6" y="T7"/>
              </a:cxn>
              <a:cxn ang="T14">
                <a:pos x="T8" y="T9"/>
              </a:cxn>
            </a:cxnLst>
            <a:rect l="T15" t="T16" r="T17" b="T18"/>
            <a:pathLst>
              <a:path w="53" h="32">
                <a:moveTo>
                  <a:pt x="0" y="32"/>
                </a:moveTo>
                <a:lnTo>
                  <a:pt x="0" y="19"/>
                </a:lnTo>
                <a:lnTo>
                  <a:pt x="44" y="19"/>
                </a:lnTo>
                <a:lnTo>
                  <a:pt x="44" y="0"/>
                </a:lnTo>
                <a:lnTo>
                  <a:pt x="5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4" name="Freeform 75"/>
          <p:cNvSpPr>
            <a:spLocks/>
          </p:cNvSpPr>
          <p:nvPr/>
        </p:nvSpPr>
        <p:spPr bwMode="auto">
          <a:xfrm>
            <a:off x="4341815" y="4951415"/>
            <a:ext cx="14287" cy="20637"/>
          </a:xfrm>
          <a:custGeom>
            <a:avLst/>
            <a:gdLst>
              <a:gd name="T0" fmla="*/ 0 w 34"/>
              <a:gd name="T1" fmla="*/ 2147483646 h 52"/>
              <a:gd name="T2" fmla="*/ 0 w 34"/>
              <a:gd name="T3" fmla="*/ 2147483646 h 52"/>
              <a:gd name="T4" fmla="*/ 2147483646 w 34"/>
              <a:gd name="T5" fmla="*/ 2147483646 h 52"/>
              <a:gd name="T6" fmla="*/ 2147483646 w 34"/>
              <a:gd name="T7" fmla="*/ 0 h 52"/>
              <a:gd name="T8" fmla="*/ 0 60000 65536"/>
              <a:gd name="T9" fmla="*/ 0 60000 65536"/>
              <a:gd name="T10" fmla="*/ 0 60000 65536"/>
              <a:gd name="T11" fmla="*/ 0 60000 65536"/>
              <a:gd name="T12" fmla="*/ 0 w 34"/>
              <a:gd name="T13" fmla="*/ 0 h 52"/>
              <a:gd name="T14" fmla="*/ 34 w 34"/>
              <a:gd name="T15" fmla="*/ 52 h 52"/>
            </a:gdLst>
            <a:ahLst/>
            <a:cxnLst>
              <a:cxn ang="T8">
                <a:pos x="T0" y="T1"/>
              </a:cxn>
              <a:cxn ang="T9">
                <a:pos x="T2" y="T3"/>
              </a:cxn>
              <a:cxn ang="T10">
                <a:pos x="T4" y="T5"/>
              </a:cxn>
              <a:cxn ang="T11">
                <a:pos x="T6" y="T7"/>
              </a:cxn>
            </a:cxnLst>
            <a:rect l="T12" t="T13" r="T14" b="T15"/>
            <a:pathLst>
              <a:path w="34" h="52">
                <a:moveTo>
                  <a:pt x="0" y="52"/>
                </a:moveTo>
                <a:lnTo>
                  <a:pt x="0" y="41"/>
                </a:lnTo>
                <a:lnTo>
                  <a:pt x="34" y="41"/>
                </a:lnTo>
                <a:lnTo>
                  <a:pt x="3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5" name="Freeform 76"/>
          <p:cNvSpPr>
            <a:spLocks/>
          </p:cNvSpPr>
          <p:nvPr/>
        </p:nvSpPr>
        <p:spPr bwMode="auto">
          <a:xfrm>
            <a:off x="4365627" y="4883152"/>
            <a:ext cx="11113" cy="22225"/>
          </a:xfrm>
          <a:custGeom>
            <a:avLst/>
            <a:gdLst>
              <a:gd name="T0" fmla="*/ 0 w 30"/>
              <a:gd name="T1" fmla="*/ 2147483646 h 56"/>
              <a:gd name="T2" fmla="*/ 2147483646 w 30"/>
              <a:gd name="T3" fmla="*/ 2147483646 h 56"/>
              <a:gd name="T4" fmla="*/ 2147483646 w 30"/>
              <a:gd name="T5" fmla="*/ 2147483646 h 56"/>
              <a:gd name="T6" fmla="*/ 2147483646 w 30"/>
              <a:gd name="T7" fmla="*/ 2147483646 h 56"/>
              <a:gd name="T8" fmla="*/ 2147483646 w 30"/>
              <a:gd name="T9" fmla="*/ 2147483646 h 56"/>
              <a:gd name="T10" fmla="*/ 2147483646 w 30"/>
              <a:gd name="T11" fmla="*/ 2147483646 h 56"/>
              <a:gd name="T12" fmla="*/ 2147483646 w 30"/>
              <a:gd name="T13" fmla="*/ 2147483646 h 56"/>
              <a:gd name="T14" fmla="*/ 2147483646 w 30"/>
              <a:gd name="T15" fmla="*/ 2147483646 h 56"/>
              <a:gd name="T16" fmla="*/ 2147483646 w 30"/>
              <a:gd name="T17" fmla="*/ 0 h 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56"/>
              <a:gd name="T29" fmla="*/ 30 w 30"/>
              <a:gd name="T30" fmla="*/ 56 h 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56">
                <a:moveTo>
                  <a:pt x="0" y="56"/>
                </a:moveTo>
                <a:lnTo>
                  <a:pt x="8" y="56"/>
                </a:lnTo>
                <a:lnTo>
                  <a:pt x="8" y="50"/>
                </a:lnTo>
                <a:lnTo>
                  <a:pt x="8" y="41"/>
                </a:lnTo>
                <a:lnTo>
                  <a:pt x="25" y="41"/>
                </a:lnTo>
                <a:lnTo>
                  <a:pt x="25" y="22"/>
                </a:lnTo>
                <a:lnTo>
                  <a:pt x="30" y="22"/>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6" name="Freeform 77"/>
          <p:cNvSpPr>
            <a:spLocks/>
          </p:cNvSpPr>
          <p:nvPr/>
        </p:nvSpPr>
        <p:spPr bwMode="auto">
          <a:xfrm>
            <a:off x="4395788" y="4822827"/>
            <a:ext cx="11112" cy="22225"/>
          </a:xfrm>
          <a:custGeom>
            <a:avLst/>
            <a:gdLst>
              <a:gd name="T0" fmla="*/ 0 w 26"/>
              <a:gd name="T1" fmla="*/ 2147483646 h 59"/>
              <a:gd name="T2" fmla="*/ 2147483646 w 26"/>
              <a:gd name="T3" fmla="*/ 2147483646 h 59"/>
              <a:gd name="T4" fmla="*/ 2147483646 w 26"/>
              <a:gd name="T5" fmla="*/ 2147483646 h 59"/>
              <a:gd name="T6" fmla="*/ 2147483646 w 26"/>
              <a:gd name="T7" fmla="*/ 2147483646 h 59"/>
              <a:gd name="T8" fmla="*/ 2147483646 w 26"/>
              <a:gd name="T9" fmla="*/ 0 h 59"/>
              <a:gd name="T10" fmla="*/ 0 60000 65536"/>
              <a:gd name="T11" fmla="*/ 0 60000 65536"/>
              <a:gd name="T12" fmla="*/ 0 60000 65536"/>
              <a:gd name="T13" fmla="*/ 0 60000 65536"/>
              <a:gd name="T14" fmla="*/ 0 60000 65536"/>
              <a:gd name="T15" fmla="*/ 0 w 26"/>
              <a:gd name="T16" fmla="*/ 0 h 59"/>
              <a:gd name="T17" fmla="*/ 26 w 26"/>
              <a:gd name="T18" fmla="*/ 59 h 59"/>
            </a:gdLst>
            <a:ahLst/>
            <a:cxnLst>
              <a:cxn ang="T10">
                <a:pos x="T0" y="T1"/>
              </a:cxn>
              <a:cxn ang="T11">
                <a:pos x="T2" y="T3"/>
              </a:cxn>
              <a:cxn ang="T12">
                <a:pos x="T4" y="T5"/>
              </a:cxn>
              <a:cxn ang="T13">
                <a:pos x="T6" y="T7"/>
              </a:cxn>
              <a:cxn ang="T14">
                <a:pos x="T8" y="T9"/>
              </a:cxn>
            </a:cxnLst>
            <a:rect l="T15" t="T16" r="T17" b="T18"/>
            <a:pathLst>
              <a:path w="26" h="59">
                <a:moveTo>
                  <a:pt x="0" y="59"/>
                </a:moveTo>
                <a:lnTo>
                  <a:pt x="16" y="59"/>
                </a:lnTo>
                <a:lnTo>
                  <a:pt x="16" y="20"/>
                </a:lnTo>
                <a:lnTo>
                  <a:pt x="26" y="20"/>
                </a:lnTo>
                <a:lnTo>
                  <a:pt x="2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7" name="Freeform 78"/>
          <p:cNvSpPr>
            <a:spLocks/>
          </p:cNvSpPr>
          <p:nvPr/>
        </p:nvSpPr>
        <p:spPr bwMode="auto">
          <a:xfrm>
            <a:off x="4419600" y="4746625"/>
            <a:ext cx="1588" cy="31750"/>
          </a:xfrm>
          <a:custGeom>
            <a:avLst/>
            <a:gdLst>
              <a:gd name="T0" fmla="*/ 0 w 4"/>
              <a:gd name="T1" fmla="*/ 2147483646 h 81"/>
              <a:gd name="T2" fmla="*/ 0 w 4"/>
              <a:gd name="T3" fmla="*/ 2147483646 h 81"/>
              <a:gd name="T4" fmla="*/ 2147483646 w 4"/>
              <a:gd name="T5" fmla="*/ 2147483646 h 81"/>
              <a:gd name="T6" fmla="*/ 2147483646 w 4"/>
              <a:gd name="T7" fmla="*/ 0 h 81"/>
              <a:gd name="T8" fmla="*/ 2147483646 w 4"/>
              <a:gd name="T9" fmla="*/ 0 h 81"/>
              <a:gd name="T10" fmla="*/ 0 60000 65536"/>
              <a:gd name="T11" fmla="*/ 0 60000 65536"/>
              <a:gd name="T12" fmla="*/ 0 60000 65536"/>
              <a:gd name="T13" fmla="*/ 0 60000 65536"/>
              <a:gd name="T14" fmla="*/ 0 60000 65536"/>
              <a:gd name="T15" fmla="*/ 0 w 4"/>
              <a:gd name="T16" fmla="*/ 0 h 81"/>
              <a:gd name="T17" fmla="*/ 4 w 4"/>
              <a:gd name="T18" fmla="*/ 81 h 81"/>
            </a:gdLst>
            <a:ahLst/>
            <a:cxnLst>
              <a:cxn ang="T10">
                <a:pos x="T0" y="T1"/>
              </a:cxn>
              <a:cxn ang="T11">
                <a:pos x="T2" y="T3"/>
              </a:cxn>
              <a:cxn ang="T12">
                <a:pos x="T4" y="T5"/>
              </a:cxn>
              <a:cxn ang="T13">
                <a:pos x="T6" y="T7"/>
              </a:cxn>
              <a:cxn ang="T14">
                <a:pos x="T8" y="T9"/>
              </a:cxn>
            </a:cxnLst>
            <a:rect l="T15" t="T16" r="T17" b="T18"/>
            <a:pathLst>
              <a:path w="4" h="81">
                <a:moveTo>
                  <a:pt x="0" y="81"/>
                </a:moveTo>
                <a:lnTo>
                  <a:pt x="0" y="20"/>
                </a:lnTo>
                <a:lnTo>
                  <a:pt x="3" y="20"/>
                </a:lnTo>
                <a:lnTo>
                  <a:pt x="3" y="0"/>
                </a:lnTo>
                <a:lnTo>
                  <a:pt x="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8" name="Freeform 79"/>
          <p:cNvSpPr>
            <a:spLocks/>
          </p:cNvSpPr>
          <p:nvPr/>
        </p:nvSpPr>
        <p:spPr bwMode="auto">
          <a:xfrm>
            <a:off x="4454527" y="4711702"/>
            <a:ext cx="22225" cy="11113"/>
          </a:xfrm>
          <a:custGeom>
            <a:avLst/>
            <a:gdLst>
              <a:gd name="T0" fmla="*/ 0 w 57"/>
              <a:gd name="T1" fmla="*/ 2147483646 h 28"/>
              <a:gd name="T2" fmla="*/ 2147483646 w 57"/>
              <a:gd name="T3" fmla="*/ 2147483646 h 28"/>
              <a:gd name="T4" fmla="*/ 2147483646 w 57"/>
              <a:gd name="T5" fmla="*/ 2147483646 h 28"/>
              <a:gd name="T6" fmla="*/ 2147483646 w 57"/>
              <a:gd name="T7" fmla="*/ 2147483646 h 28"/>
              <a:gd name="T8" fmla="*/ 2147483646 w 57"/>
              <a:gd name="T9" fmla="*/ 2147483646 h 28"/>
              <a:gd name="T10" fmla="*/ 2147483646 w 57"/>
              <a:gd name="T11" fmla="*/ 2147483646 h 28"/>
              <a:gd name="T12" fmla="*/ 2147483646 w 57"/>
              <a:gd name="T13" fmla="*/ 2147483646 h 28"/>
              <a:gd name="T14" fmla="*/ 2147483646 w 57"/>
              <a:gd name="T15" fmla="*/ 2147483646 h 28"/>
              <a:gd name="T16" fmla="*/ 2147483646 w 57"/>
              <a:gd name="T17" fmla="*/ 2147483646 h 28"/>
              <a:gd name="T18" fmla="*/ 2147483646 w 57"/>
              <a:gd name="T19" fmla="*/ 2147483646 h 28"/>
              <a:gd name="T20" fmla="*/ 2147483646 w 57"/>
              <a:gd name="T21" fmla="*/ 0 h 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28"/>
              <a:gd name="T35" fmla="*/ 57 w 57"/>
              <a:gd name="T36" fmla="*/ 28 h 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28">
                <a:moveTo>
                  <a:pt x="0" y="28"/>
                </a:moveTo>
                <a:lnTo>
                  <a:pt x="14" y="28"/>
                </a:lnTo>
                <a:lnTo>
                  <a:pt x="14" y="26"/>
                </a:lnTo>
                <a:lnTo>
                  <a:pt x="51" y="26"/>
                </a:lnTo>
                <a:lnTo>
                  <a:pt x="51" y="24"/>
                </a:lnTo>
                <a:lnTo>
                  <a:pt x="52" y="24"/>
                </a:lnTo>
                <a:lnTo>
                  <a:pt x="52" y="18"/>
                </a:lnTo>
                <a:lnTo>
                  <a:pt x="53" y="18"/>
                </a:lnTo>
                <a:lnTo>
                  <a:pt x="53" y="9"/>
                </a:lnTo>
                <a:lnTo>
                  <a:pt x="57" y="9"/>
                </a:lnTo>
                <a:lnTo>
                  <a:pt x="5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89" name="Freeform 80"/>
          <p:cNvSpPr>
            <a:spLocks/>
          </p:cNvSpPr>
          <p:nvPr/>
        </p:nvSpPr>
        <p:spPr bwMode="auto">
          <a:xfrm>
            <a:off x="4484688" y="4635500"/>
            <a:ext cx="4762" cy="26988"/>
          </a:xfrm>
          <a:custGeom>
            <a:avLst/>
            <a:gdLst>
              <a:gd name="T0" fmla="*/ 0 w 15"/>
              <a:gd name="T1" fmla="*/ 2147483646 h 71"/>
              <a:gd name="T2" fmla="*/ 0 w 15"/>
              <a:gd name="T3" fmla="*/ 2147483646 h 71"/>
              <a:gd name="T4" fmla="*/ 2147483646 w 15"/>
              <a:gd name="T5" fmla="*/ 2147483646 h 71"/>
              <a:gd name="T6" fmla="*/ 2147483646 w 15"/>
              <a:gd name="T7" fmla="*/ 0 h 71"/>
              <a:gd name="T8" fmla="*/ 0 60000 65536"/>
              <a:gd name="T9" fmla="*/ 0 60000 65536"/>
              <a:gd name="T10" fmla="*/ 0 60000 65536"/>
              <a:gd name="T11" fmla="*/ 0 60000 65536"/>
              <a:gd name="T12" fmla="*/ 0 w 15"/>
              <a:gd name="T13" fmla="*/ 0 h 71"/>
              <a:gd name="T14" fmla="*/ 15 w 15"/>
              <a:gd name="T15" fmla="*/ 71 h 71"/>
            </a:gdLst>
            <a:ahLst/>
            <a:cxnLst>
              <a:cxn ang="T8">
                <a:pos x="T0" y="T1"/>
              </a:cxn>
              <a:cxn ang="T9">
                <a:pos x="T2" y="T3"/>
              </a:cxn>
              <a:cxn ang="T10">
                <a:pos x="T4" y="T5"/>
              </a:cxn>
              <a:cxn ang="T11">
                <a:pos x="T6" y="T7"/>
              </a:cxn>
            </a:cxnLst>
            <a:rect l="T12" t="T13" r="T14" b="T15"/>
            <a:pathLst>
              <a:path w="15" h="71">
                <a:moveTo>
                  <a:pt x="0" y="71"/>
                </a:moveTo>
                <a:lnTo>
                  <a:pt x="0" y="68"/>
                </a:lnTo>
                <a:lnTo>
                  <a:pt x="15" y="68"/>
                </a:lnTo>
                <a:lnTo>
                  <a:pt x="15"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0" name="Freeform 81"/>
          <p:cNvSpPr>
            <a:spLocks/>
          </p:cNvSpPr>
          <p:nvPr/>
        </p:nvSpPr>
        <p:spPr bwMode="auto">
          <a:xfrm>
            <a:off x="4502152" y="4567240"/>
            <a:ext cx="9525" cy="22225"/>
          </a:xfrm>
          <a:custGeom>
            <a:avLst/>
            <a:gdLst>
              <a:gd name="T0" fmla="*/ 0 w 27"/>
              <a:gd name="T1" fmla="*/ 2147483646 h 58"/>
              <a:gd name="T2" fmla="*/ 0 w 27"/>
              <a:gd name="T3" fmla="*/ 2147483646 h 58"/>
              <a:gd name="T4" fmla="*/ 2147483646 w 27"/>
              <a:gd name="T5" fmla="*/ 2147483646 h 58"/>
              <a:gd name="T6" fmla="*/ 2147483646 w 27"/>
              <a:gd name="T7" fmla="*/ 2147483646 h 58"/>
              <a:gd name="T8" fmla="*/ 2147483646 w 27"/>
              <a:gd name="T9" fmla="*/ 2147483646 h 58"/>
              <a:gd name="T10" fmla="*/ 2147483646 w 27"/>
              <a:gd name="T11" fmla="*/ 2147483646 h 58"/>
              <a:gd name="T12" fmla="*/ 2147483646 w 27"/>
              <a:gd name="T13" fmla="*/ 2147483646 h 58"/>
              <a:gd name="T14" fmla="*/ 2147483646 w 27"/>
              <a:gd name="T15" fmla="*/ 0 h 58"/>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58"/>
              <a:gd name="T26" fmla="*/ 27 w 27"/>
              <a:gd name="T27" fmla="*/ 58 h 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58">
                <a:moveTo>
                  <a:pt x="0" y="58"/>
                </a:moveTo>
                <a:lnTo>
                  <a:pt x="0" y="49"/>
                </a:lnTo>
                <a:lnTo>
                  <a:pt x="5" y="49"/>
                </a:lnTo>
                <a:lnTo>
                  <a:pt x="5" y="31"/>
                </a:lnTo>
                <a:lnTo>
                  <a:pt x="9" y="31"/>
                </a:lnTo>
                <a:lnTo>
                  <a:pt x="9" y="13"/>
                </a:lnTo>
                <a:lnTo>
                  <a:pt x="27" y="13"/>
                </a:lnTo>
                <a:lnTo>
                  <a:pt x="2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1" name="Freeform 83"/>
          <p:cNvSpPr>
            <a:spLocks/>
          </p:cNvSpPr>
          <p:nvPr/>
        </p:nvSpPr>
        <p:spPr bwMode="auto">
          <a:xfrm>
            <a:off x="4568825" y="4449763"/>
            <a:ext cx="7938" cy="25400"/>
          </a:xfrm>
          <a:custGeom>
            <a:avLst/>
            <a:gdLst>
              <a:gd name="T0" fmla="*/ 0 w 20"/>
              <a:gd name="T1" fmla="*/ 2147483646 h 64"/>
              <a:gd name="T2" fmla="*/ 0 w 20"/>
              <a:gd name="T3" fmla="*/ 2147483646 h 64"/>
              <a:gd name="T4" fmla="*/ 2147483646 w 20"/>
              <a:gd name="T5" fmla="*/ 2147483646 h 64"/>
              <a:gd name="T6" fmla="*/ 2147483646 w 20"/>
              <a:gd name="T7" fmla="*/ 2147483646 h 64"/>
              <a:gd name="T8" fmla="*/ 2147483646 w 20"/>
              <a:gd name="T9" fmla="*/ 2147483646 h 64"/>
              <a:gd name="T10" fmla="*/ 2147483646 w 20"/>
              <a:gd name="T11" fmla="*/ 2147483646 h 64"/>
              <a:gd name="T12" fmla="*/ 2147483646 w 20"/>
              <a:gd name="T13" fmla="*/ 2147483646 h 64"/>
              <a:gd name="T14" fmla="*/ 2147483646 w 20"/>
              <a:gd name="T15" fmla="*/ 2147483646 h 64"/>
              <a:gd name="T16" fmla="*/ 2147483646 w 20"/>
              <a:gd name="T17" fmla="*/ 2147483646 h 64"/>
              <a:gd name="T18" fmla="*/ 2147483646 w 20"/>
              <a:gd name="T19" fmla="*/ 2147483646 h 64"/>
              <a:gd name="T20" fmla="*/ 2147483646 w 20"/>
              <a:gd name="T21" fmla="*/ 2147483646 h 64"/>
              <a:gd name="T22" fmla="*/ 2147483646 w 20"/>
              <a:gd name="T23" fmla="*/ 0 h 64"/>
              <a:gd name="T24" fmla="*/ 2147483646 w 20"/>
              <a:gd name="T25" fmla="*/ 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
              <a:gd name="T40" fmla="*/ 0 h 64"/>
              <a:gd name="T41" fmla="*/ 20 w 20"/>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 h="64">
                <a:moveTo>
                  <a:pt x="0" y="64"/>
                </a:moveTo>
                <a:lnTo>
                  <a:pt x="0" y="61"/>
                </a:lnTo>
                <a:lnTo>
                  <a:pt x="12" y="61"/>
                </a:lnTo>
                <a:lnTo>
                  <a:pt x="12" y="26"/>
                </a:lnTo>
                <a:lnTo>
                  <a:pt x="13" y="26"/>
                </a:lnTo>
                <a:lnTo>
                  <a:pt x="13" y="20"/>
                </a:lnTo>
                <a:lnTo>
                  <a:pt x="16" y="20"/>
                </a:lnTo>
                <a:lnTo>
                  <a:pt x="16" y="15"/>
                </a:lnTo>
                <a:lnTo>
                  <a:pt x="17" y="15"/>
                </a:lnTo>
                <a:lnTo>
                  <a:pt x="17" y="10"/>
                </a:lnTo>
                <a:lnTo>
                  <a:pt x="19" y="10"/>
                </a:lnTo>
                <a:lnTo>
                  <a:pt x="19" y="0"/>
                </a:lnTo>
                <a:lnTo>
                  <a:pt x="2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2" name="Freeform 84"/>
          <p:cNvSpPr>
            <a:spLocks/>
          </p:cNvSpPr>
          <p:nvPr/>
        </p:nvSpPr>
        <p:spPr bwMode="auto">
          <a:xfrm>
            <a:off x="4603750" y="4413250"/>
            <a:ext cx="25400" cy="7938"/>
          </a:xfrm>
          <a:custGeom>
            <a:avLst/>
            <a:gdLst>
              <a:gd name="T0" fmla="*/ 0 w 63"/>
              <a:gd name="T1" fmla="*/ 2147483646 h 23"/>
              <a:gd name="T2" fmla="*/ 2147483646 w 63"/>
              <a:gd name="T3" fmla="*/ 2147483646 h 23"/>
              <a:gd name="T4" fmla="*/ 2147483646 w 63"/>
              <a:gd name="T5" fmla="*/ 2147483646 h 23"/>
              <a:gd name="T6" fmla="*/ 2147483646 w 63"/>
              <a:gd name="T7" fmla="*/ 2147483646 h 23"/>
              <a:gd name="T8" fmla="*/ 2147483646 w 63"/>
              <a:gd name="T9" fmla="*/ 0 h 23"/>
              <a:gd name="T10" fmla="*/ 0 60000 65536"/>
              <a:gd name="T11" fmla="*/ 0 60000 65536"/>
              <a:gd name="T12" fmla="*/ 0 60000 65536"/>
              <a:gd name="T13" fmla="*/ 0 60000 65536"/>
              <a:gd name="T14" fmla="*/ 0 60000 65536"/>
              <a:gd name="T15" fmla="*/ 0 w 63"/>
              <a:gd name="T16" fmla="*/ 0 h 23"/>
              <a:gd name="T17" fmla="*/ 63 w 63"/>
              <a:gd name="T18" fmla="*/ 23 h 23"/>
            </a:gdLst>
            <a:ahLst/>
            <a:cxnLst>
              <a:cxn ang="T10">
                <a:pos x="T0" y="T1"/>
              </a:cxn>
              <a:cxn ang="T11">
                <a:pos x="T2" y="T3"/>
              </a:cxn>
              <a:cxn ang="T12">
                <a:pos x="T4" y="T5"/>
              </a:cxn>
              <a:cxn ang="T13">
                <a:pos x="T6" y="T7"/>
              </a:cxn>
              <a:cxn ang="T14">
                <a:pos x="T8" y="T9"/>
              </a:cxn>
            </a:cxnLst>
            <a:rect l="T15" t="T16" r="T17" b="T18"/>
            <a:pathLst>
              <a:path w="63" h="23">
                <a:moveTo>
                  <a:pt x="0" y="23"/>
                </a:moveTo>
                <a:lnTo>
                  <a:pt x="1" y="23"/>
                </a:lnTo>
                <a:lnTo>
                  <a:pt x="1" y="11"/>
                </a:lnTo>
                <a:lnTo>
                  <a:pt x="63" y="11"/>
                </a:lnTo>
                <a:lnTo>
                  <a:pt x="6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3" name="Freeform 85"/>
          <p:cNvSpPr>
            <a:spLocks/>
          </p:cNvSpPr>
          <p:nvPr/>
        </p:nvSpPr>
        <p:spPr bwMode="auto">
          <a:xfrm>
            <a:off x="4638675" y="4351340"/>
            <a:ext cx="19050" cy="14287"/>
          </a:xfrm>
          <a:custGeom>
            <a:avLst/>
            <a:gdLst>
              <a:gd name="T0" fmla="*/ 0 w 47"/>
              <a:gd name="T1" fmla="*/ 2147483646 h 38"/>
              <a:gd name="T2" fmla="*/ 0 w 47"/>
              <a:gd name="T3" fmla="*/ 2147483646 h 38"/>
              <a:gd name="T4" fmla="*/ 2147483646 w 47"/>
              <a:gd name="T5" fmla="*/ 2147483646 h 38"/>
              <a:gd name="T6" fmla="*/ 2147483646 w 47"/>
              <a:gd name="T7" fmla="*/ 0 h 38"/>
              <a:gd name="T8" fmla="*/ 0 60000 65536"/>
              <a:gd name="T9" fmla="*/ 0 60000 65536"/>
              <a:gd name="T10" fmla="*/ 0 60000 65536"/>
              <a:gd name="T11" fmla="*/ 0 60000 65536"/>
              <a:gd name="T12" fmla="*/ 0 w 47"/>
              <a:gd name="T13" fmla="*/ 0 h 38"/>
              <a:gd name="T14" fmla="*/ 47 w 47"/>
              <a:gd name="T15" fmla="*/ 38 h 38"/>
            </a:gdLst>
            <a:ahLst/>
            <a:cxnLst>
              <a:cxn ang="T8">
                <a:pos x="T0" y="T1"/>
              </a:cxn>
              <a:cxn ang="T9">
                <a:pos x="T2" y="T3"/>
              </a:cxn>
              <a:cxn ang="T10">
                <a:pos x="T4" y="T5"/>
              </a:cxn>
              <a:cxn ang="T11">
                <a:pos x="T6" y="T7"/>
              </a:cxn>
            </a:cxnLst>
            <a:rect l="T12" t="T13" r="T14" b="T15"/>
            <a:pathLst>
              <a:path w="47" h="38">
                <a:moveTo>
                  <a:pt x="0" y="38"/>
                </a:moveTo>
                <a:lnTo>
                  <a:pt x="0" y="12"/>
                </a:lnTo>
                <a:lnTo>
                  <a:pt x="47" y="12"/>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4" name="Freeform 86"/>
          <p:cNvSpPr>
            <a:spLocks/>
          </p:cNvSpPr>
          <p:nvPr/>
        </p:nvSpPr>
        <p:spPr bwMode="auto">
          <a:xfrm>
            <a:off x="4657725" y="4275138"/>
            <a:ext cx="14288" cy="19050"/>
          </a:xfrm>
          <a:custGeom>
            <a:avLst/>
            <a:gdLst>
              <a:gd name="T0" fmla="*/ 0 w 37"/>
              <a:gd name="T1" fmla="*/ 2147483646 h 49"/>
              <a:gd name="T2" fmla="*/ 2147483646 w 37"/>
              <a:gd name="T3" fmla="*/ 2147483646 h 49"/>
              <a:gd name="T4" fmla="*/ 2147483646 w 37"/>
              <a:gd name="T5" fmla="*/ 0 h 49"/>
              <a:gd name="T6" fmla="*/ 0 60000 65536"/>
              <a:gd name="T7" fmla="*/ 0 60000 65536"/>
              <a:gd name="T8" fmla="*/ 0 60000 65536"/>
              <a:gd name="T9" fmla="*/ 0 w 37"/>
              <a:gd name="T10" fmla="*/ 0 h 49"/>
              <a:gd name="T11" fmla="*/ 37 w 37"/>
              <a:gd name="T12" fmla="*/ 49 h 49"/>
            </a:gdLst>
            <a:ahLst/>
            <a:cxnLst>
              <a:cxn ang="T6">
                <a:pos x="T0" y="T1"/>
              </a:cxn>
              <a:cxn ang="T7">
                <a:pos x="T2" y="T3"/>
              </a:cxn>
              <a:cxn ang="T8">
                <a:pos x="T4" y="T5"/>
              </a:cxn>
            </a:cxnLst>
            <a:rect l="T9" t="T10" r="T11" b="T12"/>
            <a:pathLst>
              <a:path w="37" h="49">
                <a:moveTo>
                  <a:pt x="0" y="49"/>
                </a:moveTo>
                <a:lnTo>
                  <a:pt x="37" y="49"/>
                </a:lnTo>
                <a:lnTo>
                  <a:pt x="3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5" name="Freeform 87"/>
          <p:cNvSpPr>
            <a:spLocks/>
          </p:cNvSpPr>
          <p:nvPr/>
        </p:nvSpPr>
        <p:spPr bwMode="auto">
          <a:xfrm>
            <a:off x="4687888" y="4217990"/>
            <a:ext cx="17462" cy="15875"/>
          </a:xfrm>
          <a:custGeom>
            <a:avLst/>
            <a:gdLst>
              <a:gd name="T0" fmla="*/ 0 w 47"/>
              <a:gd name="T1" fmla="*/ 2147483646 h 39"/>
              <a:gd name="T2" fmla="*/ 2147483646 w 47"/>
              <a:gd name="T3" fmla="*/ 2147483646 h 39"/>
              <a:gd name="T4" fmla="*/ 2147483646 w 47"/>
              <a:gd name="T5" fmla="*/ 0 h 39"/>
              <a:gd name="T6" fmla="*/ 0 60000 65536"/>
              <a:gd name="T7" fmla="*/ 0 60000 65536"/>
              <a:gd name="T8" fmla="*/ 0 60000 65536"/>
              <a:gd name="T9" fmla="*/ 0 w 47"/>
              <a:gd name="T10" fmla="*/ 0 h 39"/>
              <a:gd name="T11" fmla="*/ 47 w 47"/>
              <a:gd name="T12" fmla="*/ 39 h 39"/>
            </a:gdLst>
            <a:ahLst/>
            <a:cxnLst>
              <a:cxn ang="T6">
                <a:pos x="T0" y="T1"/>
              </a:cxn>
              <a:cxn ang="T7">
                <a:pos x="T2" y="T3"/>
              </a:cxn>
              <a:cxn ang="T8">
                <a:pos x="T4" y="T5"/>
              </a:cxn>
            </a:cxnLst>
            <a:rect l="T9" t="T10" r="T11" b="T12"/>
            <a:pathLst>
              <a:path w="47" h="39">
                <a:moveTo>
                  <a:pt x="0" y="39"/>
                </a:moveTo>
                <a:lnTo>
                  <a:pt x="47" y="39"/>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6" name="Freeform 88"/>
          <p:cNvSpPr>
            <a:spLocks/>
          </p:cNvSpPr>
          <p:nvPr/>
        </p:nvSpPr>
        <p:spPr bwMode="auto">
          <a:xfrm>
            <a:off x="4722813" y="4164015"/>
            <a:ext cx="19050" cy="14287"/>
          </a:xfrm>
          <a:custGeom>
            <a:avLst/>
            <a:gdLst>
              <a:gd name="T0" fmla="*/ 0 w 51"/>
              <a:gd name="T1" fmla="*/ 2147483646 h 34"/>
              <a:gd name="T2" fmla="*/ 0 w 51"/>
              <a:gd name="T3" fmla="*/ 2147483646 h 34"/>
              <a:gd name="T4" fmla="*/ 2147483646 w 51"/>
              <a:gd name="T5" fmla="*/ 2147483646 h 34"/>
              <a:gd name="T6" fmla="*/ 2147483646 w 51"/>
              <a:gd name="T7" fmla="*/ 0 h 34"/>
              <a:gd name="T8" fmla="*/ 0 60000 65536"/>
              <a:gd name="T9" fmla="*/ 0 60000 65536"/>
              <a:gd name="T10" fmla="*/ 0 60000 65536"/>
              <a:gd name="T11" fmla="*/ 0 60000 65536"/>
              <a:gd name="T12" fmla="*/ 0 w 51"/>
              <a:gd name="T13" fmla="*/ 0 h 34"/>
              <a:gd name="T14" fmla="*/ 51 w 51"/>
              <a:gd name="T15" fmla="*/ 34 h 34"/>
            </a:gdLst>
            <a:ahLst/>
            <a:cxnLst>
              <a:cxn ang="T8">
                <a:pos x="T0" y="T1"/>
              </a:cxn>
              <a:cxn ang="T9">
                <a:pos x="T2" y="T3"/>
              </a:cxn>
              <a:cxn ang="T10">
                <a:pos x="T4" y="T5"/>
              </a:cxn>
              <a:cxn ang="T11">
                <a:pos x="T6" y="T7"/>
              </a:cxn>
            </a:cxnLst>
            <a:rect l="T12" t="T13" r="T14" b="T15"/>
            <a:pathLst>
              <a:path w="51" h="34">
                <a:moveTo>
                  <a:pt x="0" y="34"/>
                </a:moveTo>
                <a:lnTo>
                  <a:pt x="0" y="20"/>
                </a:lnTo>
                <a:lnTo>
                  <a:pt x="51" y="20"/>
                </a:lnTo>
                <a:lnTo>
                  <a:pt x="5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7" name="Freeform 89"/>
          <p:cNvSpPr>
            <a:spLocks/>
          </p:cNvSpPr>
          <p:nvPr/>
        </p:nvSpPr>
        <p:spPr bwMode="auto">
          <a:xfrm>
            <a:off x="4751390" y="4103688"/>
            <a:ext cx="20637" cy="12700"/>
          </a:xfrm>
          <a:custGeom>
            <a:avLst/>
            <a:gdLst>
              <a:gd name="T0" fmla="*/ 0 w 50"/>
              <a:gd name="T1" fmla="*/ 2147483646 h 35"/>
              <a:gd name="T2" fmla="*/ 0 w 50"/>
              <a:gd name="T3" fmla="*/ 2147483646 h 35"/>
              <a:gd name="T4" fmla="*/ 2147483646 w 50"/>
              <a:gd name="T5" fmla="*/ 2147483646 h 35"/>
              <a:gd name="T6" fmla="*/ 2147483646 w 50"/>
              <a:gd name="T7" fmla="*/ 0 h 35"/>
              <a:gd name="T8" fmla="*/ 0 60000 65536"/>
              <a:gd name="T9" fmla="*/ 0 60000 65536"/>
              <a:gd name="T10" fmla="*/ 0 60000 65536"/>
              <a:gd name="T11" fmla="*/ 0 60000 65536"/>
              <a:gd name="T12" fmla="*/ 0 w 50"/>
              <a:gd name="T13" fmla="*/ 0 h 35"/>
              <a:gd name="T14" fmla="*/ 50 w 50"/>
              <a:gd name="T15" fmla="*/ 35 h 35"/>
            </a:gdLst>
            <a:ahLst/>
            <a:cxnLst>
              <a:cxn ang="T8">
                <a:pos x="T0" y="T1"/>
              </a:cxn>
              <a:cxn ang="T9">
                <a:pos x="T2" y="T3"/>
              </a:cxn>
              <a:cxn ang="T10">
                <a:pos x="T4" y="T5"/>
              </a:cxn>
              <a:cxn ang="T11">
                <a:pos x="T6" y="T7"/>
              </a:cxn>
            </a:cxnLst>
            <a:rect l="T12" t="T13" r="T14" b="T15"/>
            <a:pathLst>
              <a:path w="50" h="35">
                <a:moveTo>
                  <a:pt x="0" y="35"/>
                </a:moveTo>
                <a:lnTo>
                  <a:pt x="0" y="20"/>
                </a:lnTo>
                <a:lnTo>
                  <a:pt x="50" y="20"/>
                </a:lnTo>
                <a:lnTo>
                  <a:pt x="5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8" name="Freeform 90"/>
          <p:cNvSpPr>
            <a:spLocks/>
          </p:cNvSpPr>
          <p:nvPr/>
        </p:nvSpPr>
        <p:spPr bwMode="auto">
          <a:xfrm>
            <a:off x="4775200" y="4033840"/>
            <a:ext cx="19050" cy="15875"/>
          </a:xfrm>
          <a:custGeom>
            <a:avLst/>
            <a:gdLst>
              <a:gd name="T0" fmla="*/ 0 w 47"/>
              <a:gd name="T1" fmla="*/ 2147483646 h 39"/>
              <a:gd name="T2" fmla="*/ 2147483646 w 47"/>
              <a:gd name="T3" fmla="*/ 2147483646 h 39"/>
              <a:gd name="T4" fmla="*/ 2147483646 w 47"/>
              <a:gd name="T5" fmla="*/ 0 h 39"/>
              <a:gd name="T6" fmla="*/ 2147483646 w 47"/>
              <a:gd name="T7" fmla="*/ 0 h 39"/>
              <a:gd name="T8" fmla="*/ 0 60000 65536"/>
              <a:gd name="T9" fmla="*/ 0 60000 65536"/>
              <a:gd name="T10" fmla="*/ 0 60000 65536"/>
              <a:gd name="T11" fmla="*/ 0 60000 65536"/>
              <a:gd name="T12" fmla="*/ 0 w 47"/>
              <a:gd name="T13" fmla="*/ 0 h 39"/>
              <a:gd name="T14" fmla="*/ 47 w 47"/>
              <a:gd name="T15" fmla="*/ 39 h 39"/>
            </a:gdLst>
            <a:ahLst/>
            <a:cxnLst>
              <a:cxn ang="T8">
                <a:pos x="T0" y="T1"/>
              </a:cxn>
              <a:cxn ang="T9">
                <a:pos x="T2" y="T3"/>
              </a:cxn>
              <a:cxn ang="T10">
                <a:pos x="T4" y="T5"/>
              </a:cxn>
              <a:cxn ang="T11">
                <a:pos x="T6" y="T7"/>
              </a:cxn>
            </a:cxnLst>
            <a:rect l="T12" t="T13" r="T14" b="T15"/>
            <a:pathLst>
              <a:path w="47" h="39">
                <a:moveTo>
                  <a:pt x="0" y="39"/>
                </a:moveTo>
                <a:lnTo>
                  <a:pt x="24" y="39"/>
                </a:lnTo>
                <a:lnTo>
                  <a:pt x="24" y="0"/>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499" name="Freeform 91"/>
          <p:cNvSpPr>
            <a:spLocks/>
          </p:cNvSpPr>
          <p:nvPr/>
        </p:nvSpPr>
        <p:spPr bwMode="auto">
          <a:xfrm>
            <a:off x="4833938" y="4003677"/>
            <a:ext cx="19050" cy="15875"/>
          </a:xfrm>
          <a:custGeom>
            <a:avLst/>
            <a:gdLst>
              <a:gd name="T0" fmla="*/ 0 w 46"/>
              <a:gd name="T1" fmla="*/ 2147483646 h 38"/>
              <a:gd name="T2" fmla="*/ 2147483646 w 46"/>
              <a:gd name="T3" fmla="*/ 2147483646 h 38"/>
              <a:gd name="T4" fmla="*/ 2147483646 w 46"/>
              <a:gd name="T5" fmla="*/ 0 h 38"/>
              <a:gd name="T6" fmla="*/ 2147483646 w 46"/>
              <a:gd name="T7" fmla="*/ 0 h 38"/>
              <a:gd name="T8" fmla="*/ 0 60000 65536"/>
              <a:gd name="T9" fmla="*/ 0 60000 65536"/>
              <a:gd name="T10" fmla="*/ 0 60000 65536"/>
              <a:gd name="T11" fmla="*/ 0 60000 65536"/>
              <a:gd name="T12" fmla="*/ 0 w 46"/>
              <a:gd name="T13" fmla="*/ 0 h 38"/>
              <a:gd name="T14" fmla="*/ 46 w 46"/>
              <a:gd name="T15" fmla="*/ 38 h 38"/>
            </a:gdLst>
            <a:ahLst/>
            <a:cxnLst>
              <a:cxn ang="T8">
                <a:pos x="T0" y="T1"/>
              </a:cxn>
              <a:cxn ang="T9">
                <a:pos x="T2" y="T3"/>
              </a:cxn>
              <a:cxn ang="T10">
                <a:pos x="T4" y="T5"/>
              </a:cxn>
              <a:cxn ang="T11">
                <a:pos x="T6" y="T7"/>
              </a:cxn>
            </a:cxnLst>
            <a:rect l="T12" t="T13" r="T14" b="T15"/>
            <a:pathLst>
              <a:path w="46" h="38">
                <a:moveTo>
                  <a:pt x="0" y="38"/>
                </a:moveTo>
                <a:lnTo>
                  <a:pt x="21" y="38"/>
                </a:lnTo>
                <a:lnTo>
                  <a:pt x="21" y="0"/>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0" name="Freeform 92"/>
          <p:cNvSpPr>
            <a:spLocks/>
          </p:cNvSpPr>
          <p:nvPr/>
        </p:nvSpPr>
        <p:spPr bwMode="auto">
          <a:xfrm>
            <a:off x="4879977" y="3951290"/>
            <a:ext cx="11113" cy="22225"/>
          </a:xfrm>
          <a:custGeom>
            <a:avLst/>
            <a:gdLst>
              <a:gd name="T0" fmla="*/ 0 w 30"/>
              <a:gd name="T1" fmla="*/ 2147483646 h 54"/>
              <a:gd name="T2" fmla="*/ 0 w 30"/>
              <a:gd name="T3" fmla="*/ 2147483646 h 54"/>
              <a:gd name="T4" fmla="*/ 2147483646 w 30"/>
              <a:gd name="T5" fmla="*/ 2147483646 h 54"/>
              <a:gd name="T6" fmla="*/ 2147483646 w 30"/>
              <a:gd name="T7" fmla="*/ 0 h 54"/>
              <a:gd name="T8" fmla="*/ 0 60000 65536"/>
              <a:gd name="T9" fmla="*/ 0 60000 65536"/>
              <a:gd name="T10" fmla="*/ 0 60000 65536"/>
              <a:gd name="T11" fmla="*/ 0 60000 65536"/>
              <a:gd name="T12" fmla="*/ 0 w 30"/>
              <a:gd name="T13" fmla="*/ 0 h 54"/>
              <a:gd name="T14" fmla="*/ 30 w 30"/>
              <a:gd name="T15" fmla="*/ 54 h 54"/>
            </a:gdLst>
            <a:ahLst/>
            <a:cxnLst>
              <a:cxn ang="T8">
                <a:pos x="T0" y="T1"/>
              </a:cxn>
              <a:cxn ang="T9">
                <a:pos x="T2" y="T3"/>
              </a:cxn>
              <a:cxn ang="T10">
                <a:pos x="T4" y="T5"/>
              </a:cxn>
              <a:cxn ang="T11">
                <a:pos x="T6" y="T7"/>
              </a:cxn>
            </a:cxnLst>
            <a:rect l="T12" t="T13" r="T14" b="T15"/>
            <a:pathLst>
              <a:path w="30" h="54">
                <a:moveTo>
                  <a:pt x="0" y="54"/>
                </a:moveTo>
                <a:lnTo>
                  <a:pt x="0" y="15"/>
                </a:lnTo>
                <a:lnTo>
                  <a:pt x="30" y="15"/>
                </a:lnTo>
                <a:lnTo>
                  <a:pt x="3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1" name="Freeform 93"/>
          <p:cNvSpPr>
            <a:spLocks/>
          </p:cNvSpPr>
          <p:nvPr/>
        </p:nvSpPr>
        <p:spPr bwMode="auto">
          <a:xfrm>
            <a:off x="4922840" y="3902075"/>
            <a:ext cx="9525" cy="25400"/>
          </a:xfrm>
          <a:custGeom>
            <a:avLst/>
            <a:gdLst>
              <a:gd name="T0" fmla="*/ 0 w 24"/>
              <a:gd name="T1" fmla="*/ 2147483646 h 61"/>
              <a:gd name="T2" fmla="*/ 2147483646 w 24"/>
              <a:gd name="T3" fmla="*/ 2147483646 h 61"/>
              <a:gd name="T4" fmla="*/ 2147483646 w 24"/>
              <a:gd name="T5" fmla="*/ 0 h 61"/>
              <a:gd name="T6" fmla="*/ 0 60000 65536"/>
              <a:gd name="T7" fmla="*/ 0 60000 65536"/>
              <a:gd name="T8" fmla="*/ 0 60000 65536"/>
              <a:gd name="T9" fmla="*/ 0 w 24"/>
              <a:gd name="T10" fmla="*/ 0 h 61"/>
              <a:gd name="T11" fmla="*/ 24 w 24"/>
              <a:gd name="T12" fmla="*/ 61 h 61"/>
            </a:gdLst>
            <a:ahLst/>
            <a:cxnLst>
              <a:cxn ang="T6">
                <a:pos x="T0" y="T1"/>
              </a:cxn>
              <a:cxn ang="T7">
                <a:pos x="T2" y="T3"/>
              </a:cxn>
              <a:cxn ang="T8">
                <a:pos x="T4" y="T5"/>
              </a:cxn>
            </a:cxnLst>
            <a:rect l="T9" t="T10" r="T11" b="T12"/>
            <a:pathLst>
              <a:path w="24" h="61">
                <a:moveTo>
                  <a:pt x="0" y="61"/>
                </a:moveTo>
                <a:lnTo>
                  <a:pt x="24" y="61"/>
                </a:lnTo>
                <a:lnTo>
                  <a:pt x="2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2" name="Freeform 94"/>
          <p:cNvSpPr>
            <a:spLocks/>
          </p:cNvSpPr>
          <p:nvPr/>
        </p:nvSpPr>
        <p:spPr bwMode="auto">
          <a:xfrm>
            <a:off x="4953002" y="3849690"/>
            <a:ext cx="17463" cy="15875"/>
          </a:xfrm>
          <a:custGeom>
            <a:avLst/>
            <a:gdLst>
              <a:gd name="T0" fmla="*/ 0 w 46"/>
              <a:gd name="T1" fmla="*/ 2147483646 h 39"/>
              <a:gd name="T2" fmla="*/ 2147483646 w 46"/>
              <a:gd name="T3" fmla="*/ 2147483646 h 39"/>
              <a:gd name="T4" fmla="*/ 2147483646 w 46"/>
              <a:gd name="T5" fmla="*/ 0 h 39"/>
              <a:gd name="T6" fmla="*/ 0 60000 65536"/>
              <a:gd name="T7" fmla="*/ 0 60000 65536"/>
              <a:gd name="T8" fmla="*/ 0 60000 65536"/>
              <a:gd name="T9" fmla="*/ 0 w 46"/>
              <a:gd name="T10" fmla="*/ 0 h 39"/>
              <a:gd name="T11" fmla="*/ 46 w 46"/>
              <a:gd name="T12" fmla="*/ 39 h 39"/>
            </a:gdLst>
            <a:ahLst/>
            <a:cxnLst>
              <a:cxn ang="T6">
                <a:pos x="T0" y="T1"/>
              </a:cxn>
              <a:cxn ang="T7">
                <a:pos x="T2" y="T3"/>
              </a:cxn>
              <a:cxn ang="T8">
                <a:pos x="T4" y="T5"/>
              </a:cxn>
            </a:cxnLst>
            <a:rect l="T9" t="T10" r="T11" b="T12"/>
            <a:pathLst>
              <a:path w="46" h="39">
                <a:moveTo>
                  <a:pt x="0" y="39"/>
                </a:moveTo>
                <a:lnTo>
                  <a:pt x="46" y="39"/>
                </a:lnTo>
                <a:lnTo>
                  <a:pt x="4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3" name="Freeform 95"/>
          <p:cNvSpPr>
            <a:spLocks/>
          </p:cNvSpPr>
          <p:nvPr/>
        </p:nvSpPr>
        <p:spPr bwMode="auto">
          <a:xfrm>
            <a:off x="4989513" y="3797302"/>
            <a:ext cx="19050" cy="15875"/>
          </a:xfrm>
          <a:custGeom>
            <a:avLst/>
            <a:gdLst>
              <a:gd name="T0" fmla="*/ 0 w 47"/>
              <a:gd name="T1" fmla="*/ 2147483646 h 37"/>
              <a:gd name="T2" fmla="*/ 0 w 47"/>
              <a:gd name="T3" fmla="*/ 2147483646 h 37"/>
              <a:gd name="T4" fmla="*/ 2147483646 w 47"/>
              <a:gd name="T5" fmla="*/ 2147483646 h 37"/>
              <a:gd name="T6" fmla="*/ 2147483646 w 47"/>
              <a:gd name="T7" fmla="*/ 0 h 37"/>
              <a:gd name="T8" fmla="*/ 0 60000 65536"/>
              <a:gd name="T9" fmla="*/ 0 60000 65536"/>
              <a:gd name="T10" fmla="*/ 0 60000 65536"/>
              <a:gd name="T11" fmla="*/ 0 60000 65536"/>
              <a:gd name="T12" fmla="*/ 0 w 47"/>
              <a:gd name="T13" fmla="*/ 0 h 37"/>
              <a:gd name="T14" fmla="*/ 47 w 47"/>
              <a:gd name="T15" fmla="*/ 37 h 37"/>
            </a:gdLst>
            <a:ahLst/>
            <a:cxnLst>
              <a:cxn ang="T8">
                <a:pos x="T0" y="T1"/>
              </a:cxn>
              <a:cxn ang="T9">
                <a:pos x="T2" y="T3"/>
              </a:cxn>
              <a:cxn ang="T10">
                <a:pos x="T4" y="T5"/>
              </a:cxn>
              <a:cxn ang="T11">
                <a:pos x="T6" y="T7"/>
              </a:cxn>
            </a:cxnLst>
            <a:rect l="T12" t="T13" r="T14" b="T15"/>
            <a:pathLst>
              <a:path w="47" h="37">
                <a:moveTo>
                  <a:pt x="0" y="37"/>
                </a:moveTo>
                <a:lnTo>
                  <a:pt x="0" y="17"/>
                </a:lnTo>
                <a:lnTo>
                  <a:pt x="47" y="17"/>
                </a:lnTo>
                <a:lnTo>
                  <a:pt x="47"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4" name="Freeform 96"/>
          <p:cNvSpPr>
            <a:spLocks/>
          </p:cNvSpPr>
          <p:nvPr/>
        </p:nvSpPr>
        <p:spPr bwMode="auto">
          <a:xfrm>
            <a:off x="5027613" y="3743327"/>
            <a:ext cx="17462" cy="17463"/>
          </a:xfrm>
          <a:custGeom>
            <a:avLst/>
            <a:gdLst>
              <a:gd name="T0" fmla="*/ 0 w 44"/>
              <a:gd name="T1" fmla="*/ 2147483646 h 42"/>
              <a:gd name="T2" fmla="*/ 0 w 44"/>
              <a:gd name="T3" fmla="*/ 0 h 42"/>
              <a:gd name="T4" fmla="*/ 2147483646 w 44"/>
              <a:gd name="T5" fmla="*/ 0 h 42"/>
              <a:gd name="T6" fmla="*/ 0 60000 65536"/>
              <a:gd name="T7" fmla="*/ 0 60000 65536"/>
              <a:gd name="T8" fmla="*/ 0 60000 65536"/>
              <a:gd name="T9" fmla="*/ 0 w 44"/>
              <a:gd name="T10" fmla="*/ 0 h 42"/>
              <a:gd name="T11" fmla="*/ 44 w 44"/>
              <a:gd name="T12" fmla="*/ 42 h 42"/>
            </a:gdLst>
            <a:ahLst/>
            <a:cxnLst>
              <a:cxn ang="T6">
                <a:pos x="T0" y="T1"/>
              </a:cxn>
              <a:cxn ang="T7">
                <a:pos x="T2" y="T3"/>
              </a:cxn>
              <a:cxn ang="T8">
                <a:pos x="T4" y="T5"/>
              </a:cxn>
            </a:cxnLst>
            <a:rect l="T9" t="T10" r="T11" b="T12"/>
            <a:pathLst>
              <a:path w="44" h="42">
                <a:moveTo>
                  <a:pt x="0" y="42"/>
                </a:moveTo>
                <a:lnTo>
                  <a:pt x="0" y="0"/>
                </a:lnTo>
                <a:lnTo>
                  <a:pt x="4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5" name="Freeform 97"/>
          <p:cNvSpPr>
            <a:spLocks/>
          </p:cNvSpPr>
          <p:nvPr/>
        </p:nvSpPr>
        <p:spPr bwMode="auto">
          <a:xfrm>
            <a:off x="5045077" y="3657602"/>
            <a:ext cx="4763" cy="28575"/>
          </a:xfrm>
          <a:custGeom>
            <a:avLst/>
            <a:gdLst>
              <a:gd name="T0" fmla="*/ 0 w 12"/>
              <a:gd name="T1" fmla="*/ 2147483646 h 73"/>
              <a:gd name="T2" fmla="*/ 0 w 12"/>
              <a:gd name="T3" fmla="*/ 2147483646 h 73"/>
              <a:gd name="T4" fmla="*/ 2147483646 w 12"/>
              <a:gd name="T5" fmla="*/ 2147483646 h 73"/>
              <a:gd name="T6" fmla="*/ 2147483646 w 12"/>
              <a:gd name="T7" fmla="*/ 0 h 73"/>
              <a:gd name="T8" fmla="*/ 0 60000 65536"/>
              <a:gd name="T9" fmla="*/ 0 60000 65536"/>
              <a:gd name="T10" fmla="*/ 0 60000 65536"/>
              <a:gd name="T11" fmla="*/ 0 60000 65536"/>
              <a:gd name="T12" fmla="*/ 0 w 12"/>
              <a:gd name="T13" fmla="*/ 0 h 73"/>
              <a:gd name="T14" fmla="*/ 12 w 12"/>
              <a:gd name="T15" fmla="*/ 73 h 73"/>
            </a:gdLst>
            <a:ahLst/>
            <a:cxnLst>
              <a:cxn ang="T8">
                <a:pos x="T0" y="T1"/>
              </a:cxn>
              <a:cxn ang="T9">
                <a:pos x="T2" y="T3"/>
              </a:cxn>
              <a:cxn ang="T10">
                <a:pos x="T4" y="T5"/>
              </a:cxn>
              <a:cxn ang="T11">
                <a:pos x="T6" y="T7"/>
              </a:cxn>
            </a:cxnLst>
            <a:rect l="T12" t="T13" r="T14" b="T15"/>
            <a:pathLst>
              <a:path w="12" h="73">
                <a:moveTo>
                  <a:pt x="0" y="73"/>
                </a:moveTo>
                <a:lnTo>
                  <a:pt x="0" y="60"/>
                </a:lnTo>
                <a:lnTo>
                  <a:pt x="12" y="60"/>
                </a:lnTo>
                <a:lnTo>
                  <a:pt x="12"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6" name="Line 98"/>
          <p:cNvSpPr>
            <a:spLocks noChangeShapeType="1"/>
          </p:cNvSpPr>
          <p:nvPr/>
        </p:nvSpPr>
        <p:spPr bwMode="auto">
          <a:xfrm flipV="1">
            <a:off x="5054600" y="357346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07" name="Freeform 99"/>
          <p:cNvSpPr>
            <a:spLocks/>
          </p:cNvSpPr>
          <p:nvPr/>
        </p:nvSpPr>
        <p:spPr bwMode="auto">
          <a:xfrm>
            <a:off x="5060952" y="3494090"/>
            <a:ext cx="4763" cy="28575"/>
          </a:xfrm>
          <a:custGeom>
            <a:avLst/>
            <a:gdLst>
              <a:gd name="T0" fmla="*/ 0 w 14"/>
              <a:gd name="T1" fmla="*/ 2147483646 h 72"/>
              <a:gd name="T2" fmla="*/ 0 w 14"/>
              <a:gd name="T3" fmla="*/ 2147483646 h 72"/>
              <a:gd name="T4" fmla="*/ 2147483646 w 14"/>
              <a:gd name="T5" fmla="*/ 2147483646 h 72"/>
              <a:gd name="T6" fmla="*/ 2147483646 w 14"/>
              <a:gd name="T7" fmla="*/ 0 h 72"/>
              <a:gd name="T8" fmla="*/ 0 60000 65536"/>
              <a:gd name="T9" fmla="*/ 0 60000 65536"/>
              <a:gd name="T10" fmla="*/ 0 60000 65536"/>
              <a:gd name="T11" fmla="*/ 0 60000 65536"/>
              <a:gd name="T12" fmla="*/ 0 w 14"/>
              <a:gd name="T13" fmla="*/ 0 h 72"/>
              <a:gd name="T14" fmla="*/ 14 w 14"/>
              <a:gd name="T15" fmla="*/ 72 h 72"/>
            </a:gdLst>
            <a:ahLst/>
            <a:cxnLst>
              <a:cxn ang="T8">
                <a:pos x="T0" y="T1"/>
              </a:cxn>
              <a:cxn ang="T9">
                <a:pos x="T2" y="T3"/>
              </a:cxn>
              <a:cxn ang="T10">
                <a:pos x="T4" y="T5"/>
              </a:cxn>
              <a:cxn ang="T11">
                <a:pos x="T6" y="T7"/>
              </a:cxn>
            </a:cxnLst>
            <a:rect l="T12" t="T13" r="T14" b="T15"/>
            <a:pathLst>
              <a:path w="14" h="72">
                <a:moveTo>
                  <a:pt x="0" y="72"/>
                </a:moveTo>
                <a:lnTo>
                  <a:pt x="0" y="12"/>
                </a:lnTo>
                <a:lnTo>
                  <a:pt x="14" y="12"/>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8" name="Freeform 100"/>
          <p:cNvSpPr>
            <a:spLocks/>
          </p:cNvSpPr>
          <p:nvPr/>
        </p:nvSpPr>
        <p:spPr bwMode="auto">
          <a:xfrm>
            <a:off x="5065715" y="3429000"/>
            <a:ext cx="26987" cy="7938"/>
          </a:xfrm>
          <a:custGeom>
            <a:avLst/>
            <a:gdLst>
              <a:gd name="T0" fmla="*/ 0 w 66"/>
              <a:gd name="T1" fmla="*/ 2147483646 h 19"/>
              <a:gd name="T2" fmla="*/ 0 w 66"/>
              <a:gd name="T3" fmla="*/ 2147483646 h 19"/>
              <a:gd name="T4" fmla="*/ 2147483646 w 66"/>
              <a:gd name="T5" fmla="*/ 2147483646 h 19"/>
              <a:gd name="T6" fmla="*/ 2147483646 w 66"/>
              <a:gd name="T7" fmla="*/ 0 h 19"/>
              <a:gd name="T8" fmla="*/ 0 60000 65536"/>
              <a:gd name="T9" fmla="*/ 0 60000 65536"/>
              <a:gd name="T10" fmla="*/ 0 60000 65536"/>
              <a:gd name="T11" fmla="*/ 0 60000 65536"/>
              <a:gd name="T12" fmla="*/ 0 w 66"/>
              <a:gd name="T13" fmla="*/ 0 h 19"/>
              <a:gd name="T14" fmla="*/ 66 w 66"/>
              <a:gd name="T15" fmla="*/ 19 h 19"/>
            </a:gdLst>
            <a:ahLst/>
            <a:cxnLst>
              <a:cxn ang="T8">
                <a:pos x="T0" y="T1"/>
              </a:cxn>
              <a:cxn ang="T9">
                <a:pos x="T2" y="T3"/>
              </a:cxn>
              <a:cxn ang="T10">
                <a:pos x="T4" y="T5"/>
              </a:cxn>
              <a:cxn ang="T11">
                <a:pos x="T6" y="T7"/>
              </a:cxn>
            </a:cxnLst>
            <a:rect l="T12" t="T13" r="T14" b="T15"/>
            <a:pathLst>
              <a:path w="66" h="19">
                <a:moveTo>
                  <a:pt x="0" y="19"/>
                </a:moveTo>
                <a:lnTo>
                  <a:pt x="0" y="19"/>
                </a:lnTo>
                <a:lnTo>
                  <a:pt x="66" y="19"/>
                </a:lnTo>
                <a:lnTo>
                  <a:pt x="66"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09" name="Freeform 101"/>
          <p:cNvSpPr>
            <a:spLocks/>
          </p:cNvSpPr>
          <p:nvPr/>
        </p:nvSpPr>
        <p:spPr bwMode="auto">
          <a:xfrm>
            <a:off x="5094288" y="3346452"/>
            <a:ext cx="6350" cy="28575"/>
          </a:xfrm>
          <a:custGeom>
            <a:avLst/>
            <a:gdLst>
              <a:gd name="T0" fmla="*/ 0 w 14"/>
              <a:gd name="T1" fmla="*/ 2147483646 h 71"/>
              <a:gd name="T2" fmla="*/ 2147483646 w 14"/>
              <a:gd name="T3" fmla="*/ 2147483646 h 71"/>
              <a:gd name="T4" fmla="*/ 2147483646 w 14"/>
              <a:gd name="T5" fmla="*/ 0 h 71"/>
              <a:gd name="T6" fmla="*/ 0 60000 65536"/>
              <a:gd name="T7" fmla="*/ 0 60000 65536"/>
              <a:gd name="T8" fmla="*/ 0 60000 65536"/>
              <a:gd name="T9" fmla="*/ 0 w 14"/>
              <a:gd name="T10" fmla="*/ 0 h 71"/>
              <a:gd name="T11" fmla="*/ 14 w 14"/>
              <a:gd name="T12" fmla="*/ 71 h 71"/>
            </a:gdLst>
            <a:ahLst/>
            <a:cxnLst>
              <a:cxn ang="T6">
                <a:pos x="T0" y="T1"/>
              </a:cxn>
              <a:cxn ang="T7">
                <a:pos x="T2" y="T3"/>
              </a:cxn>
              <a:cxn ang="T8">
                <a:pos x="T4" y="T5"/>
              </a:cxn>
            </a:cxnLst>
            <a:rect l="T9" t="T10" r="T11" b="T12"/>
            <a:pathLst>
              <a:path w="14" h="71">
                <a:moveTo>
                  <a:pt x="0" y="71"/>
                </a:moveTo>
                <a:lnTo>
                  <a:pt x="14" y="71"/>
                </a:lnTo>
                <a:lnTo>
                  <a:pt x="14"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0" name="Line 102"/>
          <p:cNvSpPr>
            <a:spLocks noChangeShapeType="1"/>
          </p:cNvSpPr>
          <p:nvPr/>
        </p:nvSpPr>
        <p:spPr bwMode="auto">
          <a:xfrm flipV="1">
            <a:off x="5105400" y="32623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1" name="Line 103"/>
          <p:cNvSpPr>
            <a:spLocks noChangeShapeType="1"/>
          </p:cNvSpPr>
          <p:nvPr/>
        </p:nvSpPr>
        <p:spPr bwMode="auto">
          <a:xfrm flipV="1">
            <a:off x="5121275" y="3187700"/>
            <a:ext cx="1588"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2" name="Line 104"/>
          <p:cNvSpPr>
            <a:spLocks noChangeShapeType="1"/>
          </p:cNvSpPr>
          <p:nvPr/>
        </p:nvSpPr>
        <p:spPr bwMode="auto">
          <a:xfrm flipV="1">
            <a:off x="5121275" y="3097215"/>
            <a:ext cx="1588"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3" name="Freeform 105"/>
          <p:cNvSpPr>
            <a:spLocks/>
          </p:cNvSpPr>
          <p:nvPr/>
        </p:nvSpPr>
        <p:spPr bwMode="auto">
          <a:xfrm>
            <a:off x="5145090" y="3033713"/>
            <a:ext cx="3175" cy="30162"/>
          </a:xfrm>
          <a:custGeom>
            <a:avLst/>
            <a:gdLst>
              <a:gd name="T0" fmla="*/ 0 w 10"/>
              <a:gd name="T1" fmla="*/ 2147483646 h 76"/>
              <a:gd name="T2" fmla="*/ 0 w 10"/>
              <a:gd name="T3" fmla="*/ 2147483646 h 76"/>
              <a:gd name="T4" fmla="*/ 2147483646 w 10"/>
              <a:gd name="T5" fmla="*/ 2147483646 h 76"/>
              <a:gd name="T6" fmla="*/ 2147483646 w 10"/>
              <a:gd name="T7" fmla="*/ 0 h 76"/>
              <a:gd name="T8" fmla="*/ 0 60000 65536"/>
              <a:gd name="T9" fmla="*/ 0 60000 65536"/>
              <a:gd name="T10" fmla="*/ 0 60000 65536"/>
              <a:gd name="T11" fmla="*/ 0 60000 65536"/>
              <a:gd name="T12" fmla="*/ 0 w 10"/>
              <a:gd name="T13" fmla="*/ 0 h 76"/>
              <a:gd name="T14" fmla="*/ 10 w 10"/>
              <a:gd name="T15" fmla="*/ 76 h 76"/>
            </a:gdLst>
            <a:ahLst/>
            <a:cxnLst>
              <a:cxn ang="T8">
                <a:pos x="T0" y="T1"/>
              </a:cxn>
              <a:cxn ang="T9">
                <a:pos x="T2" y="T3"/>
              </a:cxn>
              <a:cxn ang="T10">
                <a:pos x="T4" y="T5"/>
              </a:cxn>
              <a:cxn ang="T11">
                <a:pos x="T6" y="T7"/>
              </a:cxn>
            </a:cxnLst>
            <a:rect l="T12" t="T13" r="T14" b="T15"/>
            <a:pathLst>
              <a:path w="10" h="76">
                <a:moveTo>
                  <a:pt x="0" y="76"/>
                </a:moveTo>
                <a:lnTo>
                  <a:pt x="0" y="3"/>
                </a:lnTo>
                <a:lnTo>
                  <a:pt x="10" y="3"/>
                </a:lnTo>
                <a:lnTo>
                  <a:pt x="10"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4" name="Line 106"/>
          <p:cNvSpPr>
            <a:spLocks noChangeShapeType="1"/>
          </p:cNvSpPr>
          <p:nvPr/>
        </p:nvSpPr>
        <p:spPr bwMode="auto">
          <a:xfrm flipV="1">
            <a:off x="5157790" y="295275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5" name="Freeform 107"/>
          <p:cNvSpPr>
            <a:spLocks/>
          </p:cNvSpPr>
          <p:nvPr/>
        </p:nvSpPr>
        <p:spPr bwMode="auto">
          <a:xfrm>
            <a:off x="5165725" y="2871788"/>
            <a:ext cx="1588" cy="31750"/>
          </a:xfrm>
          <a:custGeom>
            <a:avLst/>
            <a:gdLst>
              <a:gd name="T0" fmla="*/ 0 w 3"/>
              <a:gd name="T1" fmla="*/ 2147483646 h 82"/>
              <a:gd name="T2" fmla="*/ 2147483646 w 3"/>
              <a:gd name="T3" fmla="*/ 2147483646 h 82"/>
              <a:gd name="T4" fmla="*/ 2147483646 w 3"/>
              <a:gd name="T5" fmla="*/ 0 h 82"/>
              <a:gd name="T6" fmla="*/ 0 60000 65536"/>
              <a:gd name="T7" fmla="*/ 0 60000 65536"/>
              <a:gd name="T8" fmla="*/ 0 60000 65536"/>
              <a:gd name="T9" fmla="*/ 0 w 3"/>
              <a:gd name="T10" fmla="*/ 0 h 82"/>
              <a:gd name="T11" fmla="*/ 3 w 3"/>
              <a:gd name="T12" fmla="*/ 82 h 82"/>
            </a:gdLst>
            <a:ahLst/>
            <a:cxnLst>
              <a:cxn ang="T6">
                <a:pos x="T0" y="T1"/>
              </a:cxn>
              <a:cxn ang="T7">
                <a:pos x="T2" y="T3"/>
              </a:cxn>
              <a:cxn ang="T8">
                <a:pos x="T4" y="T5"/>
              </a:cxn>
            </a:cxnLst>
            <a:rect l="T9" t="T10" r="T11" b="T12"/>
            <a:pathLst>
              <a:path w="3" h="82">
                <a:moveTo>
                  <a:pt x="0" y="82"/>
                </a:moveTo>
                <a:lnTo>
                  <a:pt x="3" y="82"/>
                </a:lnTo>
                <a:lnTo>
                  <a:pt x="3"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16" name="Line 108"/>
          <p:cNvSpPr>
            <a:spLocks noChangeShapeType="1"/>
          </p:cNvSpPr>
          <p:nvPr/>
        </p:nvSpPr>
        <p:spPr bwMode="auto">
          <a:xfrm flipV="1">
            <a:off x="5167315" y="27813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7" name="Line 109"/>
          <p:cNvSpPr>
            <a:spLocks noChangeShapeType="1"/>
          </p:cNvSpPr>
          <p:nvPr/>
        </p:nvSpPr>
        <p:spPr bwMode="auto">
          <a:xfrm flipV="1">
            <a:off x="5167315" y="269081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8" name="Line 110"/>
          <p:cNvSpPr>
            <a:spLocks noChangeShapeType="1"/>
          </p:cNvSpPr>
          <p:nvPr/>
        </p:nvSpPr>
        <p:spPr bwMode="auto">
          <a:xfrm flipV="1">
            <a:off x="5167315" y="2600327"/>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19" name="Line 111"/>
          <p:cNvSpPr>
            <a:spLocks noChangeShapeType="1"/>
          </p:cNvSpPr>
          <p:nvPr/>
        </p:nvSpPr>
        <p:spPr bwMode="auto">
          <a:xfrm flipV="1">
            <a:off x="5167315" y="2509840"/>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0" name="Line 112"/>
          <p:cNvSpPr>
            <a:spLocks noChangeShapeType="1"/>
          </p:cNvSpPr>
          <p:nvPr/>
        </p:nvSpPr>
        <p:spPr bwMode="auto">
          <a:xfrm flipV="1">
            <a:off x="5167315" y="2419352"/>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1" name="Line 113"/>
          <p:cNvSpPr>
            <a:spLocks noChangeShapeType="1"/>
          </p:cNvSpPr>
          <p:nvPr/>
        </p:nvSpPr>
        <p:spPr bwMode="auto">
          <a:xfrm flipV="1">
            <a:off x="5167315" y="2328865"/>
            <a:ext cx="1587" cy="3492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2" name="Line 114"/>
          <p:cNvSpPr>
            <a:spLocks noChangeShapeType="1"/>
          </p:cNvSpPr>
          <p:nvPr/>
        </p:nvSpPr>
        <p:spPr bwMode="auto">
          <a:xfrm flipV="1">
            <a:off x="5167315" y="2239965"/>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3" name="Line 115"/>
          <p:cNvSpPr>
            <a:spLocks noChangeShapeType="1"/>
          </p:cNvSpPr>
          <p:nvPr/>
        </p:nvSpPr>
        <p:spPr bwMode="auto">
          <a:xfrm flipV="1">
            <a:off x="5167315" y="2149475"/>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4" name="Line 116"/>
          <p:cNvSpPr>
            <a:spLocks noChangeShapeType="1"/>
          </p:cNvSpPr>
          <p:nvPr/>
        </p:nvSpPr>
        <p:spPr bwMode="auto">
          <a:xfrm flipV="1">
            <a:off x="5167315" y="2058990"/>
            <a:ext cx="1587" cy="33337"/>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5" name="Line 117"/>
          <p:cNvSpPr>
            <a:spLocks noChangeShapeType="1"/>
          </p:cNvSpPr>
          <p:nvPr/>
        </p:nvSpPr>
        <p:spPr bwMode="auto">
          <a:xfrm flipV="1">
            <a:off x="5167315" y="1968500"/>
            <a:ext cx="1587" cy="33338"/>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6" name="Line 118"/>
          <p:cNvSpPr>
            <a:spLocks noChangeShapeType="1"/>
          </p:cNvSpPr>
          <p:nvPr/>
        </p:nvSpPr>
        <p:spPr bwMode="auto">
          <a:xfrm flipV="1">
            <a:off x="5167315" y="1882777"/>
            <a:ext cx="1587" cy="28575"/>
          </a:xfrm>
          <a:prstGeom prst="line">
            <a:avLst/>
          </a:prstGeom>
          <a:noFill/>
          <a:ln w="11">
            <a:solidFill>
              <a:srgbClr val="0000FF"/>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18527" name="Freeform 82"/>
          <p:cNvSpPr>
            <a:spLocks/>
          </p:cNvSpPr>
          <p:nvPr/>
        </p:nvSpPr>
        <p:spPr bwMode="auto">
          <a:xfrm>
            <a:off x="4532315" y="4505325"/>
            <a:ext cx="7937" cy="25400"/>
          </a:xfrm>
          <a:custGeom>
            <a:avLst/>
            <a:gdLst>
              <a:gd name="T0" fmla="*/ 0 w 21"/>
              <a:gd name="T1" fmla="*/ 2147483646 h 64"/>
              <a:gd name="T2" fmla="*/ 2147483646 w 21"/>
              <a:gd name="T3" fmla="*/ 2147483646 h 64"/>
              <a:gd name="T4" fmla="*/ 2147483646 w 21"/>
              <a:gd name="T5" fmla="*/ 2147483646 h 64"/>
              <a:gd name="T6" fmla="*/ 2147483646 w 21"/>
              <a:gd name="T7" fmla="*/ 2147483646 h 64"/>
              <a:gd name="T8" fmla="*/ 2147483646 w 21"/>
              <a:gd name="T9" fmla="*/ 2147483646 h 64"/>
              <a:gd name="T10" fmla="*/ 2147483646 w 21"/>
              <a:gd name="T11" fmla="*/ 2147483646 h 64"/>
              <a:gd name="T12" fmla="*/ 2147483646 w 21"/>
              <a:gd name="T13" fmla="*/ 2147483646 h 64"/>
              <a:gd name="T14" fmla="*/ 2147483646 w 21"/>
              <a:gd name="T15" fmla="*/ 2147483646 h 64"/>
              <a:gd name="T16" fmla="*/ 2147483646 w 21"/>
              <a:gd name="T17" fmla="*/ 2147483646 h 64"/>
              <a:gd name="T18" fmla="*/ 2147483646 w 21"/>
              <a:gd name="T19" fmla="*/ 2147483646 h 64"/>
              <a:gd name="T20" fmla="*/ 2147483646 w 21"/>
              <a:gd name="T21" fmla="*/ 2147483646 h 64"/>
              <a:gd name="T22" fmla="*/ 2147483646 w 21"/>
              <a:gd name="T23" fmla="*/ 2147483646 h 64"/>
              <a:gd name="T24" fmla="*/ 2147483646 w 21"/>
              <a:gd name="T25" fmla="*/ 2147483646 h 64"/>
              <a:gd name="T26" fmla="*/ 2147483646 w 21"/>
              <a:gd name="T27" fmla="*/ 2147483646 h 64"/>
              <a:gd name="T28" fmla="*/ 2147483646 w 21"/>
              <a:gd name="T29" fmla="*/ 2147483646 h 64"/>
              <a:gd name="T30" fmla="*/ 2147483646 w 21"/>
              <a:gd name="T31" fmla="*/ 2147483646 h 64"/>
              <a:gd name="T32" fmla="*/ 2147483646 w 21"/>
              <a:gd name="T33" fmla="*/ 2147483646 h 64"/>
              <a:gd name="T34" fmla="*/ 2147483646 w 21"/>
              <a:gd name="T35" fmla="*/ 2147483646 h 64"/>
              <a:gd name="T36" fmla="*/ 2147483646 w 21"/>
              <a:gd name="T37" fmla="*/ 0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64"/>
              <a:gd name="T59" fmla="*/ 21 w 21"/>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64">
                <a:moveTo>
                  <a:pt x="0" y="64"/>
                </a:moveTo>
                <a:lnTo>
                  <a:pt x="2" y="64"/>
                </a:lnTo>
                <a:lnTo>
                  <a:pt x="2" y="53"/>
                </a:lnTo>
                <a:lnTo>
                  <a:pt x="4" y="53"/>
                </a:lnTo>
                <a:lnTo>
                  <a:pt x="4" y="48"/>
                </a:lnTo>
                <a:lnTo>
                  <a:pt x="5" y="48"/>
                </a:lnTo>
                <a:lnTo>
                  <a:pt x="5" y="42"/>
                </a:lnTo>
                <a:lnTo>
                  <a:pt x="6" y="42"/>
                </a:lnTo>
                <a:lnTo>
                  <a:pt x="6" y="38"/>
                </a:lnTo>
                <a:lnTo>
                  <a:pt x="9" y="38"/>
                </a:lnTo>
                <a:lnTo>
                  <a:pt x="9" y="32"/>
                </a:lnTo>
                <a:lnTo>
                  <a:pt x="10" y="32"/>
                </a:lnTo>
                <a:lnTo>
                  <a:pt x="10" y="28"/>
                </a:lnTo>
                <a:lnTo>
                  <a:pt x="12" y="28"/>
                </a:lnTo>
                <a:lnTo>
                  <a:pt x="12" y="22"/>
                </a:lnTo>
                <a:lnTo>
                  <a:pt x="19" y="22"/>
                </a:lnTo>
                <a:lnTo>
                  <a:pt x="19" y="1"/>
                </a:lnTo>
                <a:lnTo>
                  <a:pt x="21" y="1"/>
                </a:lnTo>
                <a:lnTo>
                  <a:pt x="21" y="0"/>
                </a:lnTo>
              </a:path>
            </a:pathLst>
          </a:custGeom>
          <a:noFill/>
          <a:ln w="11">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de-DE"/>
          </a:p>
        </p:txBody>
      </p:sp>
      <p:sp>
        <p:nvSpPr>
          <p:cNvPr id="18528" name="Ellipse 7"/>
          <p:cNvSpPr>
            <a:spLocks/>
          </p:cNvSpPr>
          <p:nvPr/>
        </p:nvSpPr>
        <p:spPr bwMode="auto">
          <a:xfrm>
            <a:off x="4525965" y="4457700"/>
            <a:ext cx="65087" cy="63500"/>
          </a:xfrm>
          <a:prstGeom prst="ellipse">
            <a:avLst/>
          </a:prstGeom>
          <a:solidFill>
            <a:schemeClr val="bg1"/>
          </a:solidFill>
          <a:ln w="9525" algn="ctr">
            <a:solidFill>
              <a:schemeClr val="tx1"/>
            </a:solidFill>
            <a:round/>
            <a:headEnd type="none" w="sm" len="sm"/>
            <a:tailEnd type="none" w="sm" len="sm"/>
          </a:ln>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5"/>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Marktversagen</a:t>
            </a:r>
          </a:p>
        </p:txBody>
      </p:sp>
      <p:sp>
        <p:nvSpPr>
          <p:cNvPr id="29" name="TextBox 28"/>
          <p:cNvSpPr txBox="1"/>
          <p:nvPr/>
        </p:nvSpPr>
        <p:spPr>
          <a:xfrm>
            <a:off x="900319" y="1632559"/>
            <a:ext cx="7796224" cy="563231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In manchen Fällen führt der Markt nicht zu einer effizienten Allokation von Ressourcen: </a:t>
            </a:r>
            <a:r>
              <a:rPr lang="de-DE" sz="1800" b="1" dirty="0">
                <a:solidFill>
                  <a:srgbClr val="C00000"/>
                </a:solidFill>
                <a:latin typeface="Arial" panose="020B0604020202020204" pitchFamily="34" charset="0"/>
                <a:cs typeface="Arial" panose="020B0604020202020204" pitchFamily="34" charset="0"/>
              </a:rPr>
              <a:t>Marktversagen</a:t>
            </a:r>
            <a:r>
              <a:rPr lang="de-DE" sz="1800" dirty="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Asymmetrische Information: </a:t>
            </a:r>
            <a:r>
              <a:rPr lang="de-DE" sz="1800" dirty="0">
                <a:latin typeface="Arial" panose="020B0604020202020204" pitchFamily="34" charset="0"/>
                <a:cs typeface="Arial" panose="020B0604020202020204" pitchFamily="34" charset="0"/>
              </a:rPr>
              <a:t>Manche Teilnehmer sind über den Preis/Qualität/künftige Entwicklungen eines Produktes besser informiert (Beispiele: Insiderhandel, Gebrauchtwaren, die fast kaputt sind)</a:t>
            </a: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Öffentlicher Güter:</a:t>
            </a:r>
            <a:r>
              <a:rPr lang="de-DE" sz="1800" dirty="0">
                <a:latin typeface="Arial" panose="020B0604020202020204" pitchFamily="34" charset="0"/>
                <a:cs typeface="Arial" panose="020B0604020202020204" pitchFamily="34" charset="0"/>
              </a:rPr>
              <a:t> Alle profitieren davon, aber niemand hat einen Anreiz, dazu beizutragen – Gefahr von Trittbrettfahrern (Beispiele: Frieden, Biodiversität, Deiche, Wissen, Klima)</a:t>
            </a: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Externe Effekte: </a:t>
            </a:r>
            <a:r>
              <a:rPr lang="de-DE" sz="1800" dirty="0">
                <a:latin typeface="Arial" panose="020B0604020202020204" pitchFamily="34" charset="0"/>
                <a:cs typeface="Arial" panose="020B0604020202020204" pitchFamily="34" charset="0"/>
              </a:rPr>
              <a:t>Marktaktivitäten haben eine (positive oder negative) Auswirkung auf unbeteiligte Dritte, die im Markt nicht berücksichtigt wird (Beispiele: Treibhausgasemissionen, Luftverschmutzung, Rauchen)</a:t>
            </a: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Zutrittsbarriere:</a:t>
            </a:r>
            <a:r>
              <a:rPr lang="de-DE" sz="1800" dirty="0">
                <a:latin typeface="Arial" panose="020B0604020202020204" pitchFamily="34" charset="0"/>
                <a:cs typeface="Arial" panose="020B0604020202020204" pitchFamily="34" charset="0"/>
              </a:rPr>
              <a:t> Teilnehmer werden durch Investitionskosten oder Regulierung ausgeschlossen (Beispiele: Taxikartelle, Notare)</a:t>
            </a:r>
          </a:p>
          <a:p>
            <a:pPr marL="285750" indent="-285750">
              <a:buFont typeface="Arial" panose="020B0604020202020204" pitchFamily="34" charset="0"/>
              <a:buChar char="•"/>
            </a:pPr>
            <a:r>
              <a:rPr lang="de-DE" sz="1800" b="1" dirty="0">
                <a:solidFill>
                  <a:srgbClr val="C00000"/>
                </a:solidFill>
                <a:latin typeface="Arial" panose="020B0604020202020204" pitchFamily="34" charset="0"/>
                <a:cs typeface="Arial" panose="020B0604020202020204" pitchFamily="34" charset="0"/>
              </a:rPr>
              <a:t>Monopole</a:t>
            </a: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Marktversagen können staatliche Eingriffe in Märkte rechtfertigen.</a:t>
            </a:r>
          </a:p>
          <a:p>
            <a:pPr marL="285750" indent="-285750">
              <a:buFont typeface="Arial" panose="020B0604020202020204" pitchFamily="34" charset="0"/>
              <a:buChar char="•"/>
            </a:pPr>
            <a:endParaRPr lang="de-DE" sz="1800" b="1" dirty="0">
              <a:solidFill>
                <a:srgbClr val="C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800" b="1" dirty="0">
              <a:solidFill>
                <a:srgbClr val="C00000"/>
              </a:solidFill>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166185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8"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79"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80" name="Rectangle 5"/>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Preisreaktion bei Nachfrage-Änderung </a:t>
            </a:r>
          </a:p>
        </p:txBody>
      </p:sp>
      <p:sp>
        <p:nvSpPr>
          <p:cNvPr id="24581" name="Rectangle 10"/>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4582" name="Rectangle 11"/>
          <p:cNvSpPr>
            <a:spLocks noChangeArrowheads="1"/>
          </p:cNvSpPr>
          <p:nvPr/>
        </p:nvSpPr>
        <p:spPr bwMode="auto">
          <a:xfrm>
            <a:off x="1331915" y="1844675"/>
            <a:ext cx="7826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4583" name="Rectangle 12"/>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4584" name="Rectangle 13"/>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5" name="Rectangle 14"/>
          <p:cNvSpPr>
            <a:spLocks noChangeArrowheads="1"/>
          </p:cNvSpPr>
          <p:nvPr/>
        </p:nvSpPr>
        <p:spPr bwMode="auto">
          <a:xfrm>
            <a:off x="1589088" y="3575050"/>
            <a:ext cx="3683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586" name="Rectangle 15"/>
          <p:cNvSpPr>
            <a:spLocks noChangeArrowheads="1"/>
          </p:cNvSpPr>
          <p:nvPr/>
        </p:nvSpPr>
        <p:spPr bwMode="auto">
          <a:xfrm>
            <a:off x="5943600" y="4495802"/>
            <a:ext cx="17907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Verschiebung der</a:t>
            </a:r>
            <a:br>
              <a:rPr lang="de-DE" altLang="en-US" sz="1800">
                <a:solidFill>
                  <a:srgbClr val="000000"/>
                </a:solidFill>
                <a:latin typeface="Arial" panose="020B0604020202020204" pitchFamily="34" charset="0"/>
              </a:rPr>
            </a:b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4587" name="Rectangle 18"/>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4588" name="Line 19"/>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20"/>
          <p:cNvGrpSpPr>
            <a:grpSpLocks/>
          </p:cNvGrpSpPr>
          <p:nvPr/>
        </p:nvGrpSpPr>
        <p:grpSpPr bwMode="auto">
          <a:xfrm>
            <a:off x="1604965" y="1774827"/>
            <a:ext cx="4719637" cy="4543425"/>
            <a:chOff x="1011" y="1118"/>
            <a:chExt cx="2973" cy="2862"/>
          </a:xfrm>
        </p:grpSpPr>
        <p:sp>
          <p:nvSpPr>
            <p:cNvPr id="24597" name="Freeform 21"/>
            <p:cNvSpPr>
              <a:spLocks/>
            </p:cNvSpPr>
            <p:nvPr/>
          </p:nvSpPr>
          <p:spPr bwMode="auto">
            <a:xfrm>
              <a:off x="2340" y="1118"/>
              <a:ext cx="1644" cy="1618"/>
            </a:xfrm>
            <a:custGeom>
              <a:avLst/>
              <a:gdLst>
                <a:gd name="T0" fmla="*/ 0 w 1644"/>
                <a:gd name="T1" fmla="*/ 0 h 1618"/>
                <a:gd name="T2" fmla="*/ 450 w 1644"/>
                <a:gd name="T3" fmla="*/ 562 h 1618"/>
                <a:gd name="T4" fmla="*/ 743 w 1644"/>
                <a:gd name="T5" fmla="*/ 892 h 1618"/>
                <a:gd name="T6" fmla="*/ 1644 w 1644"/>
                <a:gd name="T7" fmla="*/ 161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4598" name="Rectangle 24"/>
            <p:cNvSpPr>
              <a:spLocks noChangeArrowheads="1"/>
            </p:cNvSpPr>
            <p:nvPr/>
          </p:nvSpPr>
          <p:spPr bwMode="auto">
            <a:xfrm>
              <a:off x="3179" y="1937"/>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4599" name="Rectangle 25"/>
            <p:cNvSpPr>
              <a:spLocks noChangeArrowheads="1"/>
            </p:cNvSpPr>
            <p:nvPr/>
          </p:nvSpPr>
          <p:spPr bwMode="auto">
            <a:xfrm>
              <a:off x="3056" y="3796"/>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0" name="Rectangle 26"/>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4601" name="Line 27"/>
            <p:cNvSpPr>
              <a:spLocks noChangeShapeType="1"/>
            </p:cNvSpPr>
            <p:nvPr/>
          </p:nvSpPr>
          <p:spPr bwMode="auto">
            <a:xfrm flipH="1">
              <a:off x="1344" y="2016"/>
              <a:ext cx="168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2" name="Line 28"/>
            <p:cNvSpPr>
              <a:spLocks noChangeShapeType="1"/>
            </p:cNvSpPr>
            <p:nvPr/>
          </p:nvSpPr>
          <p:spPr bwMode="auto">
            <a:xfrm>
              <a:off x="3072" y="2016"/>
              <a:ext cx="0" cy="168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603" name="Freeform 29"/>
            <p:cNvSpPr>
              <a:spLocks/>
            </p:cNvSpPr>
            <p:nvPr/>
          </p:nvSpPr>
          <p:spPr bwMode="auto">
            <a:xfrm>
              <a:off x="3048" y="1984"/>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30"/>
          <p:cNvGrpSpPr>
            <a:grpSpLocks/>
          </p:cNvGrpSpPr>
          <p:nvPr/>
        </p:nvGrpSpPr>
        <p:grpSpPr bwMode="auto">
          <a:xfrm>
            <a:off x="1524002" y="2514600"/>
            <a:ext cx="2930525" cy="292100"/>
            <a:chOff x="976" y="1603"/>
            <a:chExt cx="1846" cy="184"/>
          </a:xfrm>
        </p:grpSpPr>
        <p:sp>
          <p:nvSpPr>
            <p:cNvPr id="24594" name="Rectangle 31"/>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4595" name="Line 32"/>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4596" name="Freeform 33"/>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4591" name="Line 34"/>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2" name="Line 35"/>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4593" name="Freeform 16"/>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Freeform 2"/>
          <p:cNvSpPr>
            <a:spLocks/>
          </p:cNvSpPr>
          <p:nvPr/>
        </p:nvSpPr>
        <p:spPr bwMode="auto">
          <a:xfrm>
            <a:off x="2598740" y="1539877"/>
            <a:ext cx="3260725" cy="3357563"/>
          </a:xfrm>
          <a:custGeom>
            <a:avLst/>
            <a:gdLst>
              <a:gd name="T0" fmla="*/ 0 w 2054"/>
              <a:gd name="T1" fmla="*/ 0 h 2115"/>
              <a:gd name="T2" fmla="*/ 2147483646 w 2054"/>
              <a:gd name="T3" fmla="*/ 2147483646 h 2115"/>
              <a:gd name="T4" fmla="*/ 2147483646 w 2054"/>
              <a:gd name="T5" fmla="*/ 2147483646 h 2115"/>
              <a:gd name="T6" fmla="*/ 2147483646 w 2054"/>
              <a:gd name="T7" fmla="*/ 2147483646 h 2115"/>
              <a:gd name="T8" fmla="*/ 2147483646 w 2054"/>
              <a:gd name="T9" fmla="*/ 2147483646 h 2115"/>
              <a:gd name="T10" fmla="*/ 2147483646 w 2054"/>
              <a:gd name="T11" fmla="*/ 2147483646 h 2115"/>
              <a:gd name="T12" fmla="*/ 0 60000 65536"/>
              <a:gd name="T13" fmla="*/ 0 60000 65536"/>
              <a:gd name="T14" fmla="*/ 0 60000 65536"/>
              <a:gd name="T15" fmla="*/ 0 60000 65536"/>
              <a:gd name="T16" fmla="*/ 0 60000 65536"/>
              <a:gd name="T17" fmla="*/ 0 60000 65536"/>
              <a:gd name="T18" fmla="*/ 0 w 2054"/>
              <a:gd name="T19" fmla="*/ 0 h 2115"/>
              <a:gd name="T20" fmla="*/ 2054 w 2054"/>
              <a:gd name="T21" fmla="*/ 2115 h 2115"/>
            </a:gdLst>
            <a:ahLst/>
            <a:cxnLst>
              <a:cxn ang="T12">
                <a:pos x="T0" y="T1"/>
              </a:cxn>
              <a:cxn ang="T13">
                <a:pos x="T2" y="T3"/>
              </a:cxn>
              <a:cxn ang="T14">
                <a:pos x="T4" y="T5"/>
              </a:cxn>
              <a:cxn ang="T15">
                <a:pos x="T6" y="T7"/>
              </a:cxn>
              <a:cxn ang="T16">
                <a:pos x="T8" y="T9"/>
              </a:cxn>
              <a:cxn ang="T17">
                <a:pos x="T10" y="T11"/>
              </a:cxn>
            </a:cxnLst>
            <a:rect l="T18" t="T19" r="T20" b="T21"/>
            <a:pathLst>
              <a:path w="2054" h="2115">
                <a:moveTo>
                  <a:pt x="0" y="0"/>
                </a:moveTo>
                <a:cubicBezTo>
                  <a:pt x="61" y="86"/>
                  <a:pt x="244" y="367"/>
                  <a:pt x="356" y="515"/>
                </a:cubicBezTo>
                <a:cubicBezTo>
                  <a:pt x="468" y="663"/>
                  <a:pt x="542" y="746"/>
                  <a:pt x="675" y="887"/>
                </a:cubicBezTo>
                <a:cubicBezTo>
                  <a:pt x="808" y="1028"/>
                  <a:pt x="1030" y="1244"/>
                  <a:pt x="1152" y="1364"/>
                </a:cubicBezTo>
                <a:cubicBezTo>
                  <a:pt x="1274" y="1484"/>
                  <a:pt x="1260" y="1482"/>
                  <a:pt x="1410" y="1607"/>
                </a:cubicBezTo>
                <a:cubicBezTo>
                  <a:pt x="1560" y="1732"/>
                  <a:pt x="1920" y="2009"/>
                  <a:pt x="2054" y="2115"/>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6" name="Freeform 3"/>
          <p:cNvSpPr>
            <a:spLocks/>
          </p:cNvSpPr>
          <p:nvPr/>
        </p:nvSpPr>
        <p:spPr bwMode="auto">
          <a:xfrm>
            <a:off x="2141540" y="1989140"/>
            <a:ext cx="3633787" cy="3400425"/>
          </a:xfrm>
          <a:custGeom>
            <a:avLst/>
            <a:gdLst>
              <a:gd name="T0" fmla="*/ 0 w 2289"/>
              <a:gd name="T1" fmla="*/ 2147483646 h 2142"/>
              <a:gd name="T2" fmla="*/ 2147483646 w 2289"/>
              <a:gd name="T3" fmla="*/ 2147483646 h 2142"/>
              <a:gd name="T4" fmla="*/ 2147483646 w 2289"/>
              <a:gd name="T5" fmla="*/ 2147483646 h 2142"/>
              <a:gd name="T6" fmla="*/ 2147483646 w 2289"/>
              <a:gd name="T7" fmla="*/ 2147483646 h 2142"/>
              <a:gd name="T8" fmla="*/ 2147483646 w 2289"/>
              <a:gd name="T9" fmla="*/ 2147483646 h 2142"/>
              <a:gd name="T10" fmla="*/ 2147483646 w 2289"/>
              <a:gd name="T11" fmla="*/ 0 h 2142"/>
              <a:gd name="T12" fmla="*/ 0 60000 65536"/>
              <a:gd name="T13" fmla="*/ 0 60000 65536"/>
              <a:gd name="T14" fmla="*/ 0 60000 65536"/>
              <a:gd name="T15" fmla="*/ 0 60000 65536"/>
              <a:gd name="T16" fmla="*/ 0 60000 65536"/>
              <a:gd name="T17" fmla="*/ 0 60000 65536"/>
              <a:gd name="T18" fmla="*/ 0 w 2289"/>
              <a:gd name="T19" fmla="*/ 0 h 2142"/>
              <a:gd name="T20" fmla="*/ 2289 w 2289"/>
              <a:gd name="T21" fmla="*/ 2142 h 2142"/>
            </a:gdLst>
            <a:ahLst/>
            <a:cxnLst>
              <a:cxn ang="T12">
                <a:pos x="T0" y="T1"/>
              </a:cxn>
              <a:cxn ang="T13">
                <a:pos x="T2" y="T3"/>
              </a:cxn>
              <a:cxn ang="T14">
                <a:pos x="T4" y="T5"/>
              </a:cxn>
              <a:cxn ang="T15">
                <a:pos x="T6" y="T7"/>
              </a:cxn>
              <a:cxn ang="T16">
                <a:pos x="T8" y="T9"/>
              </a:cxn>
              <a:cxn ang="T17">
                <a:pos x="T10" y="T11"/>
              </a:cxn>
            </a:cxnLst>
            <a:rect l="T18" t="T19" r="T20" b="T21"/>
            <a:pathLst>
              <a:path w="2289" h="2142">
                <a:moveTo>
                  <a:pt x="0" y="2142"/>
                </a:moveTo>
                <a:cubicBezTo>
                  <a:pt x="91" y="2089"/>
                  <a:pt x="387" y="1926"/>
                  <a:pt x="546" y="1824"/>
                </a:cubicBezTo>
                <a:cubicBezTo>
                  <a:pt x="705" y="1722"/>
                  <a:pt x="805" y="1655"/>
                  <a:pt x="955" y="1528"/>
                </a:cubicBezTo>
                <a:cubicBezTo>
                  <a:pt x="1105" y="1401"/>
                  <a:pt x="1318" y="1196"/>
                  <a:pt x="1449" y="1065"/>
                </a:cubicBezTo>
                <a:cubicBezTo>
                  <a:pt x="1580" y="934"/>
                  <a:pt x="1601" y="919"/>
                  <a:pt x="1741" y="742"/>
                </a:cubicBezTo>
                <a:cubicBezTo>
                  <a:pt x="1881" y="565"/>
                  <a:pt x="2175" y="155"/>
                  <a:pt x="2289" y="0"/>
                </a:cubicBezTo>
              </a:path>
            </a:pathLst>
          </a:custGeom>
          <a:noFill/>
          <a:ln w="381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27" name="Line 4"/>
          <p:cNvSpPr>
            <a:spLocks noChangeShapeType="1"/>
          </p:cNvSpPr>
          <p:nvPr/>
        </p:nvSpPr>
        <p:spPr bwMode="auto">
          <a:xfrm>
            <a:off x="4419600" y="2590800"/>
            <a:ext cx="0" cy="335280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28" name="Rectangle 5"/>
          <p:cNvSpPr>
            <a:spLocks noGrp="1" noChangeArrowheads="1"/>
          </p:cNvSpPr>
          <p:nvPr>
            <p:ph type="title"/>
          </p:nvPr>
        </p:nvSpPr>
        <p:spPr>
          <a:xfrm>
            <a:off x="1911352" y="381000"/>
            <a:ext cx="6702425" cy="889000"/>
          </a:xfrm>
        </p:spPr>
        <p:txBody>
          <a:bodyPr/>
          <a:lstStyle/>
          <a:p>
            <a:r>
              <a:rPr lang="de-DE" altLang="en-US" i="0">
                <a:latin typeface="Arial" panose="020B0604020202020204" pitchFamily="34" charset="0"/>
                <a:cs typeface="Arial" panose="020B0604020202020204" pitchFamily="34" charset="0"/>
              </a:rPr>
              <a:t>Preisreaktion bei Angebotsänderung </a:t>
            </a:r>
          </a:p>
        </p:txBody>
      </p:sp>
      <p:sp>
        <p:nvSpPr>
          <p:cNvPr id="26629" name="Rectangle 6"/>
          <p:cNvSpPr>
            <a:spLocks noChangeArrowheads="1"/>
          </p:cNvSpPr>
          <p:nvPr/>
        </p:nvSpPr>
        <p:spPr bwMode="auto">
          <a:xfrm>
            <a:off x="4648200" y="3581400"/>
            <a:ext cx="26609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0</a:t>
            </a:r>
            <a:endParaRPr lang="de-DE" altLang="en-US">
              <a:latin typeface="Arial" panose="020B0604020202020204" pitchFamily="34" charset="0"/>
            </a:endParaRPr>
          </a:p>
        </p:txBody>
      </p:sp>
      <p:sp>
        <p:nvSpPr>
          <p:cNvPr id="26630" name="Rectangle 7"/>
          <p:cNvSpPr>
            <a:spLocks noChangeArrowheads="1"/>
          </p:cNvSpPr>
          <p:nvPr/>
        </p:nvSpPr>
        <p:spPr bwMode="auto">
          <a:xfrm>
            <a:off x="1341438" y="1844675"/>
            <a:ext cx="7731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Preis </a:t>
            </a:r>
            <a:r>
              <a:rPr lang="de-DE" altLang="en-US" sz="1800" i="1">
                <a:solidFill>
                  <a:srgbClr val="000000"/>
                </a:solidFill>
                <a:latin typeface="Arial" panose="020B0604020202020204" pitchFamily="34" charset="0"/>
              </a:rPr>
              <a:t>p</a:t>
            </a:r>
            <a:endParaRPr lang="de-DE" altLang="en-US" i="1">
              <a:latin typeface="Arial" panose="020B0604020202020204" pitchFamily="34" charset="0"/>
            </a:endParaRPr>
          </a:p>
        </p:txBody>
      </p:sp>
      <p:sp>
        <p:nvSpPr>
          <p:cNvPr id="26631" name="Rectangle 8"/>
          <p:cNvSpPr>
            <a:spLocks noChangeArrowheads="1"/>
          </p:cNvSpPr>
          <p:nvPr/>
        </p:nvSpPr>
        <p:spPr bwMode="auto">
          <a:xfrm>
            <a:off x="7239000" y="6019800"/>
            <a:ext cx="9398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Menge </a:t>
            </a:r>
            <a:r>
              <a:rPr lang="de-DE" altLang="en-US" sz="1800" i="1">
                <a:solidFill>
                  <a:srgbClr val="000000"/>
                </a:solidFill>
                <a:latin typeface="Arial" panose="020B0604020202020204" pitchFamily="34" charset="0"/>
              </a:rPr>
              <a:t>Q</a:t>
            </a:r>
            <a:endParaRPr lang="de-DE" altLang="en-US" i="1">
              <a:latin typeface="Arial" panose="020B0604020202020204" pitchFamily="34" charset="0"/>
            </a:endParaRPr>
          </a:p>
        </p:txBody>
      </p:sp>
      <p:sp>
        <p:nvSpPr>
          <p:cNvPr id="26632" name="Rectangle 9"/>
          <p:cNvSpPr>
            <a:spLocks noChangeArrowheads="1"/>
          </p:cNvSpPr>
          <p:nvPr/>
        </p:nvSpPr>
        <p:spPr bwMode="auto">
          <a:xfrm>
            <a:off x="4295775" y="6026150"/>
            <a:ext cx="373500"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3" name="Rectangle 10"/>
          <p:cNvSpPr>
            <a:spLocks noChangeArrowheads="1"/>
          </p:cNvSpPr>
          <p:nvPr/>
        </p:nvSpPr>
        <p:spPr bwMode="auto">
          <a:xfrm>
            <a:off x="1633540" y="3575050"/>
            <a:ext cx="333425"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34" name="Rectangle 11"/>
          <p:cNvSpPr>
            <a:spLocks noChangeArrowheads="1"/>
          </p:cNvSpPr>
          <p:nvPr/>
        </p:nvSpPr>
        <p:spPr bwMode="auto">
          <a:xfrm>
            <a:off x="5961063" y="4752975"/>
            <a:ext cx="1054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Nachfrage</a:t>
            </a:r>
            <a:endParaRPr lang="de-DE" altLang="en-US">
              <a:latin typeface="Arial" panose="020B0604020202020204" pitchFamily="34" charset="0"/>
            </a:endParaRPr>
          </a:p>
        </p:txBody>
      </p:sp>
      <p:sp>
        <p:nvSpPr>
          <p:cNvPr id="26635" name="Rectangle 12"/>
          <p:cNvSpPr>
            <a:spLocks noChangeArrowheads="1"/>
          </p:cNvSpPr>
          <p:nvPr/>
        </p:nvSpPr>
        <p:spPr bwMode="auto">
          <a:xfrm>
            <a:off x="5553077" y="2493965"/>
            <a:ext cx="2397125" cy="8016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endParaRPr lang="de-DE" altLang="en-US">
              <a:latin typeface="Book Antiqua" panose="02040602050305030304" pitchFamily="18" charset="0"/>
            </a:endParaRPr>
          </a:p>
        </p:txBody>
      </p:sp>
      <p:sp>
        <p:nvSpPr>
          <p:cNvPr id="26636" name="Rectangle 13"/>
          <p:cNvSpPr>
            <a:spLocks noChangeArrowheads="1"/>
          </p:cNvSpPr>
          <p:nvPr/>
        </p:nvSpPr>
        <p:spPr bwMode="auto">
          <a:xfrm>
            <a:off x="5715000" y="2362200"/>
            <a:ext cx="850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a:solidFill>
                  <a:srgbClr val="000000"/>
                </a:solidFill>
                <a:latin typeface="Arial" panose="020B0604020202020204" pitchFamily="34" charset="0"/>
              </a:rPr>
              <a:t>Angebot</a:t>
            </a:r>
            <a:endParaRPr lang="de-DE" altLang="en-US" sz="1800">
              <a:latin typeface="Arial" panose="020B0604020202020204" pitchFamily="34" charset="0"/>
            </a:endParaRPr>
          </a:p>
        </p:txBody>
      </p:sp>
      <p:sp>
        <p:nvSpPr>
          <p:cNvPr id="26637" name="Line 14"/>
          <p:cNvSpPr>
            <a:spLocks noChangeShapeType="1"/>
          </p:cNvSpPr>
          <p:nvPr/>
        </p:nvSpPr>
        <p:spPr bwMode="auto">
          <a:xfrm flipH="1">
            <a:off x="2057400" y="3706813"/>
            <a:ext cx="228600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grpSp>
        <p:nvGrpSpPr>
          <p:cNvPr id="2" name="Group 32"/>
          <p:cNvGrpSpPr>
            <a:grpSpLocks/>
          </p:cNvGrpSpPr>
          <p:nvPr/>
        </p:nvGrpSpPr>
        <p:grpSpPr bwMode="auto">
          <a:xfrm>
            <a:off x="1604963" y="1835152"/>
            <a:ext cx="3509962" cy="4473575"/>
            <a:chOff x="1011" y="1156"/>
            <a:chExt cx="2211" cy="2818"/>
          </a:xfrm>
        </p:grpSpPr>
        <p:sp>
          <p:nvSpPr>
            <p:cNvPr id="26646" name="Freeform 16"/>
            <p:cNvSpPr>
              <a:spLocks/>
            </p:cNvSpPr>
            <p:nvPr/>
          </p:nvSpPr>
          <p:spPr bwMode="auto">
            <a:xfrm rot="10941226" flipV="1">
              <a:off x="1401" y="1156"/>
              <a:ext cx="1821" cy="1850"/>
            </a:xfrm>
            <a:custGeom>
              <a:avLst/>
              <a:gdLst>
                <a:gd name="T0" fmla="*/ 0 w 1644"/>
                <a:gd name="T1" fmla="*/ 0 h 1618"/>
                <a:gd name="T2" fmla="*/ 3479 w 1644"/>
                <a:gd name="T3" fmla="*/ 8194 h 1618"/>
                <a:gd name="T4" fmla="*/ 5743 w 1644"/>
                <a:gd name="T5" fmla="*/ 13013 h 1618"/>
                <a:gd name="T6" fmla="*/ 12708 w 1644"/>
                <a:gd name="T7" fmla="*/ 23578 h 1618"/>
                <a:gd name="T8" fmla="*/ 0 60000 65536"/>
                <a:gd name="T9" fmla="*/ 0 60000 65536"/>
                <a:gd name="T10" fmla="*/ 0 60000 65536"/>
                <a:gd name="T11" fmla="*/ 0 60000 65536"/>
                <a:gd name="T12" fmla="*/ 0 w 1644"/>
                <a:gd name="T13" fmla="*/ 0 h 1618"/>
                <a:gd name="T14" fmla="*/ 1644 w 1644"/>
                <a:gd name="T15" fmla="*/ 1618 h 1618"/>
              </a:gdLst>
              <a:ahLst/>
              <a:cxnLst>
                <a:cxn ang="T8">
                  <a:pos x="T0" y="T1"/>
                </a:cxn>
                <a:cxn ang="T9">
                  <a:pos x="T2" y="T3"/>
                </a:cxn>
                <a:cxn ang="T10">
                  <a:pos x="T4" y="T5"/>
                </a:cxn>
                <a:cxn ang="T11">
                  <a:pos x="T6" y="T7"/>
                </a:cxn>
              </a:cxnLst>
              <a:rect l="T12" t="T13" r="T14" b="T15"/>
              <a:pathLst>
                <a:path w="1644" h="1618">
                  <a:moveTo>
                    <a:pt x="0" y="0"/>
                  </a:moveTo>
                  <a:cubicBezTo>
                    <a:pt x="76" y="95"/>
                    <a:pt x="326" y="413"/>
                    <a:pt x="450" y="562"/>
                  </a:cubicBezTo>
                  <a:cubicBezTo>
                    <a:pt x="574" y="711"/>
                    <a:pt x="544" y="716"/>
                    <a:pt x="743" y="892"/>
                  </a:cubicBezTo>
                  <a:cubicBezTo>
                    <a:pt x="942" y="1068"/>
                    <a:pt x="1456" y="1467"/>
                    <a:pt x="1644" y="1618"/>
                  </a:cubicBezTo>
                </a:path>
              </a:pathLst>
            </a:custGeom>
            <a:noFill/>
            <a:ln w="38100" cap="flat" cmpd="sng">
              <a:solidFill>
                <a:srgbClr val="FF0000"/>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de-DE"/>
            </a:p>
          </p:txBody>
        </p:sp>
        <p:sp>
          <p:nvSpPr>
            <p:cNvPr id="26647" name="Rectangle 19"/>
            <p:cNvSpPr>
              <a:spLocks noChangeArrowheads="1"/>
            </p:cNvSpPr>
            <p:nvPr/>
          </p:nvSpPr>
          <p:spPr bwMode="auto">
            <a:xfrm>
              <a:off x="2240" y="1981"/>
              <a:ext cx="16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A</a:t>
              </a:r>
              <a:r>
                <a:rPr lang="de-DE" altLang="en-US" sz="1900" b="1" baseline="-25000">
                  <a:solidFill>
                    <a:srgbClr val="000000"/>
                  </a:solidFill>
                  <a:latin typeface="Arial" panose="020B0604020202020204" pitchFamily="34" charset="0"/>
                </a:rPr>
                <a:t>1</a:t>
              </a:r>
              <a:endParaRPr lang="de-DE" altLang="en-US">
                <a:latin typeface="Arial" panose="020B0604020202020204" pitchFamily="34" charset="0"/>
              </a:endParaRPr>
            </a:p>
          </p:txBody>
        </p:sp>
        <p:sp>
          <p:nvSpPr>
            <p:cNvPr id="26648" name="Rectangle 20"/>
            <p:cNvSpPr>
              <a:spLocks noChangeArrowheads="1"/>
            </p:cNvSpPr>
            <p:nvPr/>
          </p:nvSpPr>
          <p:spPr bwMode="auto">
            <a:xfrm>
              <a:off x="2408" y="3790"/>
              <a:ext cx="23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49" name="Rectangle 21"/>
            <p:cNvSpPr>
              <a:spLocks noChangeArrowheads="1"/>
            </p:cNvSpPr>
            <p:nvPr/>
          </p:nvSpPr>
          <p:spPr bwMode="auto">
            <a:xfrm>
              <a:off x="1011" y="1918"/>
              <a:ext cx="21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baseline="-25000">
                  <a:solidFill>
                    <a:srgbClr val="000000"/>
                  </a:solidFill>
                  <a:latin typeface="Arial" panose="020B0604020202020204" pitchFamily="34" charset="0"/>
                </a:rPr>
                <a:t>1</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26650" name="Line 22"/>
            <p:cNvSpPr>
              <a:spLocks noChangeShapeType="1"/>
            </p:cNvSpPr>
            <p:nvPr/>
          </p:nvSpPr>
          <p:spPr bwMode="auto">
            <a:xfrm flipH="1">
              <a:off x="1344" y="2061"/>
              <a:ext cx="1199"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1" name="Line 23"/>
            <p:cNvSpPr>
              <a:spLocks noChangeShapeType="1"/>
            </p:cNvSpPr>
            <p:nvPr/>
          </p:nvSpPr>
          <p:spPr bwMode="auto">
            <a:xfrm>
              <a:off x="2530" y="2088"/>
              <a:ext cx="0" cy="1546"/>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52" name="Freeform 24"/>
            <p:cNvSpPr>
              <a:spLocks/>
            </p:cNvSpPr>
            <p:nvPr/>
          </p:nvSpPr>
          <p:spPr bwMode="auto">
            <a:xfrm>
              <a:off x="2499" y="2035"/>
              <a:ext cx="53" cy="52"/>
            </a:xfrm>
            <a:custGeom>
              <a:avLst/>
              <a:gdLst>
                <a:gd name="T0" fmla="*/ 1 w 106"/>
                <a:gd name="T1" fmla="*/ 0 h 106"/>
                <a:gd name="T2" fmla="*/ 1 w 106"/>
                <a:gd name="T3" fmla="*/ 0 h 106"/>
                <a:gd name="T4" fmla="*/ 1 w 106"/>
                <a:gd name="T5" fmla="*/ 0 h 106"/>
                <a:gd name="T6" fmla="*/ 1 w 106"/>
                <a:gd name="T7" fmla="*/ 0 h 106"/>
                <a:gd name="T8" fmla="*/ 1 w 106"/>
                <a:gd name="T9" fmla="*/ 0 h 106"/>
                <a:gd name="T10" fmla="*/ 1 w 106"/>
                <a:gd name="T11" fmla="*/ 0 h 106"/>
                <a:gd name="T12" fmla="*/ 1 w 106"/>
                <a:gd name="T13" fmla="*/ 0 h 106"/>
                <a:gd name="T14" fmla="*/ 1 w 106"/>
                <a:gd name="T15" fmla="*/ 0 h 106"/>
                <a:gd name="T16" fmla="*/ 1 w 106"/>
                <a:gd name="T17" fmla="*/ 0 h 106"/>
                <a:gd name="T18" fmla="*/ 1 w 106"/>
                <a:gd name="T19" fmla="*/ 0 h 106"/>
                <a:gd name="T20" fmla="*/ 1 w 106"/>
                <a:gd name="T21" fmla="*/ 0 h 106"/>
                <a:gd name="T22" fmla="*/ 1 w 106"/>
                <a:gd name="T23" fmla="*/ 0 h 106"/>
                <a:gd name="T24" fmla="*/ 0 w 106"/>
                <a:gd name="T25" fmla="*/ 0 h 106"/>
                <a:gd name="T26" fmla="*/ 1 w 106"/>
                <a:gd name="T27" fmla="*/ 0 h 106"/>
                <a:gd name="T28" fmla="*/ 1 w 106"/>
                <a:gd name="T29" fmla="*/ 0 h 106"/>
                <a:gd name="T30" fmla="*/ 1 w 106"/>
                <a:gd name="T31" fmla="*/ 0 h 106"/>
                <a:gd name="T32" fmla="*/ 1 w 106"/>
                <a:gd name="T33" fmla="*/ 0 h 106"/>
                <a:gd name="T34" fmla="*/ 1 w 106"/>
                <a:gd name="T35" fmla="*/ 0 h 106"/>
                <a:gd name="T36" fmla="*/ 1 w 106"/>
                <a:gd name="T37" fmla="*/ 0 h 106"/>
                <a:gd name="T38" fmla="*/ 1 w 106"/>
                <a:gd name="T39" fmla="*/ 0 h 106"/>
                <a:gd name="T40" fmla="*/ 1 w 106"/>
                <a:gd name="T41" fmla="*/ 0 h 106"/>
                <a:gd name="T42" fmla="*/ 1 w 106"/>
                <a:gd name="T43" fmla="*/ 0 h 106"/>
                <a:gd name="T44" fmla="*/ 1 w 106"/>
                <a:gd name="T45" fmla="*/ 0 h 106"/>
                <a:gd name="T46" fmla="*/ 1 w 106"/>
                <a:gd name="T47" fmla="*/ 0 h 106"/>
                <a:gd name="T48" fmla="*/ 1 w 106"/>
                <a:gd name="T49" fmla="*/ 0 h 106"/>
                <a:gd name="T50" fmla="*/ 1 w 106"/>
                <a:gd name="T51" fmla="*/ 0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101" y="27"/>
                  </a:lnTo>
                  <a:lnTo>
                    <a:pt x="91" y="16"/>
                  </a:lnTo>
                  <a:lnTo>
                    <a:pt x="81" y="7"/>
                  </a:lnTo>
                  <a:lnTo>
                    <a:pt x="68" y="2"/>
                  </a:lnTo>
                  <a:lnTo>
                    <a:pt x="53" y="0"/>
                  </a:lnTo>
                  <a:lnTo>
                    <a:pt x="40" y="2"/>
                  </a:lnTo>
                  <a:lnTo>
                    <a:pt x="28" y="7"/>
                  </a:lnTo>
                  <a:lnTo>
                    <a:pt x="17" y="16"/>
                  </a:lnTo>
                  <a:lnTo>
                    <a:pt x="8" y="27"/>
                  </a:lnTo>
                  <a:lnTo>
                    <a:pt x="2" y="40"/>
                  </a:lnTo>
                  <a:lnTo>
                    <a:pt x="0" y="53"/>
                  </a:lnTo>
                  <a:lnTo>
                    <a:pt x="2" y="68"/>
                  </a:lnTo>
                  <a:lnTo>
                    <a:pt x="8" y="80"/>
                  </a:lnTo>
                  <a:lnTo>
                    <a:pt x="17" y="91"/>
                  </a:lnTo>
                  <a:lnTo>
                    <a:pt x="28" y="99"/>
                  </a:lnTo>
                  <a:lnTo>
                    <a:pt x="40" y="104"/>
                  </a:lnTo>
                  <a:lnTo>
                    <a:pt x="53" y="106"/>
                  </a:lnTo>
                  <a:lnTo>
                    <a:pt x="68" y="104"/>
                  </a:lnTo>
                  <a:lnTo>
                    <a:pt x="81" y="99"/>
                  </a:lnTo>
                  <a:lnTo>
                    <a:pt x="91" y="91"/>
                  </a:lnTo>
                  <a:lnTo>
                    <a:pt x="101" y="80"/>
                  </a:lnTo>
                  <a:lnTo>
                    <a:pt x="104" y="68"/>
                  </a:lnTo>
                  <a:lnTo>
                    <a:pt x="106" y="53"/>
                  </a:lnTo>
                  <a:close/>
                </a:path>
              </a:pathLst>
            </a:custGeom>
            <a:solidFill>
              <a:srgbClr val="FFFFFF"/>
            </a:solidFill>
            <a:ln w="14288">
              <a:solidFill>
                <a:srgbClr val="000000"/>
              </a:solidFill>
              <a:prstDash val="solid"/>
              <a:round/>
              <a:headEnd/>
              <a:tailEnd/>
            </a:ln>
          </p:spPr>
          <p:txBody>
            <a:bodyPr/>
            <a:lstStyle/>
            <a:p>
              <a:endParaRPr lang="de-DE"/>
            </a:p>
          </p:txBody>
        </p:sp>
      </p:grpSp>
      <p:grpSp>
        <p:nvGrpSpPr>
          <p:cNvPr id="3" name="Group 25"/>
          <p:cNvGrpSpPr>
            <a:grpSpLocks/>
          </p:cNvGrpSpPr>
          <p:nvPr/>
        </p:nvGrpSpPr>
        <p:grpSpPr bwMode="auto">
          <a:xfrm>
            <a:off x="1516065" y="2674938"/>
            <a:ext cx="2930525" cy="292100"/>
            <a:chOff x="976" y="1603"/>
            <a:chExt cx="1846" cy="184"/>
          </a:xfrm>
        </p:grpSpPr>
        <p:sp>
          <p:nvSpPr>
            <p:cNvPr id="26643" name="Rectangle 26"/>
            <p:cNvSpPr>
              <a:spLocks noChangeArrowheads="1"/>
            </p:cNvSpPr>
            <p:nvPr/>
          </p:nvSpPr>
          <p:spPr bwMode="auto">
            <a:xfrm>
              <a:off x="976" y="1603"/>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p</a:t>
              </a:r>
              <a:r>
                <a:rPr lang="de-DE" altLang="en-US" sz="1900" b="1" i="1" baseline="-25000">
                  <a:solidFill>
                    <a:srgbClr val="000000"/>
                  </a:solidFill>
                  <a:latin typeface="Arial" panose="020B0604020202020204" pitchFamily="34" charset="0"/>
                </a:rPr>
                <a:t>max</a:t>
              </a:r>
              <a:endParaRPr lang="de-DE" altLang="en-US">
                <a:latin typeface="Arial" panose="020B0604020202020204" pitchFamily="34" charset="0"/>
              </a:endParaRPr>
            </a:p>
          </p:txBody>
        </p:sp>
        <p:sp>
          <p:nvSpPr>
            <p:cNvPr id="26644" name="Line 27"/>
            <p:cNvSpPr>
              <a:spLocks noChangeShapeType="1"/>
            </p:cNvSpPr>
            <p:nvPr/>
          </p:nvSpPr>
          <p:spPr bwMode="auto">
            <a:xfrm flipH="1">
              <a:off x="1344" y="1700"/>
              <a:ext cx="1440" cy="0"/>
            </a:xfrm>
            <a:prstGeom prst="line">
              <a:avLst/>
            </a:prstGeom>
            <a:noFill/>
            <a:ln w="9525">
              <a:solidFill>
                <a:schemeClr val="tx1"/>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de-DE"/>
            </a:p>
          </p:txBody>
        </p:sp>
        <p:sp>
          <p:nvSpPr>
            <p:cNvPr id="26645" name="Freeform 28"/>
            <p:cNvSpPr>
              <a:spLocks/>
            </p:cNvSpPr>
            <p:nvPr/>
          </p:nvSpPr>
          <p:spPr bwMode="auto">
            <a:xfrm>
              <a:off x="2769" y="1668"/>
              <a:ext cx="53" cy="54"/>
            </a:xfrm>
            <a:custGeom>
              <a:avLst/>
              <a:gdLst>
                <a:gd name="T0" fmla="*/ 1 w 106"/>
                <a:gd name="T1" fmla="*/ 1 h 108"/>
                <a:gd name="T2" fmla="*/ 1 w 106"/>
                <a:gd name="T3" fmla="*/ 1 h 108"/>
                <a:gd name="T4" fmla="*/ 1 w 106"/>
                <a:gd name="T5" fmla="*/ 1 h 108"/>
                <a:gd name="T6" fmla="*/ 1 w 106"/>
                <a:gd name="T7" fmla="*/ 1 h 108"/>
                <a:gd name="T8" fmla="*/ 1 w 106"/>
                <a:gd name="T9" fmla="*/ 1 h 108"/>
                <a:gd name="T10" fmla="*/ 1 w 106"/>
                <a:gd name="T11" fmla="*/ 1 h 108"/>
                <a:gd name="T12" fmla="*/ 1 w 106"/>
                <a:gd name="T13" fmla="*/ 0 h 108"/>
                <a:gd name="T14" fmla="*/ 1 w 106"/>
                <a:gd name="T15" fmla="*/ 1 h 108"/>
                <a:gd name="T16" fmla="*/ 1 w 106"/>
                <a:gd name="T17" fmla="*/ 1 h 108"/>
                <a:gd name="T18" fmla="*/ 1 w 106"/>
                <a:gd name="T19" fmla="*/ 1 h 108"/>
                <a:gd name="T20" fmla="*/ 1 w 106"/>
                <a:gd name="T21" fmla="*/ 1 h 108"/>
                <a:gd name="T22" fmla="*/ 1 w 106"/>
                <a:gd name="T23" fmla="*/ 1 h 108"/>
                <a:gd name="T24" fmla="*/ 0 w 106"/>
                <a:gd name="T25" fmla="*/ 1 h 108"/>
                <a:gd name="T26" fmla="*/ 1 w 106"/>
                <a:gd name="T27" fmla="*/ 1 h 108"/>
                <a:gd name="T28" fmla="*/ 1 w 106"/>
                <a:gd name="T29" fmla="*/ 1 h 108"/>
                <a:gd name="T30" fmla="*/ 1 w 106"/>
                <a:gd name="T31" fmla="*/ 1 h 108"/>
                <a:gd name="T32" fmla="*/ 1 w 106"/>
                <a:gd name="T33" fmla="*/ 1 h 108"/>
                <a:gd name="T34" fmla="*/ 1 w 106"/>
                <a:gd name="T35" fmla="*/ 1 h 108"/>
                <a:gd name="T36" fmla="*/ 1 w 106"/>
                <a:gd name="T37" fmla="*/ 1 h 108"/>
                <a:gd name="T38" fmla="*/ 1 w 106"/>
                <a:gd name="T39" fmla="*/ 1 h 108"/>
                <a:gd name="T40" fmla="*/ 1 w 106"/>
                <a:gd name="T41" fmla="*/ 1 h 108"/>
                <a:gd name="T42" fmla="*/ 1 w 106"/>
                <a:gd name="T43" fmla="*/ 1 h 108"/>
                <a:gd name="T44" fmla="*/ 1 w 106"/>
                <a:gd name="T45" fmla="*/ 1 h 108"/>
                <a:gd name="T46" fmla="*/ 1 w 106"/>
                <a:gd name="T47" fmla="*/ 1 h 108"/>
                <a:gd name="T48" fmla="*/ 1 w 106"/>
                <a:gd name="T49" fmla="*/ 1 h 108"/>
                <a:gd name="T50" fmla="*/ 1 w 106"/>
                <a:gd name="T51" fmla="*/ 1 h 1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8"/>
                <a:gd name="T80" fmla="*/ 106 w 106"/>
                <a:gd name="T81" fmla="*/ 108 h 1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8">
                  <a:moveTo>
                    <a:pt x="106" y="55"/>
                  </a:moveTo>
                  <a:lnTo>
                    <a:pt x="104" y="40"/>
                  </a:lnTo>
                  <a:lnTo>
                    <a:pt x="98" y="28"/>
                  </a:lnTo>
                  <a:lnTo>
                    <a:pt x="89" y="17"/>
                  </a:lnTo>
                  <a:lnTo>
                    <a:pt x="78" y="7"/>
                  </a:lnTo>
                  <a:lnTo>
                    <a:pt x="65" y="2"/>
                  </a:lnTo>
                  <a:lnTo>
                    <a:pt x="53" y="0"/>
                  </a:lnTo>
                  <a:lnTo>
                    <a:pt x="38" y="2"/>
                  </a:lnTo>
                  <a:lnTo>
                    <a:pt x="25" y="7"/>
                  </a:lnTo>
                  <a:lnTo>
                    <a:pt x="14" y="17"/>
                  </a:lnTo>
                  <a:lnTo>
                    <a:pt x="7" y="28"/>
                  </a:lnTo>
                  <a:lnTo>
                    <a:pt x="2" y="40"/>
                  </a:lnTo>
                  <a:lnTo>
                    <a:pt x="0" y="55"/>
                  </a:lnTo>
                  <a:lnTo>
                    <a:pt x="2" y="68"/>
                  </a:lnTo>
                  <a:lnTo>
                    <a:pt x="7" y="80"/>
                  </a:lnTo>
                  <a:lnTo>
                    <a:pt x="14" y="91"/>
                  </a:lnTo>
                  <a:lnTo>
                    <a:pt x="25" y="100"/>
                  </a:lnTo>
                  <a:lnTo>
                    <a:pt x="38" y="106"/>
                  </a:lnTo>
                  <a:lnTo>
                    <a:pt x="53" y="108"/>
                  </a:lnTo>
                  <a:lnTo>
                    <a:pt x="65" y="106"/>
                  </a:lnTo>
                  <a:lnTo>
                    <a:pt x="78" y="100"/>
                  </a:lnTo>
                  <a:lnTo>
                    <a:pt x="89" y="91"/>
                  </a:lnTo>
                  <a:lnTo>
                    <a:pt x="98" y="80"/>
                  </a:lnTo>
                  <a:lnTo>
                    <a:pt x="104" y="68"/>
                  </a:lnTo>
                  <a:lnTo>
                    <a:pt x="106" y="55"/>
                  </a:lnTo>
                  <a:close/>
                </a:path>
              </a:pathLst>
            </a:custGeom>
            <a:solidFill>
              <a:srgbClr val="FFFFFF"/>
            </a:solidFill>
            <a:ln w="14288">
              <a:solidFill>
                <a:srgbClr val="000000"/>
              </a:solidFill>
              <a:prstDash val="solid"/>
              <a:round/>
              <a:headEnd/>
              <a:tailEnd/>
            </a:ln>
          </p:spPr>
          <p:txBody>
            <a:bodyPr/>
            <a:lstStyle/>
            <a:p>
              <a:endParaRPr lang="de-DE"/>
            </a:p>
          </p:txBody>
        </p:sp>
      </p:grpSp>
      <p:sp>
        <p:nvSpPr>
          <p:cNvPr id="26640" name="Line 29"/>
          <p:cNvSpPr>
            <a:spLocks noChangeShapeType="1"/>
          </p:cNvSpPr>
          <p:nvPr/>
        </p:nvSpPr>
        <p:spPr bwMode="auto">
          <a:xfrm>
            <a:off x="2133600" y="5791200"/>
            <a:ext cx="6172200"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1" name="Line 30"/>
          <p:cNvSpPr>
            <a:spLocks noChangeShapeType="1"/>
          </p:cNvSpPr>
          <p:nvPr/>
        </p:nvSpPr>
        <p:spPr bwMode="auto">
          <a:xfrm flipV="1">
            <a:off x="2133600" y="1676400"/>
            <a:ext cx="0" cy="411480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26642" name="Freeform 31"/>
          <p:cNvSpPr>
            <a:spLocks/>
          </p:cNvSpPr>
          <p:nvPr/>
        </p:nvSpPr>
        <p:spPr bwMode="auto">
          <a:xfrm>
            <a:off x="4373565" y="3663950"/>
            <a:ext cx="84137" cy="84138"/>
          </a:xfrm>
          <a:custGeom>
            <a:avLst/>
            <a:gdLst>
              <a:gd name="T0" fmla="*/ 2147483646 w 106"/>
              <a:gd name="T1" fmla="*/ 2147483646 h 106"/>
              <a:gd name="T2" fmla="*/ 2147483646 w 106"/>
              <a:gd name="T3" fmla="*/ 2147483646 h 106"/>
              <a:gd name="T4" fmla="*/ 2147483646 w 106"/>
              <a:gd name="T5" fmla="*/ 2147483646 h 106"/>
              <a:gd name="T6" fmla="*/ 2147483646 w 106"/>
              <a:gd name="T7" fmla="*/ 2147483646 h 106"/>
              <a:gd name="T8" fmla="*/ 2147483646 w 106"/>
              <a:gd name="T9" fmla="*/ 2147483646 h 106"/>
              <a:gd name="T10" fmla="*/ 2147483646 w 106"/>
              <a:gd name="T11" fmla="*/ 2147483646 h 106"/>
              <a:gd name="T12" fmla="*/ 2147483646 w 106"/>
              <a:gd name="T13" fmla="*/ 0 h 106"/>
              <a:gd name="T14" fmla="*/ 2147483646 w 106"/>
              <a:gd name="T15" fmla="*/ 2147483646 h 106"/>
              <a:gd name="T16" fmla="*/ 2147483646 w 106"/>
              <a:gd name="T17" fmla="*/ 2147483646 h 106"/>
              <a:gd name="T18" fmla="*/ 2147483646 w 106"/>
              <a:gd name="T19" fmla="*/ 2147483646 h 106"/>
              <a:gd name="T20" fmla="*/ 2147483646 w 106"/>
              <a:gd name="T21" fmla="*/ 2147483646 h 106"/>
              <a:gd name="T22" fmla="*/ 2147483646 w 106"/>
              <a:gd name="T23" fmla="*/ 2147483646 h 106"/>
              <a:gd name="T24" fmla="*/ 0 w 106"/>
              <a:gd name="T25" fmla="*/ 2147483646 h 106"/>
              <a:gd name="T26" fmla="*/ 2147483646 w 106"/>
              <a:gd name="T27" fmla="*/ 2147483646 h 106"/>
              <a:gd name="T28" fmla="*/ 2147483646 w 106"/>
              <a:gd name="T29" fmla="*/ 2147483646 h 106"/>
              <a:gd name="T30" fmla="*/ 2147483646 w 106"/>
              <a:gd name="T31" fmla="*/ 2147483646 h 106"/>
              <a:gd name="T32" fmla="*/ 2147483646 w 106"/>
              <a:gd name="T33" fmla="*/ 2147483646 h 106"/>
              <a:gd name="T34" fmla="*/ 2147483646 w 106"/>
              <a:gd name="T35" fmla="*/ 2147483646 h 106"/>
              <a:gd name="T36" fmla="*/ 2147483646 w 106"/>
              <a:gd name="T37" fmla="*/ 2147483646 h 106"/>
              <a:gd name="T38" fmla="*/ 2147483646 w 106"/>
              <a:gd name="T39" fmla="*/ 2147483646 h 106"/>
              <a:gd name="T40" fmla="*/ 2147483646 w 106"/>
              <a:gd name="T41" fmla="*/ 2147483646 h 106"/>
              <a:gd name="T42" fmla="*/ 2147483646 w 106"/>
              <a:gd name="T43" fmla="*/ 2147483646 h 106"/>
              <a:gd name="T44" fmla="*/ 2147483646 w 106"/>
              <a:gd name="T45" fmla="*/ 2147483646 h 106"/>
              <a:gd name="T46" fmla="*/ 2147483646 w 106"/>
              <a:gd name="T47" fmla="*/ 2147483646 h 106"/>
              <a:gd name="T48" fmla="*/ 2147483646 w 106"/>
              <a:gd name="T49" fmla="*/ 2147483646 h 106"/>
              <a:gd name="T50" fmla="*/ 2147483646 w 106"/>
              <a:gd name="T51" fmla="*/ 2147483646 h 10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6"/>
              <a:gd name="T79" fmla="*/ 0 h 106"/>
              <a:gd name="T80" fmla="*/ 106 w 106"/>
              <a:gd name="T81" fmla="*/ 106 h 10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6" h="106">
                <a:moveTo>
                  <a:pt x="106" y="53"/>
                </a:moveTo>
                <a:lnTo>
                  <a:pt x="104" y="40"/>
                </a:lnTo>
                <a:lnTo>
                  <a:pt x="98" y="27"/>
                </a:lnTo>
                <a:lnTo>
                  <a:pt x="89" y="14"/>
                </a:lnTo>
                <a:lnTo>
                  <a:pt x="78" y="7"/>
                </a:lnTo>
                <a:lnTo>
                  <a:pt x="65" y="2"/>
                </a:lnTo>
                <a:lnTo>
                  <a:pt x="53" y="0"/>
                </a:lnTo>
                <a:lnTo>
                  <a:pt x="38" y="2"/>
                </a:lnTo>
                <a:lnTo>
                  <a:pt x="25" y="7"/>
                </a:lnTo>
                <a:lnTo>
                  <a:pt x="14" y="14"/>
                </a:lnTo>
                <a:lnTo>
                  <a:pt x="7" y="27"/>
                </a:lnTo>
                <a:lnTo>
                  <a:pt x="2" y="40"/>
                </a:lnTo>
                <a:lnTo>
                  <a:pt x="0" y="53"/>
                </a:lnTo>
                <a:lnTo>
                  <a:pt x="2" y="67"/>
                </a:lnTo>
                <a:lnTo>
                  <a:pt x="7" y="80"/>
                </a:lnTo>
                <a:lnTo>
                  <a:pt x="14" y="91"/>
                </a:lnTo>
                <a:lnTo>
                  <a:pt x="25" y="98"/>
                </a:lnTo>
                <a:lnTo>
                  <a:pt x="38" y="104"/>
                </a:lnTo>
                <a:lnTo>
                  <a:pt x="53" y="106"/>
                </a:lnTo>
                <a:lnTo>
                  <a:pt x="65" y="104"/>
                </a:lnTo>
                <a:lnTo>
                  <a:pt x="78" y="98"/>
                </a:lnTo>
                <a:lnTo>
                  <a:pt x="89" y="91"/>
                </a:lnTo>
                <a:lnTo>
                  <a:pt x="98" y="80"/>
                </a:lnTo>
                <a:lnTo>
                  <a:pt x="104" y="67"/>
                </a:lnTo>
                <a:lnTo>
                  <a:pt x="106" y="53"/>
                </a:lnTo>
                <a:close/>
              </a:path>
            </a:pathLst>
          </a:custGeom>
          <a:solidFill>
            <a:srgbClr val="FFFFFF"/>
          </a:solidFill>
          <a:ln w="14288">
            <a:solidFill>
              <a:srgbClr val="000000"/>
            </a:solidFill>
            <a:prstDash val="solid"/>
            <a:round/>
            <a:headEnd/>
            <a:tailEnd/>
          </a:ln>
        </p:spPr>
        <p:txBody>
          <a:bodyPr/>
          <a:lstStyle/>
          <a:p>
            <a:endParaRPr lang="de-D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5"/>
          <p:cNvSpPr>
            <a:spLocks noGrp="1" noChangeArrowheads="1"/>
          </p:cNvSpPr>
          <p:nvPr>
            <p:ph type="title"/>
          </p:nvPr>
        </p:nvSpPr>
        <p:spPr>
          <a:xfrm>
            <a:off x="1911352" y="381000"/>
            <a:ext cx="6702425" cy="889000"/>
          </a:xfrm>
        </p:spPr>
        <p:txBody>
          <a:bodyPr/>
          <a:lstStyle/>
          <a:p>
            <a:r>
              <a:rPr lang="de-DE" altLang="en-US" i="0" dirty="0">
                <a:latin typeface="Arial" panose="020B0604020202020204" pitchFamily="34" charset="0"/>
                <a:cs typeface="Arial" panose="020B0604020202020204" pitchFamily="34" charset="0"/>
              </a:rPr>
              <a:t>Preisreaktion bei Steuern </a:t>
            </a:r>
          </a:p>
        </p:txBody>
      </p:sp>
      <p:pic>
        <p:nvPicPr>
          <p:cNvPr id="30" name="Grafik 30"/>
          <p:cNvPicPr/>
          <p:nvPr/>
        </p:nvPicPr>
        <p:blipFill>
          <a:blip r:embed="rId3"/>
          <a:stretch/>
        </p:blipFill>
        <p:spPr bwMode="auto">
          <a:xfrm>
            <a:off x="1456379" y="1642527"/>
            <a:ext cx="6382803" cy="4511693"/>
          </a:xfrm>
          <a:prstGeom prst="rect">
            <a:avLst/>
          </a:prstGeom>
        </p:spPr>
      </p:pic>
      <p:sp>
        <p:nvSpPr>
          <p:cNvPr id="31" name="TextBox 30"/>
          <p:cNvSpPr txBox="1"/>
          <p:nvPr/>
        </p:nvSpPr>
        <p:spPr>
          <a:xfrm>
            <a:off x="1212351" y="6090102"/>
            <a:ext cx="3821986" cy="64633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WFV = Wohlfahrtsverlust</a:t>
            </a:r>
          </a:p>
          <a:p>
            <a:endParaRPr lang="de-DE"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648170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Staatliche Preisfestsetzung: Mindestpreis</a:t>
            </a:r>
          </a:p>
        </p:txBody>
      </p:sp>
      <p:sp>
        <p:nvSpPr>
          <p:cNvPr id="20505" name="Text Box 26"/>
          <p:cNvSpPr txBox="1">
            <a:spLocks noChangeArrowheads="1"/>
          </p:cNvSpPr>
          <p:nvPr/>
        </p:nvSpPr>
        <p:spPr bwMode="auto">
          <a:xfrm>
            <a:off x="498475" y="4194177"/>
            <a:ext cx="3352200" cy="2363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Butterberge und </a:t>
            </a:r>
          </a:p>
          <a:p>
            <a:pPr>
              <a:spcBef>
                <a:spcPct val="0"/>
              </a:spcBef>
              <a:buClrTx/>
              <a:buFontTx/>
              <a:buNone/>
            </a:pPr>
            <a:r>
              <a:rPr lang="de-DE" altLang="en-US" sz="1800" dirty="0">
                <a:latin typeface="Arial" panose="020B0604020202020204" pitchFamily="34" charset="0"/>
              </a:rPr>
              <a:t>Milch-Seen der EU-Agrarpolitik</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Mindestlöhne</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7" name="Bild 2"/>
          <p:cNvPicPr/>
          <p:nvPr/>
        </p:nvPicPr>
        <p:blipFill>
          <a:blip r:embed="rId3"/>
          <a:stretch/>
        </p:blipFill>
        <p:spPr bwMode="auto">
          <a:xfrm>
            <a:off x="3174715" y="1767156"/>
            <a:ext cx="5765893" cy="4184572"/>
          </a:xfrm>
          <a:prstGeom prst="rect">
            <a:avLst/>
          </a:prstGeom>
          <a:noFill/>
          <a:ln w="9525">
            <a:noFill/>
            <a:miter lim="800000"/>
            <a:headEnd/>
            <a:tailEnd/>
          </a:ln>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5"/>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Staatliche Preisfestsetzung: Höchstpreis</a:t>
            </a:r>
          </a:p>
        </p:txBody>
      </p:sp>
      <p:sp>
        <p:nvSpPr>
          <p:cNvPr id="22551" name="Text Box 26"/>
          <p:cNvSpPr txBox="1">
            <a:spLocks noChangeArrowheads="1"/>
          </p:cNvSpPr>
          <p:nvPr/>
        </p:nvSpPr>
        <p:spPr bwMode="auto">
          <a:xfrm>
            <a:off x="552450" y="4181475"/>
            <a:ext cx="2819041" cy="250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wrap="none">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latin typeface="Arial" panose="020B0604020202020204" pitchFamily="34" charset="0"/>
              </a:rPr>
              <a:t>Beispiele:</a:t>
            </a:r>
            <a:endParaRPr lang="de-DE" altLang="en-US" sz="900" dirty="0">
              <a:latin typeface="Arial" panose="020B0604020202020204" pitchFamily="34" charset="0"/>
            </a:endParaRPr>
          </a:p>
          <a:p>
            <a:pPr>
              <a:spcBef>
                <a:spcPct val="0"/>
              </a:spcBef>
              <a:buClrTx/>
              <a:buFontTx/>
              <a:buNone/>
            </a:pPr>
            <a:endParaRPr lang="de-DE" altLang="en-US" sz="900" dirty="0">
              <a:latin typeface="Arial" panose="020B0604020202020204" pitchFamily="34" charset="0"/>
            </a:endParaRPr>
          </a:p>
          <a:p>
            <a:pPr>
              <a:spcBef>
                <a:spcPct val="0"/>
              </a:spcBef>
              <a:buClrTx/>
              <a:buFontTx/>
              <a:buNone/>
            </a:pPr>
            <a:r>
              <a:rPr lang="de-DE" altLang="en-US" sz="1800" dirty="0">
                <a:latin typeface="Arial" panose="020B0604020202020204" pitchFamily="34" charset="0"/>
              </a:rPr>
              <a:t>Preiskontrolle bei</a:t>
            </a:r>
          </a:p>
          <a:p>
            <a:pPr>
              <a:spcBef>
                <a:spcPct val="0"/>
              </a:spcBef>
              <a:buClrTx/>
              <a:buFontTx/>
              <a:buNone/>
            </a:pPr>
            <a:r>
              <a:rPr lang="de-DE" altLang="en-US" sz="1800" dirty="0">
                <a:latin typeface="Arial" panose="020B0604020202020204" pitchFamily="34" charset="0"/>
              </a:rPr>
              <a:t>Wohnungsmieten, </a:t>
            </a:r>
          </a:p>
          <a:p>
            <a:pPr>
              <a:spcBef>
                <a:spcPct val="0"/>
              </a:spcBef>
              <a:buClrTx/>
              <a:buFontTx/>
              <a:buNone/>
            </a:pPr>
            <a:r>
              <a:rPr lang="de-DE" altLang="en-US" sz="1800" dirty="0">
                <a:latin typeface="Arial" panose="020B0604020202020204" pitchFamily="34" charset="0"/>
              </a:rPr>
              <a:t>Brotpreisen,</a:t>
            </a:r>
          </a:p>
          <a:p>
            <a:pPr>
              <a:spcBef>
                <a:spcPct val="0"/>
              </a:spcBef>
              <a:buClrTx/>
              <a:buFontTx/>
              <a:buNone/>
            </a:pPr>
            <a:r>
              <a:rPr lang="de-DE" altLang="en-US" sz="1800" dirty="0">
                <a:latin typeface="Arial" panose="020B0604020202020204" pitchFamily="34" charset="0"/>
              </a:rPr>
              <a:t>Energieträgern</a:t>
            </a:r>
          </a:p>
          <a:p>
            <a:pPr>
              <a:spcBef>
                <a:spcPct val="0"/>
              </a:spcBef>
              <a:buClrTx/>
              <a:buFontTx/>
              <a:buNone/>
            </a:pPr>
            <a:endParaRPr lang="de-DE" altLang="en-US" sz="1800" dirty="0">
              <a:latin typeface="Arial" panose="020B0604020202020204" pitchFamily="34" charset="0"/>
            </a:endParaRPr>
          </a:p>
          <a:p>
            <a:pPr>
              <a:spcBef>
                <a:spcPct val="0"/>
              </a:spcBef>
              <a:buClrTx/>
              <a:buNone/>
            </a:pPr>
            <a:r>
              <a:rPr lang="de-DE" sz="1800" dirty="0">
                <a:latin typeface="Arial" panose="020B0604020202020204" pitchFamily="34" charset="0"/>
                <a:cs typeface="Arial" panose="020B0604020202020204" pitchFamily="34" charset="0"/>
              </a:rPr>
              <a:t>WFV = Wohlfahrtsverlust</a:t>
            </a:r>
          </a:p>
          <a:p>
            <a:pPr>
              <a:spcBef>
                <a:spcPct val="0"/>
              </a:spcBef>
              <a:buClrTx/>
              <a:buFontTx/>
              <a:buNone/>
            </a:pPr>
            <a:endParaRPr lang="de-DE" altLang="en-US" sz="1800" dirty="0">
              <a:latin typeface="Arial" panose="020B0604020202020204" pitchFamily="34" charset="0"/>
            </a:endParaRPr>
          </a:p>
        </p:txBody>
      </p:sp>
      <p:pic>
        <p:nvPicPr>
          <p:cNvPr id="25" name="Bild 3"/>
          <p:cNvPicPr/>
          <p:nvPr/>
        </p:nvPicPr>
        <p:blipFill>
          <a:blip r:embed="rId3"/>
          <a:stretch/>
        </p:blipFill>
        <p:spPr bwMode="auto">
          <a:xfrm>
            <a:off x="2356695" y="1723401"/>
            <a:ext cx="6160581" cy="4203701"/>
          </a:xfrm>
          <a:prstGeom prst="rect">
            <a:avLst/>
          </a:prstGeom>
          <a:noFill/>
          <a:ln w="9525">
            <a:noFill/>
            <a:miter lim="800000"/>
            <a:headEnd/>
            <a:tailEnd/>
          </a:ln>
        </p:spPr>
      </p:pic>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a:latin typeface="Arial" panose="020B0604020202020204" pitchFamily="34" charset="0"/>
                <a:cs typeface="Arial" panose="020B0604020202020204" pitchFamily="34" charset="0"/>
              </a:rPr>
              <a:t>Preiselastizität der Nachfrage</a:t>
            </a:r>
          </a:p>
        </p:txBody>
      </p:sp>
      <p:graphicFrame>
        <p:nvGraphicFramePr>
          <p:cNvPr id="28674" name="Object 4"/>
          <p:cNvGraphicFramePr>
            <a:graphicFrameLocks noChangeAspect="1"/>
          </p:cNvGraphicFramePr>
          <p:nvPr/>
        </p:nvGraphicFramePr>
        <p:xfrm>
          <a:off x="1395415" y="3467100"/>
          <a:ext cx="5178425" cy="666750"/>
        </p:xfrm>
        <a:graphic>
          <a:graphicData uri="http://schemas.openxmlformats.org/presentationml/2006/ole">
            <mc:AlternateContent xmlns:mc="http://schemas.openxmlformats.org/markup-compatibility/2006">
              <mc:Choice xmlns:v="urn:schemas-microsoft-com:vml" Requires="v">
                <p:oleObj name="Equation" r:id="rId3" imgW="0" imgH="0" progId="Equation.DSMT4">
                  <p:embed/>
                </p:oleObj>
              </mc:Choice>
              <mc:Fallback>
                <p:oleObj name="Equation" r:id="rId3" imgW="0" imgH="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5415" y="3467100"/>
                        <a:ext cx="5178425" cy="666750"/>
                      </a:xfrm>
                      <a:prstGeom prst="rect">
                        <a:avLst/>
                      </a:prstGeom>
                      <a:noFill/>
                      <a:ln>
                        <a:noFill/>
                      </a:ln>
                    </p:spPr>
                  </p:pic>
                </p:oleObj>
              </mc:Fallback>
            </mc:AlternateContent>
          </a:graphicData>
        </a:graphic>
      </p:graphicFrame>
      <p:sp>
        <p:nvSpPr>
          <p:cNvPr id="28675" name="Rectangle 5"/>
          <p:cNvSpPr>
            <a:spLocks noChangeArrowheads="1"/>
          </p:cNvSpPr>
          <p:nvPr/>
        </p:nvSpPr>
        <p:spPr bwMode="auto">
          <a:xfrm>
            <a:off x="1074740" y="4319588"/>
            <a:ext cx="7583487" cy="253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nchor="ctr">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Q</a:t>
            </a:r>
            <a:r>
              <a:rPr lang="de-DE" altLang="en-US" sz="1800" i="1" baseline="-25000" dirty="0">
                <a:latin typeface="Arial" panose="020B0604020202020204" pitchFamily="34" charset="0"/>
                <a:ea typeface="Times New Roman" panose="02020603050405020304" pitchFamily="18" charset="0"/>
                <a:cs typeface="Arial" panose="020B0604020202020204" pitchFamily="34" charset="0"/>
              </a:rPr>
              <a:t>N</a:t>
            </a:r>
            <a:r>
              <a:rPr lang="de-DE" altLang="en-US" sz="1800" dirty="0">
                <a:latin typeface="Arial" panose="020B0604020202020204" pitchFamily="34" charset="0"/>
                <a:ea typeface="Times New Roman" panose="02020603050405020304" pitchFamily="18" charset="0"/>
                <a:cs typeface="Arial" panose="020B0604020202020204" pitchFamily="34" charset="0"/>
              </a:rPr>
              <a:t>	Nachfragemenge</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p</a:t>
            </a:r>
            <a:r>
              <a:rPr lang="de-DE" altLang="en-US" sz="1800" dirty="0">
                <a:latin typeface="Arial" panose="020B0604020202020204" pitchFamily="34" charset="0"/>
                <a:ea typeface="Times New Roman" panose="02020603050405020304" pitchFamily="18" charset="0"/>
                <a:cs typeface="Arial" panose="020B0604020202020204" pitchFamily="34" charset="0"/>
              </a:rPr>
              <a:t>	Preis</a:t>
            </a:r>
            <a:endParaRPr lang="en-US" altLang="en-US" sz="1800"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E</a:t>
            </a:r>
            <a:r>
              <a:rPr lang="de-DE" altLang="en-US" sz="1800" dirty="0">
                <a:latin typeface="Arial" panose="020B0604020202020204" pitchFamily="34" charset="0"/>
                <a:ea typeface="Times New Roman" panose="02020603050405020304" pitchFamily="18" charset="0"/>
                <a:cs typeface="Arial" panose="020B0604020202020204" pitchFamily="34" charset="0"/>
              </a:rPr>
              <a:t>	Umsatz (Erlös) = </a:t>
            </a:r>
            <a:r>
              <a:rPr lang="de-DE" altLang="en-US" sz="1800" i="1"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i="1" baseline="-25000" dirty="0" err="1">
                <a:latin typeface="Arial" panose="020B0604020202020204" pitchFamily="34" charset="0"/>
                <a:ea typeface="Times New Roman" panose="02020603050405020304" pitchFamily="18" charset="0"/>
                <a:cs typeface="Arial" panose="020B0604020202020204" pitchFamily="34" charset="0"/>
              </a:rPr>
              <a:t>N</a:t>
            </a: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ct val="0"/>
              </a:spcBef>
              <a:buClrTx/>
              <a:buFontTx/>
              <a:buNone/>
            </a:pPr>
            <a:endParaRPr lang="de-DE" altLang="en-US" sz="1800" i="1" dirty="0">
              <a:latin typeface="Arial" panose="020B0604020202020204" pitchFamily="34" charset="0"/>
              <a:ea typeface="Times New Roman" panose="02020603050405020304" pitchFamily="18" charset="0"/>
              <a:cs typeface="Arial" panose="020B0604020202020204" pitchFamily="34" charset="0"/>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(gilt meistens)</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-1  &lt;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0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unelastische Nachfrage</a:t>
            </a:r>
            <a:endParaRPr lang="en-US"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ts val="600"/>
              </a:spcBef>
              <a:buClrTx/>
              <a:buNone/>
            </a:pP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&lt;  </a:t>
            </a:r>
            <a:r>
              <a:rPr lang="de-DE" altLang="en-US" sz="1800" i="1" baseline="-30000" dirty="0" err="1">
                <a:latin typeface="Arial" panose="020B0604020202020204" pitchFamily="34" charset="0"/>
                <a:ea typeface="Times New Roman" panose="02020603050405020304" pitchFamily="18" charset="0"/>
                <a:cs typeface="Arial" panose="020B0604020202020204" pitchFamily="34" charset="0"/>
              </a:rPr>
              <a:t>p,Q</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a:t>
            </a:r>
            <a:r>
              <a:rPr lang="de-DE" altLang="en-US" sz="1800" i="1" dirty="0">
                <a:latin typeface="Arial" panose="020B0604020202020204" pitchFamily="34" charset="0"/>
                <a:ea typeface="Times New Roman" panose="02020603050405020304" pitchFamily="18" charset="0"/>
                <a:cs typeface="Arial" panose="020B0604020202020204" pitchFamily="34" charset="0"/>
              </a:rPr>
              <a:t>  </a:t>
            </a:r>
            <a:r>
              <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	</a:t>
            </a:r>
            <a:r>
              <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elastische Nachfrage</a:t>
            </a:r>
            <a:endParaRPr lang="de-DE" altLang="en-US" sz="1800" i="1"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a:p>
            <a:pPr>
              <a:spcBef>
                <a:spcPct val="0"/>
              </a:spcBef>
              <a:buClrTx/>
              <a:buFontTx/>
              <a:buNone/>
            </a:pPr>
            <a:endParaRPr lang="de-DE" altLang="en-US" sz="1800" dirty="0">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endParaRPr>
          </a:p>
        </p:txBody>
      </p:sp>
      <p:sp>
        <p:nvSpPr>
          <p:cNvPr id="28676" name="Rectangle 1"/>
          <p:cNvSpPr>
            <a:spLocks noChangeArrowheads="1"/>
          </p:cNvSpPr>
          <p:nvPr/>
        </p:nvSpPr>
        <p:spPr bwMode="auto">
          <a:xfrm>
            <a:off x="666752" y="1612902"/>
            <a:ext cx="799147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pPr>
            <a:r>
              <a:rPr lang="de-DE" altLang="en-US" sz="1800" dirty="0">
                <a:latin typeface="Arial" panose="020B0604020202020204" pitchFamily="34" charset="0"/>
                <a:cs typeface="Arial" panose="020B0604020202020204" pitchFamily="34" charset="0"/>
              </a:rPr>
              <a:t>Elastizität</a:t>
            </a:r>
            <a:r>
              <a:rPr lang="en-US" altLang="en-US" sz="1800" dirty="0">
                <a:latin typeface="Arial" panose="020B0604020202020204" pitchFamily="34" charset="0"/>
                <a:cs typeface="Arial" panose="020B0604020202020204" pitchFamily="34" charset="0"/>
              </a:rPr>
              <a:t> </a:t>
            </a:r>
            <a:r>
              <a:rPr lang="el-GR" altLang="en-US" sz="1800" i="1" dirty="0">
                <a:latin typeface="Arial" panose="020B0604020202020204" pitchFamily="34" charset="0"/>
                <a:cs typeface="Arial" panose="020B0604020202020204" pitchFamily="34" charset="0"/>
              </a:rPr>
              <a:t>η</a:t>
            </a:r>
            <a:r>
              <a:rPr lang="de-DE" altLang="en-US" sz="1800" i="1" dirty="0">
                <a:latin typeface="Arial" panose="020B0604020202020204" pitchFamily="34" charset="0"/>
                <a:cs typeface="Arial" panose="020B0604020202020204" pitchFamily="34" charset="0"/>
              </a:rPr>
              <a:t>:</a:t>
            </a:r>
            <a:r>
              <a:rPr lang="en-US" altLang="en-US" sz="1800" dirty="0">
                <a:latin typeface="Arial" panose="020B0604020202020204" pitchFamily="34" charset="0"/>
                <a:cs typeface="Arial" panose="020B0604020202020204" pitchFamily="34" charset="0"/>
              </a:rPr>
              <a:t> </a:t>
            </a:r>
            <a:r>
              <a:rPr lang="de-DE" altLang="en-US" sz="1800" dirty="0">
                <a:latin typeface="Arial" panose="020B0604020202020204" pitchFamily="34" charset="0"/>
                <a:cs typeface="Arial" panose="020B0604020202020204" pitchFamily="34" charset="0"/>
              </a:rPr>
              <a:t>relative Änderung einer abhängigen Variablen auf eine relative Änderung einer von ihr unabhängigen Variablen </a:t>
            </a:r>
          </a:p>
          <a:p>
            <a:pPr>
              <a:spcBef>
                <a:spcPct val="0"/>
              </a:spcBef>
              <a:buClrTx/>
            </a:pPr>
            <a:endParaRPr lang="en-US" altLang="en-US" sz="1800" dirty="0">
              <a:latin typeface="Arial" panose="020B0604020202020204" pitchFamily="34" charset="0"/>
              <a:cs typeface="Arial" panose="020B0604020202020204" pitchFamily="34" charset="0"/>
            </a:endParaRPr>
          </a:p>
          <a:p>
            <a:pPr>
              <a:spcBef>
                <a:spcPct val="0"/>
              </a:spcBef>
              <a:buClrTx/>
            </a:pPr>
            <a:r>
              <a:rPr lang="de-DE" altLang="en-US" sz="1800" dirty="0">
                <a:latin typeface="Arial" panose="020B0604020202020204" pitchFamily="34" charset="0"/>
                <a:cs typeface="Arial" panose="020B0604020202020204" pitchFamily="34" charset="0"/>
              </a:rPr>
              <a:t>Nachfrageelastizität: wie „elastisch“ reagieren potenzielle Käufer auf Preisänderungen</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Bogenelastizität</a:t>
            </a:r>
          </a:p>
        </p:txBody>
      </p:sp>
      <p:grpSp>
        <p:nvGrpSpPr>
          <p:cNvPr id="6" name="Gruppieren 21"/>
          <p:cNvGrpSpPr/>
          <p:nvPr/>
        </p:nvGrpSpPr>
        <p:grpSpPr>
          <a:xfrm>
            <a:off x="1259632" y="2204864"/>
            <a:ext cx="4002045" cy="3440990"/>
            <a:chOff x="1754087" y="1268760"/>
            <a:chExt cx="5150973" cy="4704841"/>
          </a:xfrm>
        </p:grpSpPr>
        <p:grpSp>
          <p:nvGrpSpPr>
            <p:cNvPr id="7" name="Gruppieren 17"/>
            <p:cNvGrpSpPr/>
            <p:nvPr/>
          </p:nvGrpSpPr>
          <p:grpSpPr>
            <a:xfrm>
              <a:off x="2555776" y="1268760"/>
              <a:ext cx="4176465" cy="4104457"/>
              <a:chOff x="1547664" y="1052736"/>
              <a:chExt cx="4176465" cy="4104457"/>
            </a:xfrm>
          </p:grpSpPr>
          <p:cxnSp>
            <p:nvCxnSpPr>
              <p:cNvPr id="10"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11"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8"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9"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12" name="Gruppieren 91"/>
          <p:cNvGrpSpPr/>
          <p:nvPr/>
        </p:nvGrpSpPr>
        <p:grpSpPr>
          <a:xfrm>
            <a:off x="1259632" y="3178602"/>
            <a:ext cx="1952217" cy="396000"/>
            <a:chOff x="827584" y="2960008"/>
            <a:chExt cx="1440160" cy="307777"/>
          </a:xfrm>
        </p:grpSpPr>
        <p:cxnSp>
          <p:nvCxnSpPr>
            <p:cNvPr id="13"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15" name="Gruppieren 87"/>
          <p:cNvGrpSpPr/>
          <p:nvPr/>
        </p:nvGrpSpPr>
        <p:grpSpPr>
          <a:xfrm>
            <a:off x="1259632" y="3665042"/>
            <a:ext cx="2830714" cy="307777"/>
            <a:chOff x="827584" y="3337247"/>
            <a:chExt cx="2088232" cy="238684"/>
          </a:xfrm>
        </p:grpSpPr>
        <p:cxnSp>
          <p:nvCxnSpPr>
            <p:cNvPr id="16" name="Gerade Verbindung 46"/>
            <p:cNvCxnSpPr/>
            <p:nvPr/>
          </p:nvCxnSpPr>
          <p:spPr bwMode="auto">
            <a:xfrm>
              <a:off x="1187624" y="3501008"/>
              <a:ext cx="1728192" cy="0"/>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feld 50"/>
            <p:cNvSpPr txBox="1"/>
            <p:nvPr/>
          </p:nvSpPr>
          <p:spPr>
            <a:xfrm>
              <a:off x="827584" y="3337247"/>
              <a:ext cx="432048" cy="238684"/>
            </a:xfrm>
            <a:prstGeom prst="rect">
              <a:avLst/>
            </a:prstGeom>
            <a:noFill/>
          </p:spPr>
          <p:txBody>
            <a:bodyPr wrap="square" rtlCol="0">
              <a:spAutoFit/>
            </a:bodyPr>
            <a:lstStyle/>
            <a:p>
              <a:r>
                <a:rPr lang="de-DE" sz="1400" dirty="0">
                  <a:solidFill>
                    <a:schemeClr val="accent1"/>
                  </a:solidFill>
                </a:rPr>
                <a:t>p</a:t>
              </a:r>
              <a:r>
                <a:rPr lang="de-DE" sz="1400" baseline="-25000" dirty="0">
                  <a:solidFill>
                    <a:schemeClr val="accent1"/>
                  </a:solidFill>
                </a:rPr>
                <a:t>0</a:t>
              </a:r>
            </a:p>
          </p:txBody>
        </p:sp>
      </p:grpSp>
      <p:grpSp>
        <p:nvGrpSpPr>
          <p:cNvPr id="18" name="Gruppieren 90"/>
          <p:cNvGrpSpPr/>
          <p:nvPr/>
        </p:nvGrpSpPr>
        <p:grpSpPr>
          <a:xfrm>
            <a:off x="2956576" y="3411946"/>
            <a:ext cx="585665" cy="2297491"/>
            <a:chOff x="2079428" y="3140968"/>
            <a:chExt cx="432048" cy="1781728"/>
          </a:xfrm>
        </p:grpSpPr>
        <p:cxnSp>
          <p:nvCxnSpPr>
            <p:cNvPr id="19" name="Gerade Verbindung 52"/>
            <p:cNvCxnSpPr/>
            <p:nvPr/>
          </p:nvCxnSpPr>
          <p:spPr bwMode="auto">
            <a:xfrm>
              <a:off x="2286216" y="3140968"/>
              <a:ext cx="0" cy="151216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21" name="Gruppieren 88"/>
          <p:cNvGrpSpPr/>
          <p:nvPr/>
        </p:nvGrpSpPr>
        <p:grpSpPr>
          <a:xfrm>
            <a:off x="3847594" y="3876208"/>
            <a:ext cx="585665" cy="1767955"/>
            <a:chOff x="2736736" y="3501008"/>
            <a:chExt cx="432048" cy="1371067"/>
          </a:xfrm>
        </p:grpSpPr>
        <p:cxnSp>
          <p:nvCxnSpPr>
            <p:cNvPr id="22" name="Gerade Verbindung 55"/>
            <p:cNvCxnSpPr/>
            <p:nvPr/>
          </p:nvCxnSpPr>
          <p:spPr bwMode="auto">
            <a:xfrm>
              <a:off x="2947284" y="3501008"/>
              <a:ext cx="0" cy="1152128"/>
            </a:xfrm>
            <a:prstGeom prst="line">
              <a:avLst/>
            </a:prstGeom>
            <a:noFill/>
            <a:ln w="28575" cap="flat" cmpd="sng" algn="ctr">
              <a:solidFill>
                <a:schemeClr val="accent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feld 58"/>
            <p:cNvSpPr txBox="1"/>
            <p:nvPr/>
          </p:nvSpPr>
          <p:spPr>
            <a:xfrm>
              <a:off x="2736736" y="4633391"/>
              <a:ext cx="432048" cy="238684"/>
            </a:xfrm>
            <a:prstGeom prst="rect">
              <a:avLst/>
            </a:prstGeom>
            <a:noFill/>
          </p:spPr>
          <p:txBody>
            <a:bodyPr wrap="square" rtlCol="0">
              <a:spAutoFit/>
            </a:bodyPr>
            <a:lstStyle/>
            <a:p>
              <a:r>
                <a:rPr lang="de-DE" sz="1400" dirty="0">
                  <a:solidFill>
                    <a:schemeClr val="accent1"/>
                  </a:solidFill>
                </a:rPr>
                <a:t>Q</a:t>
              </a:r>
              <a:r>
                <a:rPr lang="de-DE" sz="1400" baseline="-25000" dirty="0">
                  <a:solidFill>
                    <a:schemeClr val="accent1"/>
                  </a:solidFill>
                </a:rPr>
                <a:t>0</a:t>
              </a:r>
            </a:p>
          </p:txBody>
        </p:sp>
      </p:grpSp>
      <p:cxnSp>
        <p:nvCxnSpPr>
          <p:cNvPr id="24" name="Gerade Verbindung mit Pfeil 61"/>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mit Pfeil 77"/>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86"/>
          <p:cNvGrpSpPr/>
          <p:nvPr/>
        </p:nvGrpSpPr>
        <p:grpSpPr>
          <a:xfrm>
            <a:off x="2333351" y="2854831"/>
            <a:ext cx="3318769" cy="1392786"/>
            <a:chOff x="1619672" y="2708920"/>
            <a:chExt cx="2448272" cy="1080120"/>
          </a:xfrm>
        </p:grpSpPr>
        <p:cxnSp>
          <p:nvCxnSpPr>
            <p:cNvPr id="27"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8"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sp>
        <p:nvSpPr>
          <p:cNvPr id="29" name="Geschweifte Klammer links 9">
            <a:extLst>
              <a:ext uri="{FF2B5EF4-FFF2-40B4-BE49-F238E27FC236}">
                <a16:creationId xmlns:a16="http://schemas.microsoft.com/office/drawing/2014/main" id="{4092C90C-33EA-7840-8078-58C1734D7FC3}"/>
              </a:ext>
            </a:extLst>
          </p:cNvPr>
          <p:cNvSpPr/>
          <p:nvPr/>
        </p:nvSpPr>
        <p:spPr bwMode="auto">
          <a:xfrm>
            <a:off x="1142258" y="3376216"/>
            <a:ext cx="163094" cy="474531"/>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sp>
        <p:nvSpPr>
          <p:cNvPr id="30" name="Geschweifte Klammer links 66">
            <a:extLst>
              <a:ext uri="{FF2B5EF4-FFF2-40B4-BE49-F238E27FC236}">
                <a16:creationId xmlns:a16="http://schemas.microsoft.com/office/drawing/2014/main" id="{5ACA6F3F-4D09-C841-95BD-10E51DC3C551}"/>
              </a:ext>
            </a:extLst>
          </p:cNvPr>
          <p:cNvSpPr/>
          <p:nvPr/>
        </p:nvSpPr>
        <p:spPr bwMode="auto">
          <a:xfrm rot="16200000">
            <a:off x="3615182" y="5297431"/>
            <a:ext cx="153708" cy="881938"/>
          </a:xfrm>
          <a:prstGeom prst="leftBrace">
            <a:avLst/>
          </a:prstGeom>
          <a:noFill/>
          <a:ln w="9525" cap="flat" cmpd="sng" algn="ctr">
            <a:solidFill>
              <a:schemeClr val="tx1"/>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mc:AlternateContent xmlns:mc="http://schemas.openxmlformats.org/markup-compatibility/2006" xmlns:a14="http://schemas.microsoft.com/office/drawing/2010/main">
        <mc:Choice Requires="a14">
          <p:sp>
            <p:nvSpPr>
              <p:cNvPr id="31" name="Textfeld 10">
                <a:extLst>
                  <a:ext uri="{FF2B5EF4-FFF2-40B4-BE49-F238E27FC236}">
                    <a16:creationId xmlns:a16="http://schemas.microsoft.com/office/drawing/2014/main" id="{3E385A64-C414-5242-9CF1-09C215B756A5}"/>
                  </a:ext>
                </a:extLst>
              </p:cNvPr>
              <p:cNvSpPr txBox="1"/>
              <p:nvPr/>
            </p:nvSpPr>
            <p:spPr>
              <a:xfrm flipH="1">
                <a:off x="163064" y="3363947"/>
                <a:ext cx="1073719"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𝐩</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𝐩</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1" name="Textfeld 10">
                <a:extLst>
                  <a:ext uri="{FF2B5EF4-FFF2-40B4-BE49-F238E27FC236}">
                    <a16:creationId xmlns:a16="http://schemas.microsoft.com/office/drawing/2014/main" id="{3E385A64-C414-5242-9CF1-09C215B756A5}"/>
                  </a:ext>
                </a:extLst>
              </p:cNvPr>
              <p:cNvSpPr txBox="1">
                <a:spLocks noRot="1" noChangeAspect="1" noMove="1" noResize="1" noEditPoints="1" noAdjustHandles="1" noChangeArrowheads="1" noChangeShapeType="1" noTextEdit="1"/>
              </p:cNvSpPr>
              <p:nvPr/>
            </p:nvSpPr>
            <p:spPr>
              <a:xfrm flipH="1">
                <a:off x="163064" y="3363947"/>
                <a:ext cx="1073719" cy="486800"/>
              </a:xfrm>
              <a:prstGeom prst="rect">
                <a:avLst/>
              </a:prstGeom>
              <a:blipFill>
                <a:blip r:embed="rId3"/>
                <a:stretch>
                  <a:fillRect b="-11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2" name="Textfeld 68">
                <a:extLst>
                  <a:ext uri="{FF2B5EF4-FFF2-40B4-BE49-F238E27FC236}">
                    <a16:creationId xmlns:a16="http://schemas.microsoft.com/office/drawing/2014/main" id="{D81B7CD8-66CB-644C-A376-A2DC067B2DB6}"/>
                  </a:ext>
                </a:extLst>
              </p:cNvPr>
              <p:cNvSpPr txBox="1"/>
              <p:nvPr/>
            </p:nvSpPr>
            <p:spPr>
              <a:xfrm flipH="1">
                <a:off x="3134274" y="5949568"/>
                <a:ext cx="1108765" cy="486800"/>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r>
                        <a:rPr lang="hu-HU" sz="1600" b="1" i="0" smtClean="0">
                          <a:latin typeface="Cambria Math" panose="02040503050406030204" pitchFamily="18" charset="0"/>
                        </a:rPr>
                        <m:t>𝚫</m:t>
                      </m:r>
                      <m:r>
                        <a:rPr lang="hu-HU" sz="1600" b="1" i="0" smtClean="0">
                          <a:latin typeface="Cambria Math" panose="02040503050406030204" pitchFamily="18" charset="0"/>
                        </a:rPr>
                        <m:t>𝐐</m:t>
                      </m:r>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𝟏</m:t>
                          </m:r>
                        </m:sub>
                      </m:sSub>
                      <m:r>
                        <a:rPr lang="hu-HU" sz="1600" b="1" i="0" smtClean="0">
                          <a:latin typeface="Cambria Math" panose="02040503050406030204" pitchFamily="18" charset="0"/>
                        </a:rPr>
                        <m:t>−</m:t>
                      </m:r>
                      <m:sSub>
                        <m:sSubPr>
                          <m:ctrlPr>
                            <a:rPr lang="hu-HU" sz="1600" b="1" i="1" smtClean="0">
                              <a:latin typeface="Cambria Math" panose="02040503050406030204" pitchFamily="18" charset="0"/>
                            </a:rPr>
                          </m:ctrlPr>
                        </m:sSubPr>
                        <m:e>
                          <m:r>
                            <a:rPr lang="hu-HU" sz="1600" b="1" i="0" smtClean="0">
                              <a:latin typeface="Cambria Math" panose="02040503050406030204" pitchFamily="18" charset="0"/>
                            </a:rPr>
                            <m:t>𝐐</m:t>
                          </m:r>
                        </m:e>
                        <m:sub>
                          <m:r>
                            <a:rPr lang="hu-HU" sz="1600" b="1" i="0" smtClean="0">
                              <a:latin typeface="Cambria Math" panose="02040503050406030204" pitchFamily="18" charset="0"/>
                            </a:rPr>
                            <m:t>𝟎</m:t>
                          </m:r>
                        </m:sub>
                      </m:sSub>
                    </m:oMath>
                  </m:oMathPara>
                </a14:m>
                <a:endParaRPr lang="de-HU" sz="1600" dirty="0"/>
              </a:p>
            </p:txBody>
          </p:sp>
        </mc:Choice>
        <mc:Fallback xmlns="">
          <p:sp>
            <p:nvSpPr>
              <p:cNvPr id="32" name="Textfeld 68">
                <a:extLst>
                  <a:ext uri="{FF2B5EF4-FFF2-40B4-BE49-F238E27FC236}">
                    <a16:creationId xmlns:a16="http://schemas.microsoft.com/office/drawing/2014/main" id="{D81B7CD8-66CB-644C-A376-A2DC067B2DB6}"/>
                  </a:ext>
                </a:extLst>
              </p:cNvPr>
              <p:cNvSpPr txBox="1">
                <a:spLocks noRot="1" noChangeAspect="1" noMove="1" noResize="1" noEditPoints="1" noAdjustHandles="1" noChangeArrowheads="1" noChangeShapeType="1" noTextEdit="1"/>
              </p:cNvSpPr>
              <p:nvPr/>
            </p:nvSpPr>
            <p:spPr>
              <a:xfrm flipH="1">
                <a:off x="3134274" y="5949568"/>
                <a:ext cx="1108765" cy="486800"/>
              </a:xfrm>
              <a:prstGeom prst="rect">
                <a:avLst/>
              </a:prstGeom>
              <a:blipFill>
                <a:blip r:embed="rId4"/>
                <a:stretch>
                  <a:fillRect b="-1250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33" name="Textfeld 69">
                <a:extLst>
                  <a:ext uri="{FF2B5EF4-FFF2-40B4-BE49-F238E27FC236}">
                    <a16:creationId xmlns:a16="http://schemas.microsoft.com/office/drawing/2014/main" id="{91106297-022A-8B44-8A88-D9A27E4482CA}"/>
                  </a:ext>
                </a:extLst>
              </p:cNvPr>
              <p:cNvSpPr txBox="1"/>
              <p:nvPr/>
            </p:nvSpPr>
            <p:spPr>
              <a:xfrm>
                <a:off x="6005920" y="3207623"/>
                <a:ext cx="2234555" cy="102175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smtClean="0">
                              <a:latin typeface="Cambria Math" panose="02040503050406030204" pitchFamily="18" charset="0"/>
                              <a:ea typeface="Cambria Math" panose="02040503050406030204" pitchFamily="18" charset="0"/>
                            </a:rPr>
                            <m:t>𝜂</m:t>
                          </m:r>
                        </m:e>
                        <m:sub>
                          <m:r>
                            <a:rPr lang="de-DE" sz="1800" b="0" i="1" smtClean="0">
                              <a:latin typeface="Cambria Math" panose="02040503050406030204" pitchFamily="18" charset="0"/>
                            </a:rPr>
                            <m:t>𝑝</m:t>
                          </m:r>
                          <m:r>
                            <a:rPr lang="de-DE" sz="1800" b="0" i="1" smtClean="0">
                              <a:latin typeface="Cambria Math" panose="02040503050406030204" pitchFamily="18" charset="0"/>
                            </a:rPr>
                            <m:t>,</m:t>
                          </m:r>
                          <m:r>
                            <a:rPr lang="de-DE" sz="1800" b="0" i="1" smtClean="0">
                              <a:latin typeface="Cambria Math" panose="02040503050406030204" pitchFamily="18" charset="0"/>
                            </a:rPr>
                            <m:t>𝑄</m:t>
                          </m:r>
                        </m:sub>
                      </m:sSub>
                      <m:r>
                        <a:rPr lang="en-US" sz="1800" i="1" smtClean="0">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en-US" sz="1800"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en-US" sz="1800" i="1" smtClean="0">
                              <a:latin typeface="Cambria Math" panose="02040503050406030204" pitchFamily="18" charset="0"/>
                              <a:ea typeface="Cambria Math" panose="02040503050406030204" pitchFamily="18" charset="0"/>
                            </a:rPr>
                          </m:ctrlPr>
                        </m:fPr>
                        <m:num>
                          <m:f>
                            <m:fPr>
                              <m:ctrlPr>
                                <a:rPr lang="en-US" sz="1800" i="1" smtClean="0">
                                  <a:latin typeface="Cambria Math" panose="02040503050406030204" pitchFamily="18" charset="0"/>
                                  <a:ea typeface="Cambria Math" panose="02040503050406030204" pitchFamily="18" charset="0"/>
                                </a:rPr>
                              </m:ctrlPr>
                            </m:fPr>
                            <m:num>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𝑸</m:t>
                                  </m:r>
                                </m:e>
                                <m:sub>
                                  <m:r>
                                    <a:rPr lang="hu-HU" sz="1800" b="1" i="1" smtClean="0">
                                      <a:latin typeface="Cambria Math" panose="02040503050406030204" pitchFamily="18" charset="0"/>
                                      <a:ea typeface="Cambria Math" panose="02040503050406030204" pitchFamily="18" charset="0"/>
                                    </a:rPr>
                                    <m:t>𝟎</m:t>
                                  </m:r>
                                </m:sub>
                              </m:sSub>
                            </m:den>
                          </m:f>
                        </m:num>
                        <m:den>
                          <m:f>
                            <m:fPr>
                              <m:ctrlPr>
                                <a:rPr lang="en-US" sz="1800" i="1" smtClean="0">
                                  <a:latin typeface="Cambria Math" panose="02040503050406030204" pitchFamily="18" charset="0"/>
                                  <a:ea typeface="Cambria Math" panose="02040503050406030204" pitchFamily="18" charset="0"/>
                                </a:rPr>
                              </m:ctrlPr>
                            </m:fPr>
                            <m:num>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𝟏</m:t>
                                  </m:r>
                                </m:sub>
                              </m:sSub>
                              <m:r>
                                <a:rPr lang="de-DE" sz="1800" b="1" i="1" smtClean="0">
                                  <a:latin typeface="Cambria Math" panose="02040503050406030204" pitchFamily="18" charset="0"/>
                                  <a:ea typeface="Cambria Math" panose="02040503050406030204" pitchFamily="18" charset="0"/>
                                </a:rPr>
                                <m:t>−</m:t>
                              </m:r>
                              <m:sSub>
                                <m:sSubPr>
                                  <m:ctrlPr>
                                    <a:rPr lang="de-DE" sz="1800" b="1"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num>
                            <m:den>
                              <m:sSub>
                                <m:sSubPr>
                                  <m:ctrlPr>
                                    <a:rPr lang="en-US" sz="1800" i="1" smtClean="0">
                                      <a:latin typeface="Cambria Math" panose="02040503050406030204" pitchFamily="18" charset="0"/>
                                      <a:ea typeface="Cambria Math" panose="02040503050406030204" pitchFamily="18" charset="0"/>
                                    </a:rPr>
                                  </m:ctrlPr>
                                </m:sSubPr>
                                <m:e>
                                  <m:r>
                                    <a:rPr lang="de-DE" sz="1800" b="1" i="1" smtClean="0">
                                      <a:latin typeface="Cambria Math" panose="02040503050406030204" pitchFamily="18" charset="0"/>
                                      <a:ea typeface="Cambria Math" panose="02040503050406030204" pitchFamily="18" charset="0"/>
                                    </a:rPr>
                                    <m:t>𝒑</m:t>
                                  </m:r>
                                </m:e>
                                <m:sub>
                                  <m:r>
                                    <a:rPr lang="hu-HU" sz="1800" b="1" i="1" smtClean="0">
                                      <a:latin typeface="Cambria Math" panose="02040503050406030204" pitchFamily="18" charset="0"/>
                                      <a:ea typeface="Cambria Math" panose="02040503050406030204" pitchFamily="18" charset="0"/>
                                    </a:rPr>
                                    <m:t>𝟎</m:t>
                                  </m:r>
                                </m:sub>
                              </m:sSub>
                            </m:den>
                          </m:f>
                        </m:den>
                      </m:f>
                    </m:oMath>
                  </m:oMathPara>
                </a14:m>
                <a:endParaRPr lang="de-DE" sz="1800" dirty="0"/>
              </a:p>
            </p:txBody>
          </p:sp>
        </mc:Choice>
        <mc:Fallback xmlns="">
          <p:sp>
            <p:nvSpPr>
              <p:cNvPr id="33"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6005920" y="3207623"/>
                <a:ext cx="2234555" cy="1021755"/>
              </a:xfrm>
              <a:prstGeom prst="rect">
                <a:avLst/>
              </a:prstGeom>
              <a:blipFill>
                <a:blip r:embed="rId5"/>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1840477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p:bldP spid="32" grpId="0"/>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el 1"/>
          <p:cNvSpPr>
            <a:spLocks noGrp="1" noChangeArrowheads="1"/>
          </p:cNvSpPr>
          <p:nvPr>
            <p:ph type="title"/>
          </p:nvPr>
        </p:nvSpPr>
        <p:spPr>
          <a:xfrm>
            <a:off x="1908177" y="381000"/>
            <a:ext cx="6767513" cy="889000"/>
          </a:xfrm>
        </p:spPr>
        <p:txBody>
          <a:bodyPr/>
          <a:lstStyle/>
          <a:p>
            <a:r>
              <a:rPr lang="de-DE" altLang="en-US" i="0" dirty="0">
                <a:latin typeface="Arial" panose="020B0604020202020204" pitchFamily="34" charset="0"/>
                <a:cs typeface="Arial" panose="020B0604020202020204" pitchFamily="34" charset="0"/>
              </a:rPr>
              <a:t>Gliederung der Vorlesung</a:t>
            </a:r>
          </a:p>
        </p:txBody>
      </p:sp>
      <p:sp>
        <p:nvSpPr>
          <p:cNvPr id="6146" name="Inhaltsplatzhalter 2"/>
          <p:cNvSpPr>
            <a:spLocks noGrp="1" noChangeArrowheads="1"/>
          </p:cNvSpPr>
          <p:nvPr>
            <p:ph idx="1"/>
          </p:nvPr>
        </p:nvSpPr>
        <p:spPr>
          <a:xfrm>
            <a:off x="1684338" y="1554163"/>
            <a:ext cx="7135812" cy="4648200"/>
          </a:xfrm>
        </p:spPr>
        <p:txBody>
          <a:bodyPr/>
          <a:lstStyle/>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Angebot und Nachfrage</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Produktion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Unternehmen und Bilanzen</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Investition </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Finanzierung</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Steuern und Risiko</a:t>
            </a:r>
          </a:p>
          <a:p>
            <a:pPr marL="457200" indent="-457200">
              <a:spcBef>
                <a:spcPts val="1200"/>
              </a:spcBef>
              <a:buFont typeface="Times New Roman" panose="02020603050405020304" pitchFamily="18" charset="0"/>
              <a:buAutoNum type="arabicPeriod"/>
            </a:pPr>
            <a:r>
              <a:rPr lang="de-DE" altLang="en-US" dirty="0">
                <a:latin typeface="Arial" panose="020B0604020202020204" pitchFamily="34" charset="0"/>
                <a:cs typeface="Arial" panose="020B0604020202020204" pitchFamily="34" charset="0"/>
              </a:rPr>
              <a:t>Gastvorlesungen </a:t>
            </a:r>
            <a:endParaRPr lang="de-DE" altLang="en-US" sz="2800"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Punktelastizität</a:t>
            </a:r>
          </a:p>
        </p:txBody>
      </p:sp>
      <p:grpSp>
        <p:nvGrpSpPr>
          <p:cNvPr id="34" name="Gruppieren 21"/>
          <p:cNvGrpSpPr/>
          <p:nvPr/>
        </p:nvGrpSpPr>
        <p:grpSpPr>
          <a:xfrm>
            <a:off x="1259632" y="2204864"/>
            <a:ext cx="4002045" cy="3440990"/>
            <a:chOff x="1754087" y="1268760"/>
            <a:chExt cx="5150973" cy="4704841"/>
          </a:xfrm>
        </p:grpSpPr>
        <p:grpSp>
          <p:nvGrpSpPr>
            <p:cNvPr id="35" name="Gruppieren 17"/>
            <p:cNvGrpSpPr/>
            <p:nvPr/>
          </p:nvGrpSpPr>
          <p:grpSpPr>
            <a:xfrm>
              <a:off x="2555776" y="1268760"/>
              <a:ext cx="4176465" cy="4104457"/>
              <a:chOff x="1547664" y="1052736"/>
              <a:chExt cx="4176465" cy="4104457"/>
            </a:xfrm>
          </p:grpSpPr>
          <p:cxnSp>
            <p:nvCxnSpPr>
              <p:cNvPr id="38" name="Gerade Verbindung mit Pfeil 7"/>
              <p:cNvCxnSpPr/>
              <p:nvPr/>
            </p:nvCxnSpPr>
            <p:spPr bwMode="auto">
              <a:xfrm flipV="1">
                <a:off x="1547664" y="1052736"/>
                <a:ext cx="0" cy="4104456"/>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cxnSp>
            <p:nvCxnSpPr>
              <p:cNvPr id="39" name="Gerade Verbindung mit Pfeil 8"/>
              <p:cNvCxnSpPr/>
              <p:nvPr/>
            </p:nvCxnSpPr>
            <p:spPr bwMode="auto">
              <a:xfrm>
                <a:off x="1547664" y="5157192"/>
                <a:ext cx="4176464" cy="0"/>
              </a:xfrm>
              <a:prstGeom prst="straightConnector1">
                <a:avLst/>
              </a:prstGeom>
              <a:ln>
                <a:headEnd type="none" w="sm" len="sm"/>
                <a:tailEnd type="arrow"/>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0">
                <a:schemeClr val="dk1"/>
              </a:fillRef>
              <a:effectRef idx="1">
                <a:schemeClr val="dk1"/>
              </a:effectRef>
              <a:fontRef idx="minor">
                <a:schemeClr val="tx1"/>
              </a:fontRef>
            </p:style>
          </p:cxnSp>
        </p:grpSp>
        <p:sp>
          <p:nvSpPr>
            <p:cNvPr id="36" name="Textfeld 5"/>
            <p:cNvSpPr txBox="1"/>
            <p:nvPr/>
          </p:nvSpPr>
          <p:spPr>
            <a:xfrm>
              <a:off x="1754087" y="1412776"/>
              <a:ext cx="556862" cy="528380"/>
            </a:xfrm>
            <a:prstGeom prst="rect">
              <a:avLst/>
            </a:prstGeom>
            <a:noFill/>
          </p:spPr>
          <p:txBody>
            <a:bodyPr wrap="square" rtlCol="0">
              <a:spAutoFit/>
            </a:bodyPr>
            <a:lstStyle/>
            <a:p>
              <a:r>
                <a:rPr lang="de-DE" sz="1400" dirty="0"/>
                <a:t>p</a:t>
              </a:r>
            </a:p>
          </p:txBody>
        </p:sp>
        <p:sp>
          <p:nvSpPr>
            <p:cNvPr id="37" name="Textfeld 6"/>
            <p:cNvSpPr txBox="1"/>
            <p:nvPr/>
          </p:nvSpPr>
          <p:spPr>
            <a:xfrm>
              <a:off x="6348198" y="5445221"/>
              <a:ext cx="556862" cy="528380"/>
            </a:xfrm>
            <a:prstGeom prst="rect">
              <a:avLst/>
            </a:prstGeom>
            <a:noFill/>
          </p:spPr>
          <p:txBody>
            <a:bodyPr wrap="square" rtlCol="0">
              <a:spAutoFit/>
            </a:bodyPr>
            <a:lstStyle/>
            <a:p>
              <a:r>
                <a:rPr lang="de-DE" sz="1400" dirty="0"/>
                <a:t>Q</a:t>
              </a:r>
            </a:p>
          </p:txBody>
        </p:sp>
      </p:grpSp>
      <p:grpSp>
        <p:nvGrpSpPr>
          <p:cNvPr id="40" name="Gruppieren 91"/>
          <p:cNvGrpSpPr/>
          <p:nvPr/>
        </p:nvGrpSpPr>
        <p:grpSpPr>
          <a:xfrm>
            <a:off x="1259632" y="3178602"/>
            <a:ext cx="1952217" cy="396000"/>
            <a:chOff x="827584" y="2960008"/>
            <a:chExt cx="1440160" cy="307777"/>
          </a:xfrm>
        </p:grpSpPr>
        <p:cxnSp>
          <p:nvCxnSpPr>
            <p:cNvPr id="41" name="Gerade Verbindung 44"/>
            <p:cNvCxnSpPr/>
            <p:nvPr/>
          </p:nvCxnSpPr>
          <p:spPr bwMode="auto">
            <a:xfrm>
              <a:off x="1187624" y="3113260"/>
              <a:ext cx="1080120"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2" name="Textfeld 49"/>
            <p:cNvSpPr txBox="1"/>
            <p:nvPr/>
          </p:nvSpPr>
          <p:spPr>
            <a:xfrm>
              <a:off x="827584" y="2960008"/>
              <a:ext cx="432048" cy="307777"/>
            </a:xfrm>
            <a:prstGeom prst="rect">
              <a:avLst/>
            </a:prstGeom>
            <a:noFill/>
          </p:spPr>
          <p:txBody>
            <a:bodyPr wrap="square" rtlCol="0">
              <a:spAutoFit/>
            </a:bodyPr>
            <a:lstStyle/>
            <a:p>
              <a:r>
                <a:rPr lang="de-DE" sz="1400" dirty="0"/>
                <a:t>p</a:t>
              </a:r>
              <a:r>
                <a:rPr lang="de-DE" sz="1400" baseline="-25000" dirty="0"/>
                <a:t>1</a:t>
              </a:r>
            </a:p>
          </p:txBody>
        </p:sp>
      </p:grpSp>
      <p:grpSp>
        <p:nvGrpSpPr>
          <p:cNvPr id="43" name="Gruppieren 87"/>
          <p:cNvGrpSpPr/>
          <p:nvPr/>
        </p:nvGrpSpPr>
        <p:grpSpPr>
          <a:xfrm>
            <a:off x="1259632" y="3665042"/>
            <a:ext cx="2830714" cy="307777"/>
            <a:chOff x="827584" y="3337247"/>
            <a:chExt cx="2088232" cy="238684"/>
          </a:xfrm>
        </p:grpSpPr>
        <p:cxnSp>
          <p:nvCxnSpPr>
            <p:cNvPr id="44" name="Gerade Verbindung 46"/>
            <p:cNvCxnSpPr/>
            <p:nvPr/>
          </p:nvCxnSpPr>
          <p:spPr bwMode="auto">
            <a:xfrm>
              <a:off x="1187624" y="3501008"/>
              <a:ext cx="1728192" cy="0"/>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Textfeld 50"/>
            <p:cNvSpPr txBox="1"/>
            <p:nvPr/>
          </p:nvSpPr>
          <p:spPr>
            <a:xfrm>
              <a:off x="827584" y="3337247"/>
              <a:ext cx="432048" cy="238684"/>
            </a:xfrm>
            <a:prstGeom prst="rect">
              <a:avLst/>
            </a:prstGeom>
            <a:noFill/>
          </p:spPr>
          <p:txBody>
            <a:bodyPr wrap="square" rtlCol="0">
              <a:spAutoFit/>
            </a:bodyPr>
            <a:lstStyle/>
            <a:p>
              <a:r>
                <a:rPr lang="de-DE" sz="1400" dirty="0"/>
                <a:t>p</a:t>
              </a:r>
              <a:r>
                <a:rPr lang="de-DE" sz="1400" baseline="-25000" dirty="0"/>
                <a:t>0</a:t>
              </a:r>
            </a:p>
          </p:txBody>
        </p:sp>
      </p:grpSp>
      <p:grpSp>
        <p:nvGrpSpPr>
          <p:cNvPr id="46" name="Gruppieren 90"/>
          <p:cNvGrpSpPr/>
          <p:nvPr/>
        </p:nvGrpSpPr>
        <p:grpSpPr>
          <a:xfrm>
            <a:off x="2956576" y="3411946"/>
            <a:ext cx="585665" cy="2297491"/>
            <a:chOff x="2079428" y="3140968"/>
            <a:chExt cx="432048" cy="1781728"/>
          </a:xfrm>
        </p:grpSpPr>
        <p:cxnSp>
          <p:nvCxnSpPr>
            <p:cNvPr id="47" name="Gerade Verbindung 52"/>
            <p:cNvCxnSpPr/>
            <p:nvPr/>
          </p:nvCxnSpPr>
          <p:spPr bwMode="auto">
            <a:xfrm>
              <a:off x="2286216" y="3140968"/>
              <a:ext cx="0" cy="1391888"/>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Textfeld 57"/>
            <p:cNvSpPr txBox="1"/>
            <p:nvPr/>
          </p:nvSpPr>
          <p:spPr>
            <a:xfrm>
              <a:off x="2079428" y="4614919"/>
              <a:ext cx="432048" cy="307777"/>
            </a:xfrm>
            <a:prstGeom prst="rect">
              <a:avLst/>
            </a:prstGeom>
            <a:noFill/>
          </p:spPr>
          <p:txBody>
            <a:bodyPr wrap="square" rtlCol="0">
              <a:spAutoFit/>
            </a:bodyPr>
            <a:lstStyle/>
            <a:p>
              <a:r>
                <a:rPr lang="de-DE" sz="1400" dirty="0"/>
                <a:t>Q</a:t>
              </a:r>
              <a:r>
                <a:rPr lang="de-DE" sz="1400" baseline="-25000" dirty="0"/>
                <a:t>1</a:t>
              </a:r>
            </a:p>
          </p:txBody>
        </p:sp>
      </p:grpSp>
      <p:grpSp>
        <p:nvGrpSpPr>
          <p:cNvPr id="49" name="Gruppieren 88"/>
          <p:cNvGrpSpPr/>
          <p:nvPr/>
        </p:nvGrpSpPr>
        <p:grpSpPr>
          <a:xfrm>
            <a:off x="3847594" y="3876208"/>
            <a:ext cx="585665" cy="1767955"/>
            <a:chOff x="2736736" y="3501008"/>
            <a:chExt cx="432048" cy="1371067"/>
          </a:xfrm>
        </p:grpSpPr>
        <p:cxnSp>
          <p:nvCxnSpPr>
            <p:cNvPr id="50" name="Gerade Verbindung 55"/>
            <p:cNvCxnSpPr/>
            <p:nvPr/>
          </p:nvCxnSpPr>
          <p:spPr bwMode="auto">
            <a:xfrm>
              <a:off x="2947284" y="3501008"/>
              <a:ext cx="0" cy="1031847"/>
            </a:xfrm>
            <a:prstGeom prst="line">
              <a:avLst/>
            </a:prstGeom>
            <a:noFill/>
            <a:ln w="28575" cap="flat" cmpd="sng" algn="ctr">
              <a:solidFill>
                <a:schemeClr val="tx1"/>
              </a:solidFill>
              <a:prstDash val="sys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feld 58"/>
            <p:cNvSpPr txBox="1"/>
            <p:nvPr/>
          </p:nvSpPr>
          <p:spPr>
            <a:xfrm>
              <a:off x="2736736" y="4633391"/>
              <a:ext cx="432048" cy="238684"/>
            </a:xfrm>
            <a:prstGeom prst="rect">
              <a:avLst/>
            </a:prstGeom>
            <a:noFill/>
          </p:spPr>
          <p:txBody>
            <a:bodyPr wrap="square" rtlCol="0">
              <a:spAutoFit/>
            </a:bodyPr>
            <a:lstStyle/>
            <a:p>
              <a:r>
                <a:rPr lang="de-DE" sz="1400" dirty="0"/>
                <a:t>Q</a:t>
              </a:r>
              <a:r>
                <a:rPr lang="de-DE" sz="1400" baseline="-25000" dirty="0"/>
                <a:t>0</a:t>
              </a:r>
            </a:p>
          </p:txBody>
        </p:sp>
      </p:grpSp>
      <p:grpSp>
        <p:nvGrpSpPr>
          <p:cNvPr id="52" name="Gruppieren 86"/>
          <p:cNvGrpSpPr/>
          <p:nvPr/>
        </p:nvGrpSpPr>
        <p:grpSpPr>
          <a:xfrm>
            <a:off x="2333351" y="2854831"/>
            <a:ext cx="3318769" cy="1392786"/>
            <a:chOff x="1619672" y="2708920"/>
            <a:chExt cx="2448272" cy="1080120"/>
          </a:xfrm>
        </p:grpSpPr>
        <p:cxnSp>
          <p:nvCxnSpPr>
            <p:cNvPr id="53" name="Gerade Verbindung 23"/>
            <p:cNvCxnSpPr/>
            <p:nvPr/>
          </p:nvCxnSpPr>
          <p:spPr bwMode="auto">
            <a:xfrm>
              <a:off x="1619672" y="2708920"/>
              <a:ext cx="1800200" cy="1080120"/>
            </a:xfrm>
            <a:prstGeom prst="line">
              <a:avLst/>
            </a:prstGeom>
            <a:noFill/>
            <a:ln w="28575" cap="flat" cmpd="sng" algn="ctr">
              <a:solidFill>
                <a:schemeClr val="accent1">
                  <a:lumMod val="75000"/>
                </a:schemeClr>
              </a:solidFill>
              <a:prstDash val="solid"/>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4" name="Textfeld 79"/>
            <p:cNvSpPr txBox="1"/>
            <p:nvPr/>
          </p:nvSpPr>
          <p:spPr>
            <a:xfrm>
              <a:off x="3275856" y="3481263"/>
              <a:ext cx="792088" cy="238684"/>
            </a:xfrm>
            <a:prstGeom prst="rect">
              <a:avLst/>
            </a:prstGeom>
            <a:noFill/>
          </p:spPr>
          <p:txBody>
            <a:bodyPr wrap="square" rtlCol="0">
              <a:spAutoFit/>
            </a:bodyPr>
            <a:lstStyle/>
            <a:p>
              <a:r>
                <a:rPr lang="de-DE" sz="1400" dirty="0">
                  <a:solidFill>
                    <a:schemeClr val="accent1"/>
                  </a:solidFill>
                </a:rPr>
                <a:t>p(Q</a:t>
              </a:r>
              <a:r>
                <a:rPr lang="de-DE" sz="700" dirty="0">
                  <a:solidFill>
                    <a:schemeClr val="accent1"/>
                  </a:solidFill>
                </a:rPr>
                <a:t>N</a:t>
              </a:r>
              <a:r>
                <a:rPr lang="de-DE" sz="1400" dirty="0">
                  <a:solidFill>
                    <a:schemeClr val="accent1"/>
                  </a:solidFill>
                </a:rPr>
                <a:t>)</a:t>
              </a:r>
            </a:p>
          </p:txBody>
        </p:sp>
      </p:grpSp>
      <p:cxnSp>
        <p:nvCxnSpPr>
          <p:cNvPr id="55" name="Gerade Verbindung mit Pfeil 30">
            <a:extLst>
              <a:ext uri="{FF2B5EF4-FFF2-40B4-BE49-F238E27FC236}">
                <a16:creationId xmlns:a16="http://schemas.microsoft.com/office/drawing/2014/main" id="{7B76EBB1-7210-264B-B865-5F255D095F76}"/>
              </a:ext>
            </a:extLst>
          </p:cNvPr>
          <p:cNvCxnSpPr/>
          <p:nvPr/>
        </p:nvCxnSpPr>
        <p:spPr bwMode="auto">
          <a:xfrm flipV="1">
            <a:off x="2483768" y="3471493"/>
            <a:ext cx="0" cy="278557"/>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Gerade Verbindung mit Pfeil 31">
            <a:extLst>
              <a:ext uri="{FF2B5EF4-FFF2-40B4-BE49-F238E27FC236}">
                <a16:creationId xmlns:a16="http://schemas.microsoft.com/office/drawing/2014/main" id="{A18EC8F0-FC66-F246-9AE9-F27293AF331A}"/>
              </a:ext>
            </a:extLst>
          </p:cNvPr>
          <p:cNvCxnSpPr/>
          <p:nvPr/>
        </p:nvCxnSpPr>
        <p:spPr bwMode="auto">
          <a:xfrm flipH="1">
            <a:off x="3444630" y="4619027"/>
            <a:ext cx="488054" cy="0"/>
          </a:xfrm>
          <a:prstGeom prst="straightConnector1">
            <a:avLst/>
          </a:prstGeom>
          <a:noFill/>
          <a:ln w="19050" cap="flat" cmpd="sng" algn="ctr">
            <a:solidFill>
              <a:schemeClr val="tx1"/>
            </a:solidFill>
            <a:prstDash val="solid"/>
            <a:round/>
            <a:headEnd type="none" w="sm" len="sm"/>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7" name="Oval 56">
            <a:extLst>
              <a:ext uri="{FF2B5EF4-FFF2-40B4-BE49-F238E27FC236}">
                <a16:creationId xmlns:a16="http://schemas.microsoft.com/office/drawing/2014/main" id="{95FF6326-59B1-CF42-9AF3-0B6642782402}"/>
              </a:ext>
            </a:extLst>
          </p:cNvPr>
          <p:cNvSpPr/>
          <p:nvPr/>
        </p:nvSpPr>
        <p:spPr bwMode="auto">
          <a:xfrm>
            <a:off x="3491880" y="3501008"/>
            <a:ext cx="97611" cy="97611"/>
          </a:xfrm>
          <a:prstGeom prst="ellipse">
            <a:avLst/>
          </a:prstGeom>
          <a:solidFill>
            <a:schemeClr val="accent1"/>
          </a:solidFill>
          <a:ln w="9525" cap="flat" cmpd="sng" algn="ctr">
            <a:solidFill>
              <a:schemeClr val="tx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HU" sz="4800" b="1" i="0" u="none" strike="noStrike" cap="none" normalizeH="0" baseline="0">
              <a:ln>
                <a:noFill/>
              </a:ln>
              <a:solidFill>
                <a:schemeClr val="tx1"/>
              </a:solidFill>
              <a:effectLst>
                <a:outerShdw blurRad="38100" dist="38100" dir="2700000" algn="tl">
                  <a:srgbClr val="000000">
                    <a:alpha val="43137"/>
                  </a:srgbClr>
                </a:outerShdw>
              </a:effectLst>
              <a:latin typeface="Verdana" pitchFamily="34" charset="0"/>
            </a:endParaRPr>
          </a:p>
        </p:txBody>
      </p:sp>
      <p:grpSp>
        <p:nvGrpSpPr>
          <p:cNvPr id="58" name="Gruppieren 33">
            <a:extLst>
              <a:ext uri="{FF2B5EF4-FFF2-40B4-BE49-F238E27FC236}">
                <a16:creationId xmlns:a16="http://schemas.microsoft.com/office/drawing/2014/main" id="{2F244993-051E-DE4C-9E45-C3408E7507B6}"/>
              </a:ext>
            </a:extLst>
          </p:cNvPr>
          <p:cNvGrpSpPr/>
          <p:nvPr/>
        </p:nvGrpSpPr>
        <p:grpSpPr>
          <a:xfrm>
            <a:off x="1250032" y="3356989"/>
            <a:ext cx="2241847" cy="307777"/>
            <a:chOff x="613922" y="2960008"/>
            <a:chExt cx="1653822" cy="239209"/>
          </a:xfrm>
        </p:grpSpPr>
        <p:cxnSp>
          <p:nvCxnSpPr>
            <p:cNvPr id="59" name="Gerade Verbindung 34">
              <a:extLst>
                <a:ext uri="{FF2B5EF4-FFF2-40B4-BE49-F238E27FC236}">
                  <a16:creationId xmlns:a16="http://schemas.microsoft.com/office/drawing/2014/main" id="{A62F3564-FA1B-E44B-A7C2-8678D43FC76B}"/>
                </a:ext>
              </a:extLst>
            </p:cNvPr>
            <p:cNvCxnSpPr/>
            <p:nvPr/>
          </p:nvCxnSpPr>
          <p:spPr bwMode="auto">
            <a:xfrm>
              <a:off x="940175" y="3113260"/>
              <a:ext cx="1327569" cy="0"/>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0" name="Textfeld 35">
              <a:extLst>
                <a:ext uri="{FF2B5EF4-FFF2-40B4-BE49-F238E27FC236}">
                  <a16:creationId xmlns:a16="http://schemas.microsoft.com/office/drawing/2014/main" id="{AE91400E-347C-4447-85B1-AE1FB4538883}"/>
                </a:ext>
              </a:extLst>
            </p:cNvPr>
            <p:cNvSpPr txBox="1"/>
            <p:nvPr/>
          </p:nvSpPr>
          <p:spPr>
            <a:xfrm>
              <a:off x="613922" y="2960008"/>
              <a:ext cx="432048" cy="239209"/>
            </a:xfrm>
            <a:prstGeom prst="rect">
              <a:avLst/>
            </a:prstGeom>
            <a:noFill/>
          </p:spPr>
          <p:txBody>
            <a:bodyPr wrap="square" rtlCol="0">
              <a:spAutoFit/>
            </a:bodyPr>
            <a:lstStyle/>
            <a:p>
              <a:r>
                <a:rPr lang="de-DE" sz="1400" dirty="0"/>
                <a:t>p</a:t>
              </a:r>
              <a:endParaRPr lang="de-DE" sz="1400" baseline="-25000" dirty="0"/>
            </a:p>
          </p:txBody>
        </p:sp>
      </p:grpSp>
      <p:grpSp>
        <p:nvGrpSpPr>
          <p:cNvPr id="61" name="Gruppieren 38">
            <a:extLst>
              <a:ext uri="{FF2B5EF4-FFF2-40B4-BE49-F238E27FC236}">
                <a16:creationId xmlns:a16="http://schemas.microsoft.com/office/drawing/2014/main" id="{A2C191EB-AE46-2D41-A49D-6763696035D6}"/>
              </a:ext>
            </a:extLst>
          </p:cNvPr>
          <p:cNvGrpSpPr/>
          <p:nvPr/>
        </p:nvGrpSpPr>
        <p:grpSpPr>
          <a:xfrm>
            <a:off x="3266255" y="3598618"/>
            <a:ext cx="585665" cy="2045543"/>
            <a:chOff x="2079428" y="3267263"/>
            <a:chExt cx="432048" cy="1586340"/>
          </a:xfrm>
        </p:grpSpPr>
        <p:cxnSp>
          <p:nvCxnSpPr>
            <p:cNvPr id="62" name="Gerade Verbindung 39">
              <a:extLst>
                <a:ext uri="{FF2B5EF4-FFF2-40B4-BE49-F238E27FC236}">
                  <a16:creationId xmlns:a16="http://schemas.microsoft.com/office/drawing/2014/main" id="{0A581021-53AA-4A4B-94C6-F11CDF05D832}"/>
                </a:ext>
              </a:extLst>
            </p:cNvPr>
            <p:cNvCxnSpPr/>
            <p:nvPr/>
          </p:nvCxnSpPr>
          <p:spPr bwMode="auto">
            <a:xfrm>
              <a:off x="2283024" y="3267263"/>
              <a:ext cx="0" cy="1247122"/>
            </a:xfrm>
            <a:prstGeom prst="line">
              <a:avLst/>
            </a:prstGeom>
            <a:noFill/>
            <a:ln w="28575" cap="flat" cmpd="sng" algn="ctr">
              <a:solidFill>
                <a:schemeClr val="tx1"/>
              </a:solidFill>
              <a:prstDash val="dash"/>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3" name="Textfeld 40">
              <a:extLst>
                <a:ext uri="{FF2B5EF4-FFF2-40B4-BE49-F238E27FC236}">
                  <a16:creationId xmlns:a16="http://schemas.microsoft.com/office/drawing/2014/main" id="{23C9463F-FF37-CD48-BD1B-D7464CC4804B}"/>
                </a:ext>
              </a:extLst>
            </p:cNvPr>
            <p:cNvSpPr txBox="1"/>
            <p:nvPr/>
          </p:nvSpPr>
          <p:spPr>
            <a:xfrm>
              <a:off x="2079428" y="4614919"/>
              <a:ext cx="432048" cy="238684"/>
            </a:xfrm>
            <a:prstGeom prst="rect">
              <a:avLst/>
            </a:prstGeom>
            <a:noFill/>
          </p:spPr>
          <p:txBody>
            <a:bodyPr wrap="square" rtlCol="0">
              <a:spAutoFit/>
            </a:bodyPr>
            <a:lstStyle/>
            <a:p>
              <a:r>
                <a:rPr lang="de-DE" sz="1400" dirty="0"/>
                <a:t>Q</a:t>
              </a:r>
              <a:endParaRPr lang="de-DE" sz="1400" baseline="-25000" dirty="0"/>
            </a:p>
          </p:txBody>
        </p:sp>
      </p:grpSp>
      <mc:AlternateContent xmlns:mc="http://schemas.openxmlformats.org/markup-compatibility/2006" xmlns:a14="http://schemas.microsoft.com/office/drawing/2010/main">
        <mc:Choice Requires="a14">
          <p:sp>
            <p:nvSpPr>
              <p:cNvPr id="66" name="Textfeld 69">
                <a:extLst>
                  <a:ext uri="{FF2B5EF4-FFF2-40B4-BE49-F238E27FC236}">
                    <a16:creationId xmlns:a16="http://schemas.microsoft.com/office/drawing/2014/main" id="{91106297-022A-8B44-8A88-D9A27E4482CA}"/>
                  </a:ext>
                </a:extLst>
              </p:cNvPr>
              <p:cNvSpPr txBox="1"/>
              <p:nvPr/>
            </p:nvSpPr>
            <p:spPr>
              <a:xfrm>
                <a:off x="5975098" y="2414507"/>
                <a:ext cx="2120938" cy="1425775"/>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f>
                        <m:fPr>
                          <m:ctrlPr>
                            <a:rPr lang="en-US" sz="1800" i="1" smtClean="0">
                              <a:latin typeface="Cambria Math" panose="02040503050406030204" pitchFamily="18" charset="0"/>
                            </a:rPr>
                          </m:ctrlPr>
                        </m:fPr>
                        <m:num>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𝑸</m:t>
                              </m:r>
                            </m:num>
                            <m:den>
                              <m:r>
                                <a:rPr lang="de-DE" sz="1800" b="1" i="1" smtClean="0">
                                  <a:latin typeface="Cambria Math" panose="02040503050406030204" pitchFamily="18" charset="0"/>
                                </a:rPr>
                                <m:t>𝑸</m:t>
                              </m:r>
                            </m:den>
                          </m:f>
                        </m:num>
                        <m:den>
                          <m:f>
                            <m:fPr>
                              <m:ctrlPr>
                                <a:rPr lang="en-US" sz="1800" i="1" smtClean="0">
                                  <a:latin typeface="Cambria Math" panose="02040503050406030204" pitchFamily="18" charset="0"/>
                                </a:rPr>
                              </m:ctrlPr>
                            </m:fPr>
                            <m:num>
                              <m:r>
                                <a:rPr lang="hu-HU" sz="1800" b="1" i="1" smtClean="0">
                                  <a:latin typeface="Cambria Math" panose="02040503050406030204" pitchFamily="18" charset="0"/>
                                </a:rPr>
                                <m:t>𝒅</m:t>
                              </m:r>
                              <m:r>
                                <a:rPr lang="de-DE" sz="1800" b="1" i="1" smtClean="0">
                                  <a:latin typeface="Cambria Math" panose="02040503050406030204" pitchFamily="18" charset="0"/>
                                  <a:ea typeface="Cambria Math" panose="02040503050406030204" pitchFamily="18" charset="0"/>
                                </a:rPr>
                                <m:t>𝒑</m:t>
                              </m:r>
                            </m:num>
                            <m:den>
                              <m:r>
                                <a:rPr lang="de-DE" sz="1800" b="1" i="1" smtClean="0">
                                  <a:latin typeface="Cambria Math" panose="02040503050406030204" pitchFamily="18" charset="0"/>
                                </a:rPr>
                                <m:t>𝒑</m:t>
                              </m:r>
                            </m:den>
                          </m:f>
                        </m:den>
                      </m:f>
                      <m:r>
                        <a:rPr lang="en-US" sz="1800"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𝒅𝑸</m:t>
                          </m:r>
                        </m:num>
                        <m:den>
                          <m:r>
                            <a:rPr lang="hu-HU" sz="1800" b="1" i="1" smtClean="0">
                              <a:latin typeface="Cambria Math" panose="02040503050406030204" pitchFamily="18" charset="0"/>
                              <a:ea typeface="Cambria Math" panose="02040503050406030204" pitchFamily="18" charset="0"/>
                            </a:rPr>
                            <m:t>𝒅𝒑</m:t>
                          </m:r>
                        </m:den>
                      </m:f>
                      <m:r>
                        <a:rPr lang="hu-HU" sz="1800" b="1" i="1" smtClean="0">
                          <a:latin typeface="Cambria Math" panose="02040503050406030204" pitchFamily="18" charset="0"/>
                          <a:ea typeface="Cambria Math" panose="02040503050406030204" pitchFamily="18" charset="0"/>
                        </a:rPr>
                        <m:t>⋅</m:t>
                      </m:r>
                      <m:f>
                        <m:fPr>
                          <m:ctrlPr>
                            <a:rPr lang="hu-HU" sz="1800" b="1" i="1" smtClean="0">
                              <a:latin typeface="Cambria Math" panose="02040503050406030204" pitchFamily="18" charset="0"/>
                              <a:ea typeface="Cambria Math" panose="02040503050406030204" pitchFamily="18" charset="0"/>
                            </a:rPr>
                          </m:ctrlPr>
                        </m:fPr>
                        <m:num>
                          <m:r>
                            <a:rPr lang="hu-HU" sz="1800" b="1" i="1" smtClean="0">
                              <a:latin typeface="Cambria Math" panose="02040503050406030204" pitchFamily="18" charset="0"/>
                              <a:ea typeface="Cambria Math" panose="02040503050406030204" pitchFamily="18" charset="0"/>
                            </a:rPr>
                            <m:t>𝒑</m:t>
                          </m:r>
                        </m:num>
                        <m:den>
                          <m:r>
                            <a:rPr lang="hu-HU" sz="1800" b="1" i="1" smtClean="0">
                              <a:latin typeface="Cambria Math" panose="02040503050406030204" pitchFamily="18" charset="0"/>
                              <a:ea typeface="Cambria Math" panose="02040503050406030204" pitchFamily="18" charset="0"/>
                            </a:rPr>
                            <m:t>𝑸</m:t>
                          </m:r>
                        </m:den>
                      </m:f>
                    </m:oMath>
                  </m:oMathPara>
                </a14:m>
                <a:endParaRPr lang="de-DE" sz="1800" b="1" i="1" dirty="0">
                  <a:latin typeface="Cambria Math" panose="02040503050406030204" pitchFamily="18" charset="0"/>
                  <a:ea typeface="Cambria Math" panose="02040503050406030204" pitchFamily="18" charset="0"/>
                </a:endParaRPr>
              </a:p>
              <a:p>
                <a:r>
                  <a:rPr lang="de-DE" sz="1800" b="1" dirty="0">
                    <a:ea typeface="Cambria Math" panose="02040503050406030204" pitchFamily="18" charset="0"/>
                  </a:rPr>
                  <a:t>          =</a:t>
                </a:r>
                <a14:m>
                  <m:oMath xmlns:m="http://schemas.openxmlformats.org/officeDocument/2006/math">
                    <m:sSup>
                      <m:sSupPr>
                        <m:ctrlPr>
                          <a:rPr lang="de-DE" sz="1800" b="1" i="1" smtClean="0">
                            <a:latin typeface="Cambria Math" panose="02040503050406030204" pitchFamily="18" charset="0"/>
                            <a:ea typeface="Cambria Math" panose="02040503050406030204" pitchFamily="18" charset="0"/>
                          </a:rPr>
                        </m:ctrlPr>
                      </m:sSupPr>
                      <m:e>
                        <m:r>
                          <a:rPr lang="de-DE" sz="1800" b="1" i="1" smtClean="0">
                            <a:latin typeface="Cambria Math" panose="02040503050406030204" pitchFamily="18" charset="0"/>
                            <a:ea typeface="Cambria Math" panose="02040503050406030204" pitchFamily="18" charset="0"/>
                          </a:rPr>
                          <m:t>𝑸</m:t>
                        </m:r>
                      </m:e>
                      <m:sup>
                        <m:r>
                          <a:rPr lang="de-DE" sz="1800" b="1" i="1" smtClean="0">
                            <a:latin typeface="Cambria Math" panose="02040503050406030204" pitchFamily="18" charset="0"/>
                            <a:ea typeface="Cambria Math" panose="02040503050406030204" pitchFamily="18" charset="0"/>
                          </a:rPr>
                          <m:t>′</m:t>
                        </m:r>
                      </m:sup>
                    </m:sSup>
                    <m:r>
                      <a:rPr lang="de-DE" sz="1800" b="1" i="1" smtClean="0">
                        <a:latin typeface="Cambria Math" panose="02040503050406030204" pitchFamily="18" charset="0"/>
                        <a:ea typeface="Cambria Math" panose="02040503050406030204" pitchFamily="18" charset="0"/>
                      </a:rPr>
                      <m:t>(</m:t>
                    </m:r>
                    <m:r>
                      <a:rPr lang="de-DE" sz="1800" b="1" i="1" smtClean="0">
                        <a:latin typeface="Cambria Math" panose="02040503050406030204" pitchFamily="18" charset="0"/>
                        <a:ea typeface="Cambria Math" panose="02040503050406030204" pitchFamily="18" charset="0"/>
                      </a:rPr>
                      <m:t>𝒑</m:t>
                    </m:r>
                    <m:r>
                      <a:rPr lang="de-DE" sz="1800" b="1" i="1" smtClean="0">
                        <a:latin typeface="Cambria Math" panose="02040503050406030204" pitchFamily="18" charset="0"/>
                        <a:ea typeface="Cambria Math" panose="02040503050406030204" pitchFamily="18" charset="0"/>
                      </a:rPr>
                      <m:t>)</m:t>
                    </m:r>
                  </m:oMath>
                </a14:m>
                <a:r>
                  <a:rPr lang="hu-HU" sz="1800" b="1" dirty="0">
                    <a:ea typeface="Cambria Math" panose="02040503050406030204" pitchFamily="18" charset="0"/>
                  </a:rPr>
                  <a:t> </a:t>
                </a:r>
                <a14:m>
                  <m:oMath xmlns:m="http://schemas.openxmlformats.org/officeDocument/2006/math">
                    <m:r>
                      <a:rPr lang="hu-HU" sz="1800" b="1" i="1">
                        <a:latin typeface="Cambria Math" panose="02040503050406030204" pitchFamily="18" charset="0"/>
                        <a:ea typeface="Cambria Math" panose="02040503050406030204" pitchFamily="18" charset="0"/>
                      </a:rPr>
                      <m:t>⋅</m:t>
                    </m:r>
                    <m:f>
                      <m:fPr>
                        <m:ctrlPr>
                          <a:rPr lang="hu-HU" sz="1800" b="1" i="1">
                            <a:latin typeface="Cambria Math" panose="02040503050406030204" pitchFamily="18" charset="0"/>
                            <a:ea typeface="Cambria Math" panose="02040503050406030204" pitchFamily="18" charset="0"/>
                          </a:rPr>
                        </m:ctrlPr>
                      </m:fPr>
                      <m:num>
                        <m:r>
                          <a:rPr lang="hu-HU" sz="1800" b="1" i="1">
                            <a:latin typeface="Cambria Math" panose="02040503050406030204" pitchFamily="18" charset="0"/>
                            <a:ea typeface="Cambria Math" panose="02040503050406030204" pitchFamily="18" charset="0"/>
                          </a:rPr>
                          <m:t>𝒑</m:t>
                        </m:r>
                      </m:num>
                      <m:den>
                        <m:r>
                          <a:rPr lang="hu-HU" sz="1800" b="1" i="1">
                            <a:latin typeface="Cambria Math" panose="02040503050406030204" pitchFamily="18" charset="0"/>
                            <a:ea typeface="Cambria Math" panose="02040503050406030204" pitchFamily="18" charset="0"/>
                          </a:rPr>
                          <m:t>𝑸</m:t>
                        </m:r>
                      </m:den>
                    </m:f>
                  </m:oMath>
                </a14:m>
                <a:endParaRPr lang="de-DE" sz="1800" dirty="0"/>
              </a:p>
            </p:txBody>
          </p:sp>
        </mc:Choice>
        <mc:Fallback xmlns="">
          <p:sp>
            <p:nvSpPr>
              <p:cNvPr id="66" name="Textfeld 69">
                <a:extLst>
                  <a:ext uri="{FF2B5EF4-FFF2-40B4-BE49-F238E27FC236}">
                    <a16:creationId xmlns:a16="http://schemas.microsoft.com/office/drawing/2014/main" id="{91106297-022A-8B44-8A88-D9A27E4482CA}"/>
                  </a:ext>
                </a:extLst>
              </p:cNvPr>
              <p:cNvSpPr txBox="1">
                <a:spLocks noRot="1" noChangeAspect="1" noMove="1" noResize="1" noEditPoints="1" noAdjustHandles="1" noChangeArrowheads="1" noChangeShapeType="1" noTextEdit="1"/>
              </p:cNvSpPr>
              <p:nvPr/>
            </p:nvSpPr>
            <p:spPr>
              <a:xfrm>
                <a:off x="5975098" y="2414507"/>
                <a:ext cx="2120938" cy="1425775"/>
              </a:xfrm>
              <a:prstGeom prst="rect">
                <a:avLst/>
              </a:prstGeom>
              <a:blipFill>
                <a:blip r:embed="rId3"/>
                <a:stretch>
                  <a:fillRect b="-4701"/>
                </a:stretch>
              </a:blipFill>
            </p:spPr>
            <p:txBody>
              <a:bodyPr/>
              <a:lstStyle/>
              <a:p>
                <a:r>
                  <a:rPr lang="de-DE">
                    <a:noFill/>
                  </a:rPr>
                  <a:t> </a:t>
                </a:r>
              </a:p>
            </p:txBody>
          </p:sp>
        </mc:Fallback>
      </mc:AlternateContent>
    </p:spTree>
    <p:extLst>
      <p:ext uri="{BB962C8B-B14F-4D97-AF65-F5344CB8AC3E}">
        <p14:creationId xmlns:p14="http://schemas.microsoft.com/office/powerpoint/2010/main" val="31468432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40"/>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43"/>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49"/>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6"/>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5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5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Beispiele der Preiselastizität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3580" y="179415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5173" y="1760522"/>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2857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529120" y="4720167"/>
                <a:ext cx="2604498" cy="1775743"/>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sehr elastisch (kleine Änderung des Preises =&gt; große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a:latin typeface="Arial" panose="020B0604020202020204" pitchFamily="34" charset="0"/>
                    <a:cs typeface="Arial" panose="020B0604020202020204" pitchFamily="34" charset="0"/>
                  </a:rPr>
                  <a:t> -10</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29120" y="4720167"/>
                <a:ext cx="2604498" cy="1775743"/>
              </a:xfrm>
              <a:prstGeom prst="rect">
                <a:avLst/>
              </a:prstGeom>
              <a:blipFill>
                <a:blip r:embed="rId6"/>
                <a:stretch>
                  <a:fillRect l="-2108" t="-1712" r="-257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344293" y="4688216"/>
                <a:ext cx="2604498" cy="1775743"/>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sehr unelastisch (große Änderung des Preises =&gt; kleine Änderung der Menge) </a:t>
                </a:r>
              </a:p>
              <a:p>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a:latin typeface="Arial" panose="020B0604020202020204" pitchFamily="34" charset="0"/>
                    <a:cs typeface="Arial" panose="020B0604020202020204" pitchFamily="34" charset="0"/>
                  </a:rPr>
                  <a:t> -0.1</a:t>
                </a:r>
              </a:p>
              <a:p>
                <a:endParaRPr lang="de-DE" sz="1800" dirty="0">
                  <a:latin typeface="Arial" panose="020B0604020202020204" pitchFamily="34" charset="0"/>
                  <a:cs typeface="Arial" panose="020B0604020202020204"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344293" y="4688216"/>
                <a:ext cx="2604498" cy="1775743"/>
              </a:xfrm>
              <a:prstGeom prst="rect">
                <a:avLst/>
              </a:prstGeom>
              <a:blipFill>
                <a:blip r:embed="rId7"/>
                <a:stretch>
                  <a:fillRect l="-2108" t="-1718" r="-3044"/>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400713" y="4688215"/>
                <a:ext cx="2604498" cy="944746"/>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proportional unelastisch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oMath>
                </a14:m>
                <a:r>
                  <a:rPr lang="de-DE" sz="1800" dirty="0">
                    <a:latin typeface="Arial" panose="020B0604020202020204" pitchFamily="34" charset="0"/>
                    <a:cs typeface="Arial" panose="020B0604020202020204" pitchFamily="34" charset="0"/>
                  </a:rPr>
                  <a:t> -1</a:t>
                </a:r>
              </a:p>
              <a:p>
                <a:endParaRPr lang="de-DE" sz="1800" dirty="0">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400713" y="4688215"/>
                <a:ext cx="2604498" cy="944746"/>
              </a:xfrm>
              <a:prstGeom prst="rect">
                <a:avLst/>
              </a:prstGeom>
              <a:blipFill>
                <a:blip r:embed="rId8"/>
                <a:stretch>
                  <a:fillRect l="-2108" t="-3226" r="-3747"/>
                </a:stretch>
              </a:blipFill>
            </p:spPr>
            <p:txBody>
              <a:bodyPr/>
              <a:lstStyle/>
              <a:p>
                <a:r>
                  <a:rPr lang="de-DE">
                    <a:noFill/>
                  </a:rPr>
                  <a:t> </a:t>
                </a:r>
              </a:p>
            </p:txBody>
          </p:sp>
        </mc:Fallback>
      </mc:AlternateContent>
    </p:spTree>
    <p:extLst>
      <p:ext uri="{BB962C8B-B14F-4D97-AF65-F5344CB8AC3E}">
        <p14:creationId xmlns:p14="http://schemas.microsoft.com/office/powerpoint/2010/main" val="7244992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Auswirkung auf den Umsatz</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2690" y="2106031"/>
            <a:ext cx="3061631" cy="2860437"/>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74321" y="2038774"/>
            <a:ext cx="3133618" cy="2927694"/>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073242"/>
            <a:ext cx="3133618" cy="2926016"/>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313361" y="1463259"/>
                <a:ext cx="7566918" cy="646331"/>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Ein Anbieter kann den Marktpreis manipulieren. Wie maximiert er seinen </a:t>
                </a:r>
                <a:r>
                  <a:rPr lang="de-DE" sz="1800" b="1" dirty="0">
                    <a:solidFill>
                      <a:srgbClr val="C00000"/>
                    </a:solidFill>
                    <a:latin typeface="Arial" panose="020B0604020202020204" pitchFamily="34" charset="0"/>
                    <a:cs typeface="Arial" panose="020B0604020202020204" pitchFamily="34" charset="0"/>
                  </a:rPr>
                  <a:t>Umsatz</a:t>
                </a:r>
                <a:r>
                  <a:rPr lang="de-DE" sz="1800" dirty="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a:t>
                </a:r>
              </a:p>
            </p:txBody>
          </p:sp>
        </mc:Choice>
        <mc:Fallback xmlns="">
          <p:sp>
            <p:nvSpPr>
              <p:cNvPr id="7" name="TextBox 6"/>
              <p:cNvSpPr txBox="1">
                <a:spLocks noRot="1" noChangeAspect="1" noMove="1" noResize="1" noEditPoints="1" noAdjustHandles="1" noChangeArrowheads="1" noChangeShapeType="1" noTextEdit="1"/>
              </p:cNvSpPr>
              <p:nvPr/>
            </p:nvSpPr>
            <p:spPr>
              <a:xfrm>
                <a:off x="313361" y="1463259"/>
                <a:ext cx="7566918" cy="646331"/>
              </a:xfrm>
              <a:prstGeom prst="rect">
                <a:avLst/>
              </a:prstGeom>
              <a:blipFill>
                <a:blip r:embed="rId6"/>
                <a:stretch>
                  <a:fillRect l="-644" t="-4717" r="-564" b="-14151"/>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7537" y="4954143"/>
                <a:ext cx="287416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5,05*90 = 454,50</a:t>
                </a:r>
              </a:p>
              <a:p>
                <a:endParaRPr lang="de-DE" sz="1800" dirty="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lieber den Preis senken</a:t>
                </a:r>
              </a:p>
            </p:txBody>
          </p:sp>
        </mc:Choice>
        <mc:Fallback xmlns="">
          <p:sp>
            <p:nvSpPr>
              <p:cNvPr id="9" name="TextBox 8"/>
              <p:cNvSpPr txBox="1">
                <a:spLocks noRot="1" noChangeAspect="1" noMove="1" noResize="1" noEditPoints="1" noAdjustHandles="1" noChangeArrowheads="1" noChangeShapeType="1" noTextEdit="1"/>
              </p:cNvSpPr>
              <p:nvPr/>
            </p:nvSpPr>
            <p:spPr>
              <a:xfrm>
                <a:off x="47537" y="4954143"/>
                <a:ext cx="2874161" cy="1200329"/>
              </a:xfrm>
              <a:prstGeom prst="rect">
                <a:avLst/>
              </a:prstGeom>
              <a:blipFill>
                <a:blip r:embed="rId7"/>
                <a:stretch>
                  <a:fillRect l="-1911" t="-3046" r="-212"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2951219" y="4941817"/>
                <a:ext cx="3092521"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proportional: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5,50*90 = 495</a:t>
                </a:r>
              </a:p>
              <a:p>
                <a:endParaRPr lang="de-DE" sz="1800" dirty="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den Preis gleich lassen</a:t>
                </a:r>
              </a:p>
            </p:txBody>
          </p:sp>
        </mc:Choice>
        <mc:Fallback xmlns="">
          <p:sp>
            <p:nvSpPr>
              <p:cNvPr id="10" name="TextBox 9"/>
              <p:cNvSpPr txBox="1">
                <a:spLocks noRot="1" noChangeAspect="1" noMove="1" noResize="1" noEditPoints="1" noAdjustHandles="1" noChangeArrowheads="1" noChangeShapeType="1" noTextEdit="1"/>
              </p:cNvSpPr>
              <p:nvPr/>
            </p:nvSpPr>
            <p:spPr>
              <a:xfrm>
                <a:off x="2951219" y="4941817"/>
                <a:ext cx="3092521" cy="1200329"/>
              </a:xfrm>
              <a:prstGeom prst="rect">
                <a:avLst/>
              </a:prstGeom>
              <a:blipFill>
                <a:blip r:embed="rId8"/>
                <a:stretch>
                  <a:fillRect l="-1578" t="-3046" r="-1183" b="-7107"/>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125933" y="4941818"/>
                <a:ext cx="3018067" cy="1200329"/>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unelastisch: 5,00*100 = 500</a:t>
                </a: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5,50*99 = 544,50</a:t>
                </a:r>
              </a:p>
              <a:p>
                <a:endParaRPr lang="de-DE" sz="1800" dirty="0">
                  <a:latin typeface="Arial" panose="020B0604020202020204" pitchFamily="34" charset="0"/>
                  <a:cs typeface="Arial" panose="020B0604020202020204" pitchFamily="34" charset="0"/>
                </a:endParaRPr>
              </a:p>
              <a:p>
                <a14:m>
                  <m:oMath xmlns:m="http://schemas.openxmlformats.org/officeDocument/2006/math">
                    <m:r>
                      <a:rPr lang="de-DE" sz="180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 lieber den Preis erhöhen</a:t>
                </a:r>
              </a:p>
            </p:txBody>
          </p:sp>
        </mc:Choice>
        <mc:Fallback xmlns="">
          <p:sp>
            <p:nvSpPr>
              <p:cNvPr id="11" name="TextBox 10"/>
              <p:cNvSpPr txBox="1">
                <a:spLocks noRot="1" noChangeAspect="1" noMove="1" noResize="1" noEditPoints="1" noAdjustHandles="1" noChangeArrowheads="1" noChangeShapeType="1" noTextEdit="1"/>
              </p:cNvSpPr>
              <p:nvPr/>
            </p:nvSpPr>
            <p:spPr>
              <a:xfrm>
                <a:off x="6125933" y="4941818"/>
                <a:ext cx="3018067" cy="1200329"/>
              </a:xfrm>
              <a:prstGeom prst="rect">
                <a:avLst/>
              </a:prstGeom>
              <a:blipFill>
                <a:blip r:embed="rId9"/>
                <a:stretch>
                  <a:fillRect l="-1818" t="-3046" r="-1414" b="-7107"/>
                </a:stretch>
              </a:blipFill>
            </p:spPr>
            <p:txBody>
              <a:bodyPr/>
              <a:lstStyle/>
              <a:p>
                <a:r>
                  <a:rPr lang="de-DE">
                    <a:noFill/>
                  </a:rPr>
                  <a:t> </a:t>
                </a:r>
              </a:p>
            </p:txBody>
          </p:sp>
        </mc:Fallback>
      </mc:AlternateContent>
    </p:spTree>
    <p:extLst>
      <p:ext uri="{BB962C8B-B14F-4D97-AF65-F5344CB8AC3E}">
        <p14:creationId xmlns:p14="http://schemas.microsoft.com/office/powerpoint/2010/main" val="3864647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Auswirkung auf den Umsatz</a:t>
            </a:r>
          </a:p>
        </p:txBody>
      </p:sp>
      <mc:AlternateContent xmlns:mc="http://schemas.openxmlformats.org/markup-compatibility/2006" xmlns:a14="http://schemas.microsoft.com/office/drawing/2010/main">
        <mc:Choice Requires="a14">
          <p:sp>
            <p:nvSpPr>
              <p:cNvPr id="7" name="TextBox 6"/>
              <p:cNvSpPr txBox="1"/>
              <p:nvPr/>
            </p:nvSpPr>
            <p:spPr>
              <a:xfrm>
                <a:off x="652409" y="1884499"/>
                <a:ext cx="7566918" cy="365850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Ein Anbieter kann den Marktpreis manipulieren. Wie maximiert er seinen </a:t>
                </a:r>
                <a:r>
                  <a:rPr lang="de-DE" sz="1800" b="1" dirty="0">
                    <a:solidFill>
                      <a:srgbClr val="C00000"/>
                    </a:solidFill>
                    <a:latin typeface="Arial" panose="020B0604020202020204" pitchFamily="34" charset="0"/>
                    <a:cs typeface="Arial" panose="020B0604020202020204" pitchFamily="34" charset="0"/>
                  </a:rPr>
                  <a:t>Umsatz</a:t>
                </a:r>
                <a:r>
                  <a:rPr lang="de-DE" sz="1800" dirty="0">
                    <a:latin typeface="Arial" panose="020B0604020202020204" pitchFamily="34" charset="0"/>
                    <a:cs typeface="Arial" panose="020B0604020202020204" pitchFamily="34" charset="0"/>
                  </a:rPr>
                  <a:t> </a:t>
                </a:r>
                <a14:m>
                  <m:oMath xmlns:m="http://schemas.openxmlformats.org/officeDocument/2006/math">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𝐸</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r>
                      <a:rPr lang="de-DE" sz="1800" b="0" i="1" smtClean="0">
                        <a:latin typeface="Cambria Math" panose="02040503050406030204" pitchFamily="18" charset="0"/>
                        <a:ea typeface="Cambria Math" panose="02040503050406030204" pitchFamily="18" charset="0"/>
                        <a:cs typeface="Arial" panose="020B0604020202020204" pitchFamily="34" charset="0"/>
                      </a:rPr>
                      <m:t>𝑝</m:t>
                    </m:r>
                    <m:r>
                      <a:rPr lang="de-DE" sz="1800" b="0" i="1" smtClean="0">
                        <a:latin typeface="Cambria Math" panose="02040503050406030204" pitchFamily="18" charset="0"/>
                        <a:ea typeface="Cambria Math" panose="02040503050406030204" pitchFamily="18" charset="0"/>
                        <a:cs typeface="Arial" panose="020B0604020202020204" pitchFamily="34" charset="0"/>
                      </a:rPr>
                      <m:t>)</m:t>
                    </m:r>
                  </m:oMath>
                </a14:m>
                <a:r>
                  <a:rPr lang="de-DE" sz="1800" dirty="0">
                    <a:latin typeface="Arial" panose="020B0604020202020204" pitchFamily="34" charset="0"/>
                    <a:cs typeface="Arial" panose="020B0604020202020204" pitchFamily="34" charset="0"/>
                  </a:rPr>
                  <a:t>?</a:t>
                </a:r>
              </a:p>
              <a:p>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Wir können das Maximum mathematisch herleiten:</a:t>
                </a:r>
              </a:p>
              <a:p>
                <a:endParaRPr lang="de-DE" sz="18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f>
                        <m:fPr>
                          <m:ctrlPr>
                            <a:rPr lang="de-DE" sz="180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𝑑𝐸</m:t>
                          </m:r>
                        </m:num>
                        <m:den>
                          <m:r>
                            <a:rPr lang="de-DE" sz="1800" b="0" i="1" smtClean="0">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 </m:t>
                      </m:r>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r>
                            <a:rPr lang="de-DE" sz="1800" i="1">
                              <a:latin typeface="Cambria Math" panose="02040503050406030204" pitchFamily="18" charset="0"/>
                              <a:ea typeface="Cambria Math" panose="02040503050406030204" pitchFamily="18" charset="0"/>
                              <a:cs typeface="Arial" panose="020B0604020202020204" pitchFamily="34" charset="0"/>
                            </a:rPr>
                            <m:t>∙</m:t>
                          </m:r>
                          <m:r>
                            <a:rPr lang="de-DE" sz="1800" i="1">
                              <a:latin typeface="Cambria Math" panose="02040503050406030204" pitchFamily="18" charset="0"/>
                              <a:ea typeface="Cambria Math" panose="02040503050406030204" pitchFamily="18" charset="0"/>
                              <a:cs typeface="Arial" panose="020B0604020202020204" pitchFamily="34" charset="0"/>
                            </a:rPr>
                            <m:t>𝑄</m:t>
                          </m:r>
                          <m:d>
                            <m:dPr>
                              <m:ctrlPr>
                                <a:rPr lang="de-DE" sz="1800" i="1">
                                  <a:latin typeface="Cambria Math" panose="02040503050406030204" pitchFamily="18" charset="0"/>
                                  <a:ea typeface="Cambria Math" panose="02040503050406030204" pitchFamily="18" charset="0"/>
                                  <a:cs typeface="Arial" panose="020B0604020202020204" pitchFamily="34" charset="0"/>
                                </a:rPr>
                              </m:ctrlPr>
                            </m:dPr>
                            <m:e>
                              <m:r>
                                <a:rPr lang="de-DE" sz="1800" i="1">
                                  <a:latin typeface="Cambria Math" panose="02040503050406030204" pitchFamily="18" charset="0"/>
                                  <a:ea typeface="Cambria Math" panose="02040503050406030204" pitchFamily="18" charset="0"/>
                                  <a:cs typeface="Arial" panose="020B0604020202020204" pitchFamily="34" charset="0"/>
                                </a:rPr>
                                <m:t>𝑝</m:t>
                              </m:r>
                            </m:e>
                          </m:d>
                          <m:r>
                            <a:rPr lang="de-DE" sz="1800" b="0" i="1" smtClean="0">
                              <a:latin typeface="Cambria Math" panose="02040503050406030204" pitchFamily="18" charset="0"/>
                              <a:ea typeface="Cambria Math" panose="02040503050406030204" pitchFamily="18" charset="0"/>
                              <a:cs typeface="Arial" panose="020B0604020202020204" pitchFamily="34" charset="0"/>
                            </a:rPr>
                            <m:t>)</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𝑝</m:t>
                      </m:r>
                      <m:f>
                        <m:fPr>
                          <m:ctrlPr>
                            <a:rPr lang="de-DE" sz="1800" i="1">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𝑑</m:t>
                          </m:r>
                          <m:r>
                            <a:rPr lang="de-DE" sz="1800" b="0" i="1" smtClean="0">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b="0" i="1" smtClean="0">
                              <a:latin typeface="Cambria Math" panose="02040503050406030204" pitchFamily="18" charset="0"/>
                              <a:cs typeface="Arial" panose="020B0604020202020204" pitchFamily="34" charset="0"/>
                            </a:rPr>
                          </m:ctrlPr>
                        </m:dPr>
                        <m:e>
                          <m:r>
                            <a:rPr lang="de-DE" sz="1800" b="0" i="1" smtClean="0">
                              <a:latin typeface="Cambria Math" panose="02040503050406030204" pitchFamily="18" charset="0"/>
                              <a:cs typeface="Arial" panose="020B0604020202020204" pitchFamily="34" charset="0"/>
                            </a:rPr>
                            <m:t>1+ </m:t>
                          </m:r>
                          <m:f>
                            <m:fPr>
                              <m:ctrlPr>
                                <a:rPr lang="de-DE" sz="1800" b="0" i="1" smtClean="0">
                                  <a:latin typeface="Cambria Math" panose="02040503050406030204" pitchFamily="18" charset="0"/>
                                  <a:cs typeface="Arial" panose="020B0604020202020204" pitchFamily="34" charset="0"/>
                                </a:rPr>
                              </m:ctrlPr>
                            </m:fPr>
                            <m:num>
                              <m:r>
                                <a:rPr lang="de-DE" sz="1800" b="0" i="1" smtClean="0">
                                  <a:latin typeface="Cambria Math" panose="02040503050406030204" pitchFamily="18" charset="0"/>
                                  <a:cs typeface="Arial" panose="020B0604020202020204" pitchFamily="34" charset="0"/>
                                </a:rPr>
                                <m:t>𝑝</m:t>
                              </m:r>
                            </m:num>
                            <m:den>
                              <m:r>
                                <a:rPr lang="de-DE" sz="1800" b="0" i="1" smtClean="0">
                                  <a:latin typeface="Cambria Math" panose="02040503050406030204" pitchFamily="18" charset="0"/>
                                  <a:cs typeface="Arial" panose="020B0604020202020204" pitchFamily="34" charset="0"/>
                                </a:rPr>
                                <m:t>𝑄</m:t>
                              </m:r>
                            </m:den>
                          </m:f>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m:t>
                              </m:r>
                              <m:r>
                                <a:rPr lang="de-DE" sz="1800" i="1">
                                  <a:latin typeface="Cambria Math" panose="02040503050406030204" pitchFamily="18" charset="0"/>
                                  <a:ea typeface="Cambria Math" panose="02040503050406030204" pitchFamily="18" charset="0"/>
                                  <a:cs typeface="Arial" panose="020B0604020202020204" pitchFamily="34" charset="0"/>
                                </a:rPr>
                                <m:t>𝑄</m:t>
                              </m:r>
                            </m:num>
                            <m:den>
                              <m:r>
                                <a:rPr lang="de-DE" sz="1800" i="1">
                                  <a:latin typeface="Cambria Math" panose="02040503050406030204" pitchFamily="18" charset="0"/>
                                  <a:cs typeface="Arial" panose="020B0604020202020204" pitchFamily="34" charset="0"/>
                                </a:rPr>
                                <m:t>𝑑𝑝</m:t>
                              </m:r>
                            </m:den>
                          </m:f>
                        </m:e>
                      </m:d>
                      <m:r>
                        <a:rPr lang="de-DE" sz="1800" b="0" i="1" smtClean="0">
                          <a:latin typeface="Cambria Math" panose="02040503050406030204" pitchFamily="18" charset="0"/>
                          <a:cs typeface="Arial" panose="020B0604020202020204" pitchFamily="34" charset="0"/>
                        </a:rPr>
                        <m:t>=</m:t>
                      </m:r>
                      <m:r>
                        <a:rPr lang="de-DE" sz="1800" b="0" i="1" smtClean="0">
                          <a:latin typeface="Cambria Math" panose="02040503050406030204" pitchFamily="18" charset="0"/>
                          <a:cs typeface="Arial" panose="020B0604020202020204" pitchFamily="34" charset="0"/>
                        </a:rPr>
                        <m:t>𝑄</m:t>
                      </m:r>
                      <m:d>
                        <m:dPr>
                          <m:ctrlPr>
                            <a:rPr lang="de-DE" sz="1800" i="1">
                              <a:latin typeface="Cambria Math" panose="02040503050406030204" pitchFamily="18" charset="0"/>
                              <a:cs typeface="Arial" panose="020B0604020202020204" pitchFamily="34" charset="0"/>
                            </a:rPr>
                          </m:ctrlPr>
                        </m:dPr>
                        <m:e>
                          <m:r>
                            <a:rPr lang="de-DE" sz="1800" i="1">
                              <a:latin typeface="Cambria Math" panose="02040503050406030204" pitchFamily="18" charset="0"/>
                              <a:cs typeface="Arial" panose="020B0604020202020204" pitchFamily="34" charset="0"/>
                            </a:rPr>
                            <m:t>1+</m:t>
                          </m:r>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e>
                      </m:d>
                    </m:oMath>
                  </m:oMathPara>
                </a14:m>
                <a:endParaRPr lang="de-DE" sz="1800" dirty="0">
                  <a:latin typeface="Arial" panose="020B0604020202020204" pitchFamily="34" charset="0"/>
                  <a:cs typeface="Arial" panose="020B0604020202020204" pitchFamily="34" charset="0"/>
                </a:endParaRPr>
              </a:p>
              <a:p>
                <a:endParaRPr lang="de-DE" sz="1800" dirty="0">
                  <a:latin typeface="Arial" panose="020B0604020202020204" pitchFamily="34" charset="0"/>
                  <a:cs typeface="Arial" panose="020B0604020202020204" pitchFamily="34" charset="0"/>
                </a:endParaRPr>
              </a:p>
              <a:p>
                <a:r>
                  <a:rPr lang="de-DE" sz="1800" dirty="0">
                    <a:latin typeface="Arial" panose="020B0604020202020204" pitchFamily="34" charset="0"/>
                    <a:cs typeface="Arial" panose="020B0604020202020204" pitchFamily="34" charset="0"/>
                  </a:rPr>
                  <a:t>Das Maximum liegt an der Nullstelle ihrer Ableitung </a:t>
                </a:r>
                <a14:m>
                  <m:oMath xmlns:m="http://schemas.openxmlformats.org/officeDocument/2006/math">
                    <m:f>
                      <m:fPr>
                        <m:ctrlPr>
                          <a:rPr lang="de-DE" sz="1800" i="1">
                            <a:latin typeface="Cambria Math" panose="02040503050406030204" pitchFamily="18" charset="0"/>
                            <a:cs typeface="Arial" panose="020B0604020202020204" pitchFamily="34" charset="0"/>
                          </a:rPr>
                        </m:ctrlPr>
                      </m:fPr>
                      <m:num>
                        <m:r>
                          <a:rPr lang="de-DE" sz="1800" i="1">
                            <a:latin typeface="Cambria Math" panose="02040503050406030204" pitchFamily="18" charset="0"/>
                            <a:cs typeface="Arial" panose="020B0604020202020204" pitchFamily="34" charset="0"/>
                          </a:rPr>
                          <m:t>𝑑𝐸</m:t>
                        </m:r>
                      </m:num>
                      <m:den>
                        <m:r>
                          <a:rPr lang="de-DE" sz="1800" i="1">
                            <a:latin typeface="Cambria Math" panose="02040503050406030204" pitchFamily="18" charset="0"/>
                            <a:cs typeface="Arial" panose="020B0604020202020204" pitchFamily="34" charset="0"/>
                          </a:rPr>
                          <m:t>𝑑𝑝</m:t>
                        </m:r>
                      </m:den>
                    </m:f>
                    <m:r>
                      <a:rPr lang="de-DE" sz="1800" b="0" i="1" smtClean="0">
                        <a:latin typeface="Cambria Math" panose="02040503050406030204" pitchFamily="18" charset="0"/>
                        <a:cs typeface="Arial" panose="020B0604020202020204" pitchFamily="34" charset="0"/>
                      </a:rPr>
                      <m:t>=0</m:t>
                    </m:r>
                  </m:oMath>
                </a14:m>
                <a:r>
                  <a:rPr lang="de-DE" sz="1800" dirty="0">
                    <a:latin typeface="Arial" panose="020B0604020202020204" pitchFamily="34" charset="0"/>
                    <a:cs typeface="Arial" panose="020B0604020202020204" pitchFamily="34" charset="0"/>
                  </a:rPr>
                  <a:t> und damit bei </a:t>
                </a:r>
                <a14:m>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de-DE" sz="1800" b="0" i="1" smtClean="0">
                        <a:latin typeface="Cambria Math" panose="02040503050406030204" pitchFamily="18" charset="0"/>
                      </a:rPr>
                      <m:t>=−1</m:t>
                    </m:r>
                  </m:oMath>
                </a14:m>
                <a:r>
                  <a:rPr lang="de-DE" sz="1800" dirty="0">
                    <a:latin typeface="Arial" panose="020B0604020202020204" pitchFamily="34" charset="0"/>
                    <a:cs typeface="Arial" panose="020B0604020202020204" pitchFamily="34" charset="0"/>
                  </a:rPr>
                  <a:t>. </a:t>
                </a:r>
              </a:p>
              <a:p>
                <a:endParaRPr lang="de-DE" sz="1800" dirty="0">
                  <a:latin typeface="Arial" panose="020B0604020202020204" pitchFamily="34" charset="0"/>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52409" y="1884499"/>
                <a:ext cx="7566918" cy="3658502"/>
              </a:xfrm>
              <a:prstGeom prst="rect">
                <a:avLst/>
              </a:prstGeom>
              <a:blipFill>
                <a:blip r:embed="rId3"/>
                <a:stretch>
                  <a:fillRect l="-645" t="-833" r="-645"/>
                </a:stretch>
              </a:blipFill>
            </p:spPr>
            <p:txBody>
              <a:bodyPr/>
              <a:lstStyle/>
              <a:p>
                <a:r>
                  <a:rPr lang="de-DE">
                    <a:noFill/>
                  </a:rPr>
                  <a:t> </a:t>
                </a:r>
              </a:p>
            </p:txBody>
          </p:sp>
        </mc:Fallback>
      </mc:AlternateContent>
    </p:spTree>
    <p:extLst>
      <p:ext uri="{BB962C8B-B14F-4D97-AF65-F5344CB8AC3E}">
        <p14:creationId xmlns:p14="http://schemas.microsoft.com/office/powerpoint/2010/main" val="84260062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dirty="0">
                <a:latin typeface="Arial" panose="020B0604020202020204" pitchFamily="34" charset="0"/>
                <a:cs typeface="Arial" panose="020B0604020202020204" pitchFamily="34" charset="0"/>
              </a:rPr>
              <a:t>Vorsicht: Elastizität ≠ Steigung</a:t>
            </a:r>
          </a:p>
        </p:txBody>
      </p:sp>
      <p:grpSp>
        <p:nvGrpSpPr>
          <p:cNvPr id="10" name="Group 9"/>
          <p:cNvGrpSpPr/>
          <p:nvPr/>
        </p:nvGrpSpPr>
        <p:grpSpPr>
          <a:xfrm>
            <a:off x="483712" y="2514836"/>
            <a:ext cx="5054060" cy="2787494"/>
            <a:chOff x="608447" y="1258458"/>
            <a:chExt cx="1776911" cy="1565059"/>
          </a:xfrm>
        </p:grpSpPr>
        <p:sp>
          <p:nvSpPr>
            <p:cNvPr id="11" name="Rectangle 20"/>
            <p:cNvSpPr>
              <a:spLocks noChangeArrowheads="1"/>
            </p:cNvSpPr>
            <p:nvPr/>
          </p:nvSpPr>
          <p:spPr bwMode="auto">
            <a:xfrm>
              <a:off x="608447" y="1387821"/>
              <a:ext cx="418408"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Preis</a:t>
              </a:r>
              <a:r>
                <a:rPr lang="de-DE" altLang="en-US" sz="1800" i="1" dirty="0">
                  <a:solidFill>
                    <a:srgbClr val="000000"/>
                  </a:solidFill>
                  <a:latin typeface="Arial" panose="020B0604020202020204" pitchFamily="34" charset="0"/>
                </a:rPr>
                <a:t> p</a:t>
              </a:r>
            </a:p>
          </p:txBody>
        </p:sp>
        <p:sp>
          <p:nvSpPr>
            <p:cNvPr id="12" name="Rectangle 21"/>
            <p:cNvSpPr>
              <a:spLocks noChangeArrowheads="1"/>
            </p:cNvSpPr>
            <p:nvPr/>
          </p:nvSpPr>
          <p:spPr bwMode="auto">
            <a:xfrm>
              <a:off x="2053558" y="2667994"/>
              <a:ext cx="331800" cy="155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800" dirty="0">
                  <a:solidFill>
                    <a:srgbClr val="000000"/>
                  </a:solidFill>
                  <a:latin typeface="Arial" panose="020B0604020202020204" pitchFamily="34" charset="0"/>
                </a:rPr>
                <a:t>Menge </a:t>
              </a:r>
              <a:r>
                <a:rPr lang="de-DE" altLang="en-US" sz="1800" i="1" dirty="0">
                  <a:solidFill>
                    <a:srgbClr val="000000"/>
                  </a:solidFill>
                  <a:latin typeface="Arial" panose="020B0604020202020204" pitchFamily="34" charset="0"/>
                </a:rPr>
                <a:t>Q</a:t>
              </a:r>
              <a:endParaRPr lang="de-DE" altLang="en-US" dirty="0">
                <a:latin typeface="Arial" panose="020B0604020202020204" pitchFamily="34" charset="0"/>
              </a:endParaRPr>
            </a:p>
          </p:txBody>
        </p:sp>
        <p:sp>
          <p:nvSpPr>
            <p:cNvPr id="13" name="Line 56"/>
            <p:cNvSpPr>
              <a:spLocks noChangeShapeType="1"/>
            </p:cNvSpPr>
            <p:nvPr/>
          </p:nvSpPr>
          <p:spPr bwMode="auto">
            <a:xfrm>
              <a:off x="1000000" y="2616993"/>
              <a:ext cx="1145507" cy="0"/>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sp>
          <p:nvSpPr>
            <p:cNvPr id="14" name="Line 57"/>
            <p:cNvSpPr>
              <a:spLocks noChangeShapeType="1"/>
            </p:cNvSpPr>
            <p:nvPr/>
          </p:nvSpPr>
          <p:spPr bwMode="auto">
            <a:xfrm flipH="1" flipV="1">
              <a:off x="996031" y="1258458"/>
              <a:ext cx="3969" cy="1358535"/>
            </a:xfrm>
            <a:prstGeom prst="line">
              <a:avLst/>
            </a:prstGeom>
            <a:noFill/>
            <a:ln w="381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de-DE"/>
            </a:p>
          </p:txBody>
        </p:sp>
      </p:grpSp>
      <p:cxnSp>
        <p:nvCxnSpPr>
          <p:cNvPr id="6" name="Straight Connector 5"/>
          <p:cNvCxnSpPr/>
          <p:nvPr/>
        </p:nvCxnSpPr>
        <p:spPr bwMode="auto">
          <a:xfrm>
            <a:off x="1561672" y="2804845"/>
            <a:ext cx="2404153" cy="2129649"/>
          </a:xfrm>
          <a:prstGeom prst="line">
            <a:avLst/>
          </a:prstGeom>
          <a:ln>
            <a:headEnd type="none" w="sm" len="sm"/>
            <a:tailEnd type="none" w="sm" len="sm"/>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918268" y="254774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1" smtClean="0">
                          <a:latin typeface="Cambria Math" panose="02040503050406030204" pitchFamily="18" charset="0"/>
                          <a:ea typeface="Cambria Math" panose="02040503050406030204" pitchFamily="18" charset="0"/>
                        </a:rPr>
                        <m:t>∞</m:t>
                      </m:r>
                    </m:oMath>
                  </m:oMathPara>
                </a14:m>
                <a:endParaRPr lang="de-DE" sz="1800" dirty="0">
                  <a:latin typeface="Arial" panose="020B0604020202020204" pitchFamily="34" charset="0"/>
                  <a:cs typeface="Arial" panose="020B0604020202020204"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918268" y="2547741"/>
                <a:ext cx="2604498" cy="390748"/>
              </a:xfrm>
              <a:prstGeom prst="rect">
                <a:avLst/>
              </a:prstGeom>
              <a:blipFill>
                <a:blip r:embed="rId3"/>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867265" y="3370871"/>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m:t>
                      </m:r>
                      <m:r>
                        <a:rPr lang="de-DE" sz="1800" b="0" i="0" smtClean="0">
                          <a:latin typeface="Cambria Math" panose="02040503050406030204" pitchFamily="18" charset="0"/>
                        </a:rPr>
                        <m:t>1</m:t>
                      </m:r>
                    </m:oMath>
                  </m:oMathPara>
                </a14:m>
                <a:endParaRPr lang="de-DE" sz="18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867265" y="3370871"/>
                <a:ext cx="2604498" cy="390748"/>
              </a:xfrm>
              <a:prstGeom prst="rect">
                <a:avLst/>
              </a:prstGeom>
              <a:blipFill>
                <a:blip r:embed="rId4"/>
                <a:stretch>
                  <a:fillRect b="-6250"/>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92045" y="4444023"/>
                <a:ext cx="2604498" cy="39074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𝜂</m:t>
                          </m:r>
                        </m:e>
                        <m:sub>
                          <m:r>
                            <a:rPr lang="de-DE" sz="1800" i="1">
                              <a:latin typeface="Cambria Math" panose="02040503050406030204" pitchFamily="18" charset="0"/>
                            </a:rPr>
                            <m:t>𝑝</m:t>
                          </m:r>
                          <m:r>
                            <a:rPr lang="de-DE" sz="1800" i="1">
                              <a:latin typeface="Cambria Math" panose="02040503050406030204" pitchFamily="18" charset="0"/>
                            </a:rPr>
                            <m:t>,</m:t>
                          </m:r>
                          <m:r>
                            <a:rPr lang="de-DE" sz="1800" i="1">
                              <a:latin typeface="Cambria Math" panose="02040503050406030204" pitchFamily="18" charset="0"/>
                            </a:rPr>
                            <m:t>𝑄</m:t>
                          </m:r>
                        </m:sub>
                      </m:sSub>
                      <m:r>
                        <a:rPr lang="en-US" sz="1800" i="1">
                          <a:latin typeface="Cambria Math" panose="02040503050406030204" pitchFamily="18" charset="0"/>
                        </a:rPr>
                        <m:t>=</m:t>
                      </m:r>
                      <m:r>
                        <a:rPr lang="de-DE" sz="1800" b="0" i="1" smtClean="0">
                          <a:latin typeface="Cambria Math" panose="02040503050406030204" pitchFamily="18" charset="0"/>
                        </a:rPr>
                        <m:t>0</m:t>
                      </m:r>
                    </m:oMath>
                  </m:oMathPara>
                </a14:m>
                <a:endParaRPr lang="de-DE" sz="18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2992045" y="4444023"/>
                <a:ext cx="2604498" cy="390748"/>
              </a:xfrm>
              <a:prstGeom prst="rect">
                <a:avLst/>
              </a:prstGeom>
              <a:blipFill>
                <a:blip r:embed="rId5"/>
                <a:stretch>
                  <a:fillRect b="-7813"/>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25" name="Rectangle 1"/>
              <p:cNvSpPr>
                <a:spLocks noChangeArrowheads="1"/>
              </p:cNvSpPr>
              <p:nvPr/>
            </p:nvSpPr>
            <p:spPr bwMode="auto">
              <a:xfrm>
                <a:off x="5907032" y="1776532"/>
                <a:ext cx="3391540" cy="418627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marL="285750" indent="-285750">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marL="0" indent="0">
                  <a:spcBef>
                    <a:spcPct val="0"/>
                  </a:spcBef>
                  <a:buClrTx/>
                  <a:buNone/>
                </a:pPr>
                <a:r>
                  <a:rPr lang="de-DE" altLang="en-US" sz="1800" dirty="0">
                    <a:latin typeface="Arial" panose="020B0604020202020204" pitchFamily="34" charset="0"/>
                    <a:cs typeface="Arial" panose="020B0604020202020204" pitchFamily="34" charset="0"/>
                  </a:rPr>
                  <a:t>Für eine lineare inverse 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𝑝</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 −</m:t>
                      </m:r>
                      <m:r>
                        <a:rPr lang="de-DE" altLang="en-US" sz="1800" b="0" i="1" smtClean="0">
                          <a:latin typeface="Cambria Math" panose="02040503050406030204" pitchFamily="18" charset="0"/>
                          <a:cs typeface="Arial" panose="020B0604020202020204" pitchFamily="34" charset="0"/>
                        </a:rPr>
                        <m:t>𝑏𝑄</m:t>
                      </m:r>
                    </m:oMath>
                  </m:oMathPara>
                </a14:m>
                <a:endParaRPr lang="de-DE" altLang="en-US" sz="1800" b="0" i="1" dirty="0">
                  <a:latin typeface="Cambria Math" panose="02040503050406030204" pitchFamily="18"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&gt;0</m:t>
                      </m:r>
                    </m:oMath>
                  </m:oMathPara>
                </a14:m>
                <a:endParaRPr lang="de-DE" altLang="en-US" sz="1800" b="0" dirty="0">
                  <a:latin typeface="Arial" panose="020B0604020202020204" pitchFamily="34" charset="0"/>
                  <a:cs typeface="Arial" panose="020B0604020202020204" pitchFamily="34" charset="0"/>
                </a:endParaRP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r>
                  <a:rPr lang="de-DE" altLang="en-US" sz="1800" dirty="0">
                    <a:latin typeface="Arial" panose="020B0604020202020204" pitchFamily="34" charset="0"/>
                    <a:cs typeface="Arial" panose="020B0604020202020204" pitchFamily="34" charset="0"/>
                  </a:rPr>
                  <a:t>Nachfragefunktion:</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r>
                        <a:rPr lang="de-DE" altLang="en-US" sz="1800" b="0" i="1" smtClean="0">
                          <a:latin typeface="Cambria Math" panose="02040503050406030204" pitchFamily="18" charset="0"/>
                          <a:cs typeface="Arial" panose="020B0604020202020204" pitchFamily="34" charset="0"/>
                        </a:rPr>
                        <m:t>𝑄</m:t>
                      </m:r>
                      <m:r>
                        <a:rPr lang="de-DE" altLang="en-US" sz="1800" i="1">
                          <a:latin typeface="Cambria Math" panose="02040503050406030204" pitchFamily="18" charset="0"/>
                          <a:cs typeface="Arial" panose="020B0604020202020204" pitchFamily="34" charset="0"/>
                        </a:rPr>
                        <m:t>=</m:t>
                      </m:r>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𝑎</m:t>
                          </m:r>
                          <m:r>
                            <a:rPr lang="de-DE" altLang="en-US" sz="1800" b="0" i="1" smtClean="0">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𝑏</m:t>
                          </m:r>
                        </m:den>
                      </m:f>
                    </m:oMath>
                  </m:oMathPara>
                </a14:m>
                <a:endParaRPr lang="de-DE" altLang="en-US" sz="1800" dirty="0">
                  <a:cs typeface="Arial" panose="020B0604020202020204" pitchFamily="34" charset="0"/>
                </a:endParaRPr>
              </a:p>
              <a:p>
                <a:pPr marL="0" indent="0">
                  <a:spcBef>
                    <a:spcPct val="0"/>
                  </a:spcBef>
                  <a:buClrTx/>
                  <a:buNone/>
                </a:pPr>
                <a:endParaRPr lang="de-DE" altLang="en-US" sz="1800" i="1" dirty="0">
                  <a:latin typeface="Cambria Math" panose="02040503050406030204" pitchFamily="18" charset="0"/>
                  <a:cs typeface="Arial" panose="020B0604020202020204" pitchFamily="34" charset="0"/>
                </a:endParaRPr>
              </a:p>
              <a:p>
                <a:pPr marL="0" indent="0">
                  <a:spcBef>
                    <a:spcPct val="0"/>
                  </a:spcBef>
                  <a:buClrTx/>
                  <a:buNone/>
                </a:pPr>
                <a:r>
                  <a:rPr lang="de-DE" altLang="en-US" sz="1800" dirty="0">
                    <a:latin typeface="Arial" panose="020B0604020202020204" pitchFamily="34" charset="0"/>
                    <a:cs typeface="Arial" panose="020B0604020202020204" pitchFamily="34" charset="0"/>
                  </a:rPr>
                  <a:t>Elastizität:</a:t>
                </a:r>
              </a:p>
              <a:p>
                <a:pPr marL="0" indent="0">
                  <a:spcBef>
                    <a:spcPct val="0"/>
                  </a:spcBef>
                  <a:buClrTx/>
                  <a:buNone/>
                </a:pPr>
                <a:endParaRPr lang="de-DE" altLang="en-US" sz="1800" dirty="0">
                  <a:latin typeface="Arial" panose="020B0604020202020204" pitchFamily="34" charset="0"/>
                  <a:cs typeface="Arial" panose="020B0604020202020204" pitchFamily="34" charset="0"/>
                </a:endParaRPr>
              </a:p>
              <a:p>
                <a:pPr marL="0" indent="0">
                  <a:spcBef>
                    <a:spcPct val="0"/>
                  </a:spcBef>
                  <a:buClrTx/>
                  <a:buNone/>
                </a:pPr>
                <a14:m>
                  <m:oMathPara xmlns:m="http://schemas.openxmlformats.org/officeDocument/2006/math">
                    <m:oMathParaPr>
                      <m:jc m:val="centerGroup"/>
                    </m:oMathParaPr>
                    <m:oMath xmlns:m="http://schemas.openxmlformats.org/officeDocument/2006/math">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𝑑𝑄</m:t>
                          </m:r>
                        </m:num>
                        <m:den>
                          <m:r>
                            <a:rPr lang="de-DE" altLang="en-US" sz="1800" b="0" i="1" smtClean="0">
                              <a:latin typeface="Cambria Math" panose="02040503050406030204" pitchFamily="18" charset="0"/>
                              <a:cs typeface="Arial" panose="020B0604020202020204" pitchFamily="34" charset="0"/>
                            </a:rPr>
                            <m:t>𝑑𝑝</m:t>
                          </m:r>
                        </m:den>
                      </m:f>
                      <m:f>
                        <m:fPr>
                          <m:ctrlPr>
                            <a:rPr lang="de-DE" altLang="en-US" sz="1800" i="1" smtClean="0">
                              <a:latin typeface="Cambria Math" panose="02040503050406030204" pitchFamily="18" charset="0"/>
                              <a:cs typeface="Arial" panose="020B0604020202020204" pitchFamily="34" charset="0"/>
                            </a:rPr>
                          </m:ctrlPr>
                        </m:fPr>
                        <m:num>
                          <m:r>
                            <a:rPr lang="de-DE" altLang="en-US" sz="1800" b="0" i="1" smtClean="0">
                              <a:latin typeface="Cambria Math" panose="02040503050406030204" pitchFamily="18" charset="0"/>
                              <a:cs typeface="Arial" panose="020B0604020202020204" pitchFamily="34" charset="0"/>
                            </a:rPr>
                            <m:t>𝑝</m:t>
                          </m:r>
                        </m:num>
                        <m:den>
                          <m:r>
                            <a:rPr lang="de-DE" altLang="en-US" sz="1800" b="0" i="1" smtClean="0">
                              <a:latin typeface="Cambria Math" panose="02040503050406030204" pitchFamily="18" charset="0"/>
                              <a:cs typeface="Arial" panose="020B0604020202020204" pitchFamily="34" charset="0"/>
                            </a:rPr>
                            <m:t>𝑄</m:t>
                          </m:r>
                        </m:den>
                      </m:f>
                      <m:r>
                        <a:rPr lang="de-DE" altLang="en-US" sz="1800" i="1">
                          <a:latin typeface="Cambria Math" panose="02040503050406030204" pitchFamily="18" charset="0"/>
                          <a:cs typeface="Arial" panose="020B0604020202020204" pitchFamily="34" charset="0"/>
                        </a:rPr>
                        <m:t>=</m:t>
                      </m:r>
                      <m:r>
                        <a:rPr lang="de-DE" altLang="en-US" sz="1800" b="0" i="1" smtClean="0">
                          <a:latin typeface="Cambria Math" panose="02040503050406030204" pitchFamily="18" charset="0"/>
                          <a:cs typeface="Arial" panose="020B0604020202020204" pitchFamily="34" charset="0"/>
                        </a:rPr>
                        <m:t>1−</m:t>
                      </m:r>
                      <m:f>
                        <m:fPr>
                          <m:ctrlPr>
                            <a:rPr lang="de-DE" altLang="en-US" sz="1800" i="1">
                              <a:latin typeface="Cambria Math" panose="02040503050406030204" pitchFamily="18" charset="0"/>
                              <a:cs typeface="Arial" panose="020B0604020202020204" pitchFamily="34" charset="0"/>
                            </a:rPr>
                          </m:ctrlPr>
                        </m:fPr>
                        <m:num>
                          <m:r>
                            <a:rPr lang="de-DE" altLang="en-US" sz="1800" i="1">
                              <a:latin typeface="Cambria Math" panose="02040503050406030204" pitchFamily="18" charset="0"/>
                              <a:cs typeface="Arial" panose="020B0604020202020204" pitchFamily="34" charset="0"/>
                            </a:rPr>
                            <m:t>𝑎</m:t>
                          </m:r>
                        </m:num>
                        <m:den>
                          <m:r>
                            <a:rPr lang="de-DE" altLang="en-US" sz="1800" i="1">
                              <a:latin typeface="Cambria Math" panose="02040503050406030204" pitchFamily="18" charset="0"/>
                              <a:cs typeface="Arial" panose="020B0604020202020204" pitchFamily="34" charset="0"/>
                            </a:rPr>
                            <m:t>𝑏</m:t>
                          </m:r>
                          <m:r>
                            <a:rPr lang="de-DE" altLang="en-US" sz="1800" b="0" i="1" smtClean="0">
                              <a:latin typeface="Cambria Math" panose="02040503050406030204" pitchFamily="18" charset="0"/>
                              <a:cs typeface="Arial" panose="020B0604020202020204" pitchFamily="34" charset="0"/>
                            </a:rPr>
                            <m:t>𝑄</m:t>
                          </m:r>
                        </m:den>
                      </m:f>
                    </m:oMath>
                  </m:oMathPara>
                </a14:m>
                <a:endParaRPr lang="de-DE" altLang="en-US" sz="1800" dirty="0">
                  <a:latin typeface="Arial" panose="020B0604020202020204" pitchFamily="34" charset="0"/>
                  <a:cs typeface="Arial" panose="020B0604020202020204" pitchFamily="34" charset="0"/>
                </a:endParaRPr>
              </a:p>
            </p:txBody>
          </p:sp>
        </mc:Choice>
        <mc:Fallback xmlns="">
          <p:sp>
            <p:nvSpPr>
              <p:cNvPr id="25" name="Rectangle 1"/>
              <p:cNvSpPr>
                <a:spLocks noRot="1" noChangeAspect="1" noMove="1" noResize="1" noEditPoints="1" noAdjustHandles="1" noChangeArrowheads="1" noChangeShapeType="1" noTextEdit="1"/>
              </p:cNvSpPr>
              <p:nvPr/>
            </p:nvSpPr>
            <p:spPr bwMode="auto">
              <a:xfrm>
                <a:off x="5907032" y="1776532"/>
                <a:ext cx="3391540" cy="4186274"/>
              </a:xfrm>
              <a:prstGeom prst="rect">
                <a:avLst/>
              </a:prstGeom>
              <a:blipFill>
                <a:blip r:embed="rId6"/>
                <a:stretch>
                  <a:fillRect l="-1439" t="-72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noFill/>
                  </a:rPr>
                  <a:t> </a:t>
                </a:r>
              </a:p>
            </p:txBody>
          </p:sp>
        </mc:Fallback>
      </mc:AlternateContent>
      <p:cxnSp>
        <p:nvCxnSpPr>
          <p:cNvPr id="26" name="Straight Connector 25"/>
          <p:cNvCxnSpPr/>
          <p:nvPr/>
        </p:nvCxnSpPr>
        <p:spPr bwMode="auto">
          <a:xfrm>
            <a:off x="2681555" y="3869669"/>
            <a:ext cx="0" cy="1019407"/>
          </a:xfrm>
          <a:prstGeom prst="line">
            <a:avLst/>
          </a:prstGeom>
          <a:noFill/>
          <a:ln w="38100" cap="flat" cmpd="sng" algn="ctr">
            <a:solidFill>
              <a:schemeClr val="tx1"/>
            </a:solidFill>
            <a:prstDash val="dash"/>
            <a:round/>
            <a:headEnd type="none" w="sm" len="sm"/>
            <a:tailEnd type="none" w="sm" len="sm"/>
          </a:ln>
          <a:effectLst/>
        </p:spPr>
      </p:cxnSp>
      <mc:AlternateContent xmlns:mc="http://schemas.openxmlformats.org/markup-compatibility/2006" xmlns:a14="http://schemas.microsoft.com/office/drawing/2010/main">
        <mc:Choice Requires="a14">
          <p:sp>
            <p:nvSpPr>
              <p:cNvPr id="29" name="TextBox 28"/>
              <p:cNvSpPr txBox="1"/>
              <p:nvPr/>
            </p:nvSpPr>
            <p:spPr>
              <a:xfrm>
                <a:off x="2504085" y="5025331"/>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2</m:t>
                          </m:r>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2504085" y="5025331"/>
                <a:ext cx="354939" cy="564898"/>
              </a:xfrm>
              <a:prstGeom prst="rect">
                <a:avLst/>
              </a:prstGeom>
              <a:blipFill>
                <a:blip r:embed="rId7"/>
                <a:stretch>
                  <a:fillRect/>
                </a:stretch>
              </a:blipFill>
            </p:spPr>
            <p:txBody>
              <a:bodyPr/>
              <a:lstStyle/>
              <a:p>
                <a:r>
                  <a:rPr lang="de-DE">
                    <a:noFill/>
                  </a:rPr>
                  <a:t> </a:t>
                </a:r>
              </a:p>
            </p:txBody>
          </p:sp>
        </mc:Fallback>
      </mc:AlternateContent>
      <p:sp>
        <p:nvSpPr>
          <p:cNvPr id="30" name="TextBox 29"/>
          <p:cNvSpPr txBox="1"/>
          <p:nvPr/>
        </p:nvSpPr>
        <p:spPr>
          <a:xfrm>
            <a:off x="1422378" y="4995373"/>
            <a:ext cx="230181" cy="369332"/>
          </a:xfrm>
          <a:prstGeom prst="rect">
            <a:avLst/>
          </a:prstGeom>
          <a:noFill/>
        </p:spPr>
        <p:txBody>
          <a:bodyPr wrap="square" rtlCol="0">
            <a:spAutoFit/>
          </a:bodyPr>
          <a:lstStyle/>
          <a:p>
            <a:r>
              <a:rPr lang="de-DE" sz="1800" dirty="0">
                <a:latin typeface="Arial" panose="020B0604020202020204" pitchFamily="34" charset="0"/>
                <a:cs typeface="Arial" panose="020B0604020202020204" pitchFamily="34" charset="0"/>
              </a:rPr>
              <a:t>0</a:t>
            </a:r>
          </a:p>
        </p:txBody>
      </p:sp>
      <mc:AlternateContent xmlns:mc="http://schemas.openxmlformats.org/markup-compatibility/2006" xmlns:a14="http://schemas.microsoft.com/office/drawing/2010/main">
        <mc:Choice Requires="a14">
          <p:sp>
            <p:nvSpPr>
              <p:cNvPr id="31" name="TextBox 30"/>
              <p:cNvSpPr txBox="1"/>
              <p:nvPr/>
            </p:nvSpPr>
            <p:spPr>
              <a:xfrm>
                <a:off x="3831971" y="5034218"/>
                <a:ext cx="354939" cy="5648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de-DE" sz="1800" i="1" dirty="0" smtClean="0">
                              <a:latin typeface="Cambria Math" panose="02040503050406030204" pitchFamily="18" charset="0"/>
                              <a:cs typeface="Arial" panose="020B0604020202020204" pitchFamily="34" charset="0"/>
                            </a:rPr>
                          </m:ctrlPr>
                        </m:fPr>
                        <m:num>
                          <m:r>
                            <a:rPr lang="de-DE" sz="1800" b="0" i="1" dirty="0" smtClean="0">
                              <a:latin typeface="Cambria Math" panose="02040503050406030204" pitchFamily="18" charset="0"/>
                              <a:cs typeface="Arial" panose="020B0604020202020204" pitchFamily="34" charset="0"/>
                            </a:rPr>
                            <m:t>𝑎</m:t>
                          </m:r>
                        </m:num>
                        <m:den>
                          <m:r>
                            <a:rPr lang="de-DE" sz="1800" b="0" i="1" dirty="0" smtClean="0">
                              <a:latin typeface="Cambria Math" panose="02040503050406030204" pitchFamily="18" charset="0"/>
                              <a:cs typeface="Arial" panose="020B0604020202020204" pitchFamily="34" charset="0"/>
                            </a:rPr>
                            <m:t>𝑏</m:t>
                          </m:r>
                        </m:den>
                      </m:f>
                    </m:oMath>
                  </m:oMathPara>
                </a14:m>
                <a:endParaRPr lang="de-DE" sz="1800" dirty="0">
                  <a:latin typeface="Arial" panose="020B0604020202020204" pitchFamily="34" charset="0"/>
                  <a:cs typeface="Arial" panose="020B0604020202020204" pitchFamily="34" charset="0"/>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3831971" y="5034218"/>
                <a:ext cx="354939" cy="564898"/>
              </a:xfrm>
              <a:prstGeom prst="rect">
                <a:avLst/>
              </a:prstGeom>
              <a:blipFill>
                <a:blip r:embed="rId8"/>
                <a:stretch>
                  <a:fillRect/>
                </a:stretch>
              </a:blipFill>
            </p:spPr>
            <p:txBody>
              <a:bodyPr/>
              <a:lstStyle/>
              <a:p>
                <a:r>
                  <a:rPr lang="de-DE">
                    <a:noFill/>
                  </a:rPr>
                  <a:t> </a:t>
                </a:r>
              </a:p>
            </p:txBody>
          </p:sp>
        </mc:Fallback>
      </mc:AlternateContent>
    </p:spTree>
    <p:extLst>
      <p:ext uri="{BB962C8B-B14F-4D97-AF65-F5344CB8AC3E}">
        <p14:creationId xmlns:p14="http://schemas.microsoft.com/office/powerpoint/2010/main" val="410114832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1911352" y="381000"/>
            <a:ext cx="6746875" cy="889000"/>
          </a:xfrm>
        </p:spPr>
        <p:txBody>
          <a:bodyPr/>
          <a:lstStyle/>
          <a:p>
            <a:r>
              <a:rPr lang="de-DE" altLang="en-US" i="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kern="0" dirty="0">
                <a:latin typeface="Arial" panose="020B0604020202020204" pitchFamily="34" charset="0"/>
                <a:cs typeface="Arial" panose="020B0604020202020204" pitchFamily="34" charset="0"/>
              </a:rPr>
              <a:t>Gründe für unelastische Nachfrage: Verschiedene Gründe können zu einer Preiselastizität mit einem Betrag zwischen 0 und 1 führen</a:t>
            </a:r>
          </a:p>
          <a:p>
            <a:pPr marL="0" indent="0">
              <a:buNone/>
              <a:defRPr/>
            </a:pPr>
            <a:endParaRPr lang="de-DE" sz="1800" kern="0" dirty="0">
              <a:latin typeface="Arial" panose="020B0604020202020204" pitchFamily="34" charset="0"/>
              <a:cs typeface="Arial" panose="020B0604020202020204" pitchFamily="34" charset="0"/>
            </a:endParaRPr>
          </a:p>
          <a:p>
            <a:pPr>
              <a:defRPr/>
            </a:pPr>
            <a:r>
              <a:rPr lang="de-DE" sz="1800" kern="0" dirty="0">
                <a:latin typeface="Arial" panose="020B0604020202020204" pitchFamily="34" charset="0"/>
                <a:cs typeface="Arial" panose="020B0604020202020204" pitchFamily="34" charset="0"/>
              </a:rPr>
              <a:t>Preisänderungen werden vom Konsumenten nicht wahrgenommen</a:t>
            </a:r>
          </a:p>
          <a:p>
            <a:pPr>
              <a:defRPr/>
            </a:pPr>
            <a:endParaRPr lang="de-DE" sz="1800" kern="0" dirty="0">
              <a:latin typeface="Arial" panose="020B0604020202020204" pitchFamily="34" charset="0"/>
              <a:cs typeface="Arial" panose="020B0604020202020204" pitchFamily="34" charset="0"/>
            </a:endParaRPr>
          </a:p>
          <a:p>
            <a:pPr>
              <a:defRPr/>
            </a:pPr>
            <a:r>
              <a:rPr lang="de-DE" sz="1800" kern="0" dirty="0">
                <a:latin typeface="Arial" panose="020B0604020202020204" pitchFamily="34" charset="0"/>
                <a:cs typeface="Arial" panose="020B0604020202020204" pitchFamily="34" charset="0"/>
              </a:rPr>
              <a:t>Der Konsument nimmt Preisänderungen zwar wahr, hält bei Preiserhöhungen di Suche nach Alternativen aber für zu aufwendig</a:t>
            </a:r>
          </a:p>
          <a:p>
            <a:pPr>
              <a:defRPr/>
            </a:pPr>
            <a:endParaRPr lang="de-DE" sz="1800" kern="0" dirty="0">
              <a:latin typeface="Arial" panose="020B0604020202020204" pitchFamily="34" charset="0"/>
              <a:cs typeface="Arial" panose="020B0604020202020204" pitchFamily="34" charset="0"/>
            </a:endParaRPr>
          </a:p>
          <a:p>
            <a:pPr>
              <a:defRPr/>
            </a:pPr>
            <a:r>
              <a:rPr lang="de-DE" sz="1800" kern="0" dirty="0">
                <a:latin typeface="Arial" panose="020B0604020202020204" pitchFamily="34" charset="0"/>
                <a:cs typeface="Arial" panose="020B0604020202020204" pitchFamily="34" charset="0"/>
              </a:rPr>
              <a:t>Es gibt kaum Substitutionsprodukte, auf die bei Preiserhöhungen kurzfristig ausgewichen werden kann</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1911352" y="381000"/>
            <a:ext cx="6746875" cy="889000"/>
          </a:xfrm>
        </p:spPr>
        <p:txBody>
          <a:bodyPr/>
          <a:lstStyle/>
          <a:p>
            <a:r>
              <a:rPr lang="de-DE" altLang="en-US" i="0">
                <a:latin typeface="Arial" panose="020B0604020202020204" pitchFamily="34" charset="0"/>
                <a:cs typeface="Arial" panose="020B0604020202020204" pitchFamily="34" charset="0"/>
              </a:rPr>
              <a:t>Preiselastizität der Nachfrage – Bsp.</a:t>
            </a:r>
          </a:p>
        </p:txBody>
      </p:sp>
      <p:sp>
        <p:nvSpPr>
          <p:cNvPr id="3" name="Rectangle 3">
            <a:extLst>
              <a:ext uri="{FF2B5EF4-FFF2-40B4-BE49-F238E27FC236}">
                <a16:creationId xmlns:a16="http://schemas.microsoft.com/office/drawing/2014/main" id="{62B8390D-0A65-2D4D-A467-B0CFDB205317}"/>
              </a:ext>
            </a:extLst>
          </p:cNvPr>
          <p:cNvSpPr txBox="1">
            <a:spLocks noChangeArrowheads="1"/>
          </p:cNvSpPr>
          <p:nvPr/>
        </p:nvSpPr>
        <p:spPr>
          <a:xfrm>
            <a:off x="552450" y="1876427"/>
            <a:ext cx="7981950" cy="3768725"/>
          </a:xfrm>
          <a:prstGeom prst="rect">
            <a:avLst/>
          </a:prstGeom>
        </p:spPr>
        <p:txBody>
          <a:bodyPr/>
          <a:lstStyle>
            <a:lvl1pPr marL="342900" indent="-342900" algn="l" rtl="0" eaLnBrk="0" fontAlgn="base" hangingPunct="0">
              <a:spcBef>
                <a:spcPct val="20000"/>
              </a:spcBef>
              <a:spcAft>
                <a:spcPct val="0"/>
              </a:spcAft>
              <a:buClr>
                <a:schemeClr val="tx2"/>
              </a:buClr>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4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eaLnBrk="0" fontAlgn="base" hangingPunct="0">
              <a:spcBef>
                <a:spcPct val="20000"/>
              </a:spcBef>
              <a:spcAft>
                <a:spcPct val="0"/>
              </a:spcAft>
              <a:buClr>
                <a:schemeClr val="tx2"/>
              </a:buClr>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Char char="•"/>
              <a:defRPr sz="2000">
                <a:solidFill>
                  <a:schemeClr val="tx1"/>
                </a:solidFill>
                <a:latin typeface="+mn-lt"/>
              </a:defRPr>
            </a:lvl9pPr>
          </a:lstStyle>
          <a:p>
            <a:pPr marL="0" indent="0">
              <a:buNone/>
              <a:defRPr/>
            </a:pPr>
            <a:r>
              <a:rPr lang="de-DE" sz="1800" dirty="0">
                <a:latin typeface="Arial" panose="020B0604020202020204" pitchFamily="34" charset="0"/>
                <a:cs typeface="Arial" panose="020B0604020202020204" pitchFamily="34" charset="0"/>
              </a:rPr>
              <a:t>Positive Nachfrageelastizität: Weitere Effekte können bewirken, dass die Preiselastizität sogar positiv wird</a:t>
            </a:r>
          </a:p>
          <a:p>
            <a:pPr marL="0" indent="0">
              <a:buNone/>
              <a:defRPr/>
            </a:pPr>
            <a:endParaRPr lang="de-DE" sz="1800" dirty="0">
              <a:latin typeface="Arial" panose="020B0604020202020204" pitchFamily="34" charset="0"/>
              <a:cs typeface="Arial" panose="020B0604020202020204" pitchFamily="34" charset="0"/>
            </a:endParaRPr>
          </a:p>
          <a:p>
            <a:pPr lvl="1">
              <a:defRPr/>
            </a:pPr>
            <a:r>
              <a:rPr lang="de-DE" sz="1800" dirty="0">
                <a:latin typeface="Arial" panose="020B0604020202020204" pitchFamily="34" charset="0"/>
                <a:cs typeface="Arial" panose="020B0604020202020204" pitchFamily="34" charset="0"/>
              </a:rPr>
              <a:t>Veblen-Effekt (Snob-Effekt): Ein Produkt stiftet einen höheren Nutzen, wenn es teurer ist</a:t>
            </a:r>
          </a:p>
          <a:p>
            <a:pPr lvl="1">
              <a:defRPr/>
            </a:pPr>
            <a:endParaRPr lang="de-DE" sz="1800" dirty="0">
              <a:latin typeface="Arial" panose="020B0604020202020204" pitchFamily="34" charset="0"/>
              <a:cs typeface="Arial" panose="020B0604020202020204" pitchFamily="34" charset="0"/>
            </a:endParaRPr>
          </a:p>
          <a:p>
            <a:pPr lvl="1">
              <a:defRPr/>
            </a:pPr>
            <a:r>
              <a:rPr lang="de-DE" sz="1800" dirty="0">
                <a:latin typeface="Arial" panose="020B0604020202020204" pitchFamily="34" charset="0"/>
                <a:cs typeface="Arial" panose="020B0604020202020204" pitchFamily="34" charset="0"/>
              </a:rPr>
              <a:t>Qualitäts-Effekt: Bei Produkten, deren Qualität nur schwer beurteilt werden kann, wird der Preis häufig als Qualitätsindikator angesehen </a:t>
            </a:r>
          </a:p>
          <a:p>
            <a:pPr lvl="1">
              <a:defRPr/>
            </a:pPr>
            <a:endParaRPr lang="de-DE" sz="1800" dirty="0">
              <a:latin typeface="Arial" panose="020B0604020202020204" pitchFamily="34" charset="0"/>
              <a:cs typeface="Arial" panose="020B0604020202020204" pitchFamily="34" charset="0"/>
            </a:endParaRPr>
          </a:p>
          <a:p>
            <a:pPr marL="0" indent="0">
              <a:spcBef>
                <a:spcPct val="0"/>
              </a:spcBef>
              <a:buClrTx/>
              <a:buNone/>
              <a:defRPr/>
            </a:pPr>
            <a:r>
              <a:rPr lang="de-DE" sz="1800" dirty="0">
                <a:solidFill>
                  <a:srgbClr val="000000"/>
                </a:solidFill>
                <a:latin typeface="Arial" panose="020B0604020202020204" pitchFamily="34" charset="0"/>
                <a:cs typeface="Arial" panose="020B0604020202020204" pitchFamily="34" charset="0"/>
              </a:rPr>
              <a:t>Exkurs: 	- Handel bei vorteilhaftem Angebot im Ausland</a:t>
            </a:r>
          </a:p>
          <a:p>
            <a:pPr marL="457200" lvl="1" indent="0">
              <a:buNone/>
              <a:defRPr/>
            </a:pPr>
            <a:r>
              <a:rPr lang="de-DE" sz="1800" dirty="0">
                <a:latin typeface="Arial" panose="020B0604020202020204" pitchFamily="34" charset="0"/>
                <a:cs typeface="Arial" panose="020B0604020202020204" pitchFamily="34" charset="0"/>
              </a:rPr>
              <a:t>	- Vorteilhaft für beide Länder</a:t>
            </a:r>
          </a:p>
          <a:p>
            <a:pPr marL="457200" lvl="1" indent="0">
              <a:buNone/>
              <a:defRPr/>
            </a:pPr>
            <a:r>
              <a:rPr lang="de-DE" sz="1800" dirty="0">
                <a:latin typeface="Arial" panose="020B0604020202020204" pitchFamily="34" charset="0"/>
                <a:cs typeface="Arial" panose="020B0604020202020204" pitchFamily="34" charset="0"/>
              </a:rPr>
              <a:t>	- Ungleichheit?</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1908177" y="381000"/>
            <a:ext cx="6702425" cy="889000"/>
          </a:xfrm>
        </p:spPr>
        <p:txBody>
          <a:bodyPr/>
          <a:lstStyle/>
          <a:p>
            <a:r>
              <a:rPr lang="de-DE" altLang="en-US" i="0">
                <a:latin typeface="Arial" panose="020B0604020202020204" pitchFamily="34" charset="0"/>
                <a:cs typeface="Arial" panose="020B0604020202020204" pitchFamily="34" charset="0"/>
              </a:rPr>
              <a:t>Rolle des Staates</a:t>
            </a:r>
          </a:p>
        </p:txBody>
      </p:sp>
      <p:sp>
        <p:nvSpPr>
          <p:cNvPr id="34818" name="Rectangle 3"/>
          <p:cNvSpPr>
            <a:spLocks noGrp="1" noChangeArrowheads="1"/>
          </p:cNvSpPr>
          <p:nvPr>
            <p:ph type="body" idx="1"/>
          </p:nvPr>
        </p:nvSpPr>
        <p:spPr>
          <a:xfrm>
            <a:off x="1911350" y="1536702"/>
            <a:ext cx="6927850" cy="4995863"/>
          </a:xfrm>
        </p:spPr>
        <p:txBody>
          <a:bodyPr/>
          <a:lstStyle/>
          <a:p>
            <a:r>
              <a:rPr lang="de-DE" altLang="en-US" sz="1600" b="1" dirty="0">
                <a:latin typeface="Arial" panose="020B0604020202020204" pitchFamily="34" charset="0"/>
              </a:rPr>
              <a:t>Marktwirtschaft: </a:t>
            </a:r>
            <a:r>
              <a:rPr lang="de-DE" altLang="en-US" sz="1600" dirty="0">
                <a:latin typeface="Arial" panose="020B0604020202020204" pitchFamily="34" charset="0"/>
              </a:rPr>
              <a:t>Staat sorgt für das Funktionieren der Märkte, ohne in diese direkt einzugreifen. Zu den Staatsaufgaben gehören</a:t>
            </a:r>
          </a:p>
          <a:p>
            <a:pPr lvl="2"/>
            <a:r>
              <a:rPr lang="de-DE" altLang="en-US" sz="1600" dirty="0">
                <a:latin typeface="Arial" panose="020B0604020202020204" pitchFamily="34" charset="0"/>
              </a:rPr>
              <a:t>Schutz des Eigentums, Schutz privater Verträge</a:t>
            </a:r>
          </a:p>
          <a:p>
            <a:pPr lvl="2"/>
            <a:r>
              <a:rPr lang="de-DE" altLang="en-US" sz="1600" dirty="0">
                <a:latin typeface="Arial" panose="020B0604020202020204" pitchFamily="34" charset="0"/>
              </a:rPr>
              <a:t>Sicherung der Marktfunktion (Wettbewerbsrecht, Verbraucherschutz)</a:t>
            </a:r>
          </a:p>
          <a:p>
            <a:pPr>
              <a:buFontTx/>
              <a:buNone/>
            </a:pPr>
            <a:r>
              <a:rPr lang="de-DE" altLang="en-US" sz="1600" dirty="0">
                <a:latin typeface="Arial" panose="020B0604020202020204" pitchFamily="34" charset="0"/>
              </a:rPr>
              <a:t>	Entscheidend ist die Souveränität und Verantwortung des Einzelnen</a:t>
            </a:r>
          </a:p>
          <a:p>
            <a:pPr lvl="2"/>
            <a:endParaRPr lang="de-DE" altLang="en-US" sz="1400" dirty="0">
              <a:latin typeface="Arial" panose="020B0604020202020204" pitchFamily="34" charset="0"/>
            </a:endParaRPr>
          </a:p>
          <a:p>
            <a:r>
              <a:rPr lang="de-DE" altLang="en-US" sz="1600" b="1" dirty="0">
                <a:latin typeface="Arial" panose="020B0604020202020204" pitchFamily="34" charset="0"/>
              </a:rPr>
              <a:t>Soziale Marktwirtschaft: </a:t>
            </a:r>
            <a:r>
              <a:rPr lang="de-DE" altLang="en-US" sz="1600" dirty="0">
                <a:latin typeface="Arial" panose="020B0604020202020204" pitchFamily="34" charset="0"/>
              </a:rPr>
              <a:t>Marktwirtschaft, bei der die Marktergebnisse nachträglich durch Umverteilung korrigiert werden (staatliche Sozialversicherungen; Transfers wie z.B. Kindergeld; progressive Einkommensteuer. Umweltschutz)</a:t>
            </a:r>
          </a:p>
          <a:p>
            <a:endParaRPr lang="de-DE" altLang="en-US" sz="1600" dirty="0">
              <a:latin typeface="Arial" panose="020B0604020202020204" pitchFamily="34" charset="0"/>
            </a:endParaRPr>
          </a:p>
          <a:p>
            <a:r>
              <a:rPr lang="de-DE" altLang="en-US" sz="1600" b="1" dirty="0">
                <a:latin typeface="Arial" panose="020B0604020202020204" pitchFamily="34" charset="0"/>
              </a:rPr>
              <a:t>Zentralverwaltungswirtschaft (Planwirtschaft): </a:t>
            </a:r>
            <a:r>
              <a:rPr lang="de-DE" altLang="en-US" sz="1600" dirty="0">
                <a:latin typeface="Arial" panose="020B0604020202020204" pitchFamily="34" charset="0"/>
              </a:rPr>
              <a:t>Staatliche Planungs-behörde weist den Betrieben Produktionsfaktoren (Maschinen, Arbeitskräfte, Energie, ...) zu und verlangt dafür die Lieferung der geplanten Produktionsmenge (Plansoll), die der Staat nach sozialen (oder anderen) Kriterien an die Verbraucher zuteilt („Jedem nach seinen Bedürfnissen“).</a:t>
            </a:r>
          </a:p>
          <a:p>
            <a:endParaRPr lang="de-DE" altLang="en-US" sz="1400" dirty="0">
              <a:latin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08177" y="381000"/>
            <a:ext cx="6626225" cy="889000"/>
          </a:xfrm>
        </p:spPr>
        <p:txBody>
          <a:bodyPr/>
          <a:lstStyle/>
          <a:p>
            <a:r>
              <a:rPr lang="de-DE" altLang="en-US" i="0">
                <a:latin typeface="Arial" panose="020B0604020202020204" pitchFamily="34" charset="0"/>
                <a:cs typeface="Arial" panose="020B0604020202020204" pitchFamily="34" charset="0"/>
              </a:rPr>
              <a:t>Literaturhinweise</a:t>
            </a:r>
          </a:p>
        </p:txBody>
      </p:sp>
      <p:sp>
        <p:nvSpPr>
          <p:cNvPr id="7170" name="Rectangle 3"/>
          <p:cNvSpPr>
            <a:spLocks noGrp="1" noChangeArrowheads="1"/>
          </p:cNvSpPr>
          <p:nvPr>
            <p:ph type="body" idx="1"/>
          </p:nvPr>
        </p:nvSpPr>
        <p:spPr>
          <a:xfrm>
            <a:off x="1911350" y="1763715"/>
            <a:ext cx="6927850" cy="4484687"/>
          </a:xfrm>
        </p:spPr>
        <p:txBody>
          <a:bodyPr/>
          <a:lstStyle/>
          <a:p>
            <a:pPr lvl="1">
              <a:lnSpc>
                <a:spcPct val="90000"/>
              </a:lnSpc>
              <a:buFontTx/>
              <a:buNone/>
            </a:pPr>
            <a:r>
              <a:rPr lang="de-DE" altLang="en-US" sz="1800">
                <a:solidFill>
                  <a:srgbClr val="000000"/>
                </a:solidFill>
                <a:latin typeface="Arial" panose="020B0604020202020204" pitchFamily="34" charset="0"/>
              </a:rPr>
              <a:t>E. F. Brigham, J.F. Houston,  (1 Auflage 1996)</a:t>
            </a:r>
            <a:r>
              <a:rPr lang="de-DE" altLang="en-US" sz="1800">
                <a:latin typeface="Arial" panose="020B0604020202020204" pitchFamily="34" charset="0"/>
              </a:rPr>
              <a:t> </a:t>
            </a:r>
            <a:r>
              <a:rPr lang="de-DE" altLang="en-US" sz="1800" i="1">
                <a:solidFill>
                  <a:srgbClr val="000000"/>
                </a:solidFill>
                <a:latin typeface="Arial" panose="020B0604020202020204" pitchFamily="34" charset="0"/>
              </a:rPr>
              <a:t>Fundamentals of Financial Management</a:t>
            </a:r>
            <a:r>
              <a:rPr lang="de-DE" altLang="en-US" sz="1800">
                <a:solidFill>
                  <a:srgbClr val="000000"/>
                </a:solidFill>
                <a:latin typeface="Arial" panose="020B0604020202020204" pitchFamily="34" charset="0"/>
              </a:rPr>
              <a:t> (11. Auflage 2007). Chicago: Dryden Press</a:t>
            </a:r>
            <a:br>
              <a:rPr lang="de-DE" altLang="en-US" sz="1800">
                <a:solidFill>
                  <a:srgbClr val="000000"/>
                </a:solidFill>
                <a:latin typeface="Arial" panose="020B0604020202020204" pitchFamily="34" charset="0"/>
              </a:rPr>
            </a:br>
            <a:endParaRPr lang="de-DE" altLang="en-US" sz="1800">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K. Spremann (1. Auflage 1996) </a:t>
            </a:r>
            <a:r>
              <a:rPr lang="de-DE" altLang="en-US" sz="1800" i="1">
                <a:solidFill>
                  <a:srgbClr val="000000"/>
                </a:solidFill>
                <a:latin typeface="Arial" panose="020B0604020202020204" pitchFamily="34" charset="0"/>
              </a:rPr>
              <a:t>Wirtschaft, Investition und Finanzierung</a:t>
            </a:r>
            <a:r>
              <a:rPr lang="de-DE" altLang="en-US" sz="1800">
                <a:solidFill>
                  <a:srgbClr val="000000"/>
                </a:solidFill>
                <a:latin typeface="Arial" panose="020B0604020202020204" pitchFamily="34" charset="0"/>
              </a:rPr>
              <a:t> (6. Auflage 2013). München: Oldenbourg</a:t>
            </a:r>
            <a:br>
              <a:rPr lang="de-DE" altLang="en-US" sz="1800">
                <a:solidFill>
                  <a:srgbClr val="000000"/>
                </a:solidFill>
                <a:latin typeface="Arial" panose="020B0604020202020204" pitchFamily="34" charset="0"/>
              </a:rPr>
            </a:br>
            <a:r>
              <a:rPr lang="de-DE" altLang="en-US" sz="1400">
                <a:solidFill>
                  <a:srgbClr val="000000"/>
                </a:solidFill>
                <a:latin typeface="Arial" panose="020B0604020202020204" pitchFamily="34" charset="0"/>
              </a:rPr>
              <a:t>(ISBN 3-486-23565-6)</a:t>
            </a:r>
          </a:p>
          <a:p>
            <a:pPr lvl="1">
              <a:lnSpc>
                <a:spcPct val="90000"/>
              </a:lnSpc>
              <a:buFontTx/>
              <a:buNone/>
            </a:pPr>
            <a:endParaRPr lang="de-DE" altLang="en-US" sz="1400">
              <a:solidFill>
                <a:srgbClr val="000000"/>
              </a:solidFill>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A. J., Schwab (1998), </a:t>
            </a:r>
            <a:r>
              <a:rPr lang="de-DE" altLang="en-US" sz="1800" i="1">
                <a:solidFill>
                  <a:srgbClr val="000000"/>
                </a:solidFill>
                <a:latin typeface="Arial" panose="020B0604020202020204" pitchFamily="34" charset="0"/>
              </a:rPr>
              <a:t>Managementwissen für Ingenieure</a:t>
            </a:r>
            <a:r>
              <a:rPr lang="de-DE" altLang="en-US" sz="1800">
                <a:solidFill>
                  <a:srgbClr val="000000"/>
                </a:solidFill>
                <a:latin typeface="Arial" panose="020B0604020202020204" pitchFamily="34" charset="0"/>
              </a:rPr>
              <a:t> (4. Auflage 2008).</a:t>
            </a:r>
            <a:r>
              <a:rPr lang="de-DE" altLang="en-US" sz="1800" i="1">
                <a:solidFill>
                  <a:srgbClr val="000000"/>
                </a:solidFill>
                <a:latin typeface="Arial" panose="020B0604020202020204" pitchFamily="34" charset="0"/>
              </a:rPr>
              <a:t> </a:t>
            </a:r>
            <a:r>
              <a:rPr lang="de-DE" altLang="en-US" sz="1800">
                <a:solidFill>
                  <a:srgbClr val="000000"/>
                </a:solidFill>
                <a:latin typeface="Arial" panose="020B0604020202020204" pitchFamily="34" charset="0"/>
              </a:rPr>
              <a:t>Berlin, Heidelberg, New York: Springer</a:t>
            </a:r>
          </a:p>
          <a:p>
            <a:pPr>
              <a:lnSpc>
                <a:spcPct val="90000"/>
              </a:lnSpc>
            </a:pPr>
            <a:endParaRPr lang="de-DE" altLang="en-US" sz="1800">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E. Fischer (1996) </a:t>
            </a:r>
            <a:r>
              <a:rPr lang="de-DE" altLang="en-US" sz="1800" i="1">
                <a:solidFill>
                  <a:srgbClr val="000000"/>
                </a:solidFill>
                <a:latin typeface="Arial" panose="020B0604020202020204" pitchFamily="34" charset="0"/>
              </a:rPr>
              <a:t>Finanzwirtschaft für Anfänger</a:t>
            </a:r>
            <a:r>
              <a:rPr lang="de-DE" altLang="en-US" sz="1800">
                <a:solidFill>
                  <a:srgbClr val="000000"/>
                </a:solidFill>
                <a:latin typeface="Arial" panose="020B0604020202020204" pitchFamily="34" charset="0"/>
              </a:rPr>
              <a:t> (4. Auflage 2005). München: Oldenbourg</a:t>
            </a:r>
            <a:br>
              <a:rPr lang="de-DE" altLang="en-US" sz="1800">
                <a:solidFill>
                  <a:srgbClr val="000000"/>
                </a:solidFill>
                <a:latin typeface="Arial" panose="020B0604020202020204" pitchFamily="34" charset="0"/>
              </a:rPr>
            </a:br>
            <a:endParaRPr lang="de-DE" altLang="en-US" sz="1800">
              <a:solidFill>
                <a:srgbClr val="000000"/>
              </a:solidFill>
              <a:latin typeface="Arial" panose="020B0604020202020204" pitchFamily="34" charset="0"/>
            </a:endParaRPr>
          </a:p>
          <a:p>
            <a:pPr lvl="1">
              <a:lnSpc>
                <a:spcPct val="90000"/>
              </a:lnSpc>
              <a:buFontTx/>
              <a:buNone/>
            </a:pPr>
            <a:r>
              <a:rPr lang="de-DE" altLang="en-US" sz="1800">
                <a:solidFill>
                  <a:srgbClr val="000000"/>
                </a:solidFill>
                <a:latin typeface="Arial" panose="020B0604020202020204" pitchFamily="34" charset="0"/>
              </a:rPr>
              <a:t>S. Peters (1994), </a:t>
            </a:r>
            <a:r>
              <a:rPr lang="de-DE" altLang="en-US" sz="1800" i="1">
                <a:solidFill>
                  <a:srgbClr val="000000"/>
                </a:solidFill>
                <a:latin typeface="Arial" panose="020B0604020202020204" pitchFamily="34" charset="0"/>
              </a:rPr>
              <a:t>Betriebswirtschaftslehre</a:t>
            </a:r>
            <a:r>
              <a:rPr lang="de-DE" altLang="en-US" sz="1800">
                <a:solidFill>
                  <a:srgbClr val="000000"/>
                </a:solidFill>
                <a:latin typeface="Arial" panose="020B0604020202020204" pitchFamily="34" charset="0"/>
              </a:rPr>
              <a:t> (12. Auflage 2005). München: Oldenbourg</a:t>
            </a:r>
            <a:endParaRPr lang="de-DE" altLang="en-US" sz="1800">
              <a:latin typeface="Arial" panose="020B0604020202020204" pitchFamily="34" charset="0"/>
            </a:endParaRPr>
          </a:p>
          <a:p>
            <a:pPr lvl="2">
              <a:lnSpc>
                <a:spcPct val="90000"/>
              </a:lnSpc>
            </a:pPr>
            <a:endParaRPr lang="de-DE" altLang="en-US" sz="1800">
              <a:latin typeface="Arial" panose="020B0604020202020204"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2"/>
          <p:cNvSpPr>
            <a:spLocks noGrp="1" noChangeArrowheads="1"/>
          </p:cNvSpPr>
          <p:nvPr>
            <p:ph type="title"/>
          </p:nvPr>
        </p:nvSpPr>
        <p:spPr>
          <a:xfrm>
            <a:off x="1908177" y="381000"/>
            <a:ext cx="6767513" cy="889000"/>
          </a:xfrm>
        </p:spPr>
        <p:txBody>
          <a:bodyPr/>
          <a:lstStyle/>
          <a:p>
            <a:r>
              <a:rPr lang="de-DE" altLang="en-US" i="0">
                <a:latin typeface="Arial" panose="020B0604020202020204" pitchFamily="34" charset="0"/>
                <a:cs typeface="Arial" panose="020B0604020202020204" pitchFamily="34" charset="0"/>
              </a:rPr>
              <a:t>Was kommt auf uns zu?</a:t>
            </a:r>
          </a:p>
        </p:txBody>
      </p:sp>
      <p:sp>
        <p:nvSpPr>
          <p:cNvPr id="9218" name="Rectangle 3"/>
          <p:cNvSpPr>
            <a:spLocks noGrp="1" noChangeArrowheads="1"/>
          </p:cNvSpPr>
          <p:nvPr>
            <p:ph type="body" sz="half" idx="1"/>
          </p:nvPr>
        </p:nvSpPr>
        <p:spPr>
          <a:xfrm>
            <a:off x="746125" y="1549400"/>
            <a:ext cx="4027488" cy="4762500"/>
          </a:xfrm>
        </p:spPr>
        <p:txBody>
          <a:bodyPr/>
          <a:lstStyle/>
          <a:p>
            <a:pPr>
              <a:lnSpc>
                <a:spcPct val="80000"/>
              </a:lnSpc>
              <a:buFontTx/>
              <a:buNone/>
            </a:pPr>
            <a:endParaRPr lang="de-DE" altLang="en-US" sz="1800" b="1" dirty="0">
              <a:latin typeface="Arial" panose="020B0604020202020204" pitchFamily="34" charset="0"/>
            </a:endParaRPr>
          </a:p>
          <a:p>
            <a:pPr>
              <a:lnSpc>
                <a:spcPct val="80000"/>
              </a:lnSpc>
            </a:pPr>
            <a:r>
              <a:rPr lang="de-DE" altLang="en-US" sz="1600" b="1" dirty="0">
                <a:latin typeface="Arial" panose="020B0604020202020204" pitchFamily="34" charset="0"/>
              </a:rPr>
              <a:t> Angebot &amp; Nachfrage</a:t>
            </a:r>
          </a:p>
          <a:p>
            <a:pPr>
              <a:lnSpc>
                <a:spcPct val="80000"/>
              </a:lnSpc>
              <a:buFontTx/>
              <a:buNone/>
            </a:pPr>
            <a:r>
              <a:rPr lang="de-DE" altLang="en-US" sz="1600" dirty="0">
                <a:latin typeface="Arial" panose="020B0604020202020204" pitchFamily="34" charset="0"/>
              </a:rPr>
              <a:t>	–  Markt</a:t>
            </a:r>
          </a:p>
          <a:p>
            <a:pPr>
              <a:lnSpc>
                <a:spcPct val="80000"/>
              </a:lnSpc>
              <a:buFontTx/>
              <a:buNone/>
            </a:pPr>
            <a:r>
              <a:rPr lang="de-DE" altLang="en-US" sz="1600" dirty="0">
                <a:latin typeface="Arial" panose="020B0604020202020204" pitchFamily="34" charset="0"/>
              </a:rPr>
              <a:t>	–  Markteingriffe</a:t>
            </a:r>
          </a:p>
          <a:p>
            <a:pPr>
              <a:lnSpc>
                <a:spcPct val="80000"/>
              </a:lnSpc>
              <a:buFontTx/>
              <a:buNone/>
            </a:pPr>
            <a:r>
              <a:rPr lang="de-DE" altLang="en-US" sz="1600" dirty="0">
                <a:latin typeface="Arial" panose="020B0604020202020204" pitchFamily="34" charset="0"/>
              </a:rPr>
              <a:t>	–  Wohlfahrtstheorie</a:t>
            </a:r>
          </a:p>
          <a:p>
            <a:pPr>
              <a:lnSpc>
                <a:spcPct val="80000"/>
              </a:lnSpc>
              <a:buFontTx/>
              <a:buNone/>
            </a:pPr>
            <a:endParaRPr lang="de-DE" altLang="en-US" sz="1600" b="1" dirty="0">
              <a:latin typeface="Arial" panose="020B0604020202020204" pitchFamily="34" charset="0"/>
            </a:endParaRPr>
          </a:p>
          <a:p>
            <a:pPr>
              <a:lnSpc>
                <a:spcPct val="80000"/>
              </a:lnSpc>
            </a:pPr>
            <a:endParaRPr lang="de-DE" altLang="en-US" sz="1600" dirty="0">
              <a:latin typeface="Arial" panose="020B0604020202020204" pitchFamily="34" charset="0"/>
            </a:endParaRPr>
          </a:p>
          <a:p>
            <a:pPr>
              <a:lnSpc>
                <a:spcPct val="80000"/>
              </a:lnSpc>
            </a:pPr>
            <a:r>
              <a:rPr lang="de-DE" altLang="en-US" sz="1600" dirty="0">
                <a:latin typeface="Arial" panose="020B0604020202020204" pitchFamily="34" charset="0"/>
              </a:rPr>
              <a:t> </a:t>
            </a:r>
            <a:r>
              <a:rPr lang="de-DE" altLang="en-US" sz="1600" b="1" dirty="0">
                <a:latin typeface="Arial" panose="020B0604020202020204" pitchFamily="34" charset="0"/>
              </a:rPr>
              <a:t>Produktionsplanung (Kostenrechnung)</a:t>
            </a:r>
          </a:p>
          <a:p>
            <a:pPr>
              <a:lnSpc>
                <a:spcPct val="80000"/>
              </a:lnSpc>
              <a:buFontTx/>
              <a:buNone/>
            </a:pPr>
            <a:r>
              <a:rPr lang="de-DE" altLang="en-US" sz="1600" dirty="0">
                <a:latin typeface="Arial" panose="020B0604020202020204" pitchFamily="34" charset="0"/>
              </a:rPr>
              <a:t>	–  Preisfindung im Polypol und</a:t>
            </a:r>
            <a:br>
              <a:rPr lang="de-DE" altLang="en-US" sz="1600" dirty="0">
                <a:latin typeface="Arial" panose="020B0604020202020204" pitchFamily="34" charset="0"/>
              </a:rPr>
            </a:br>
            <a:r>
              <a:rPr lang="de-DE" altLang="en-US" sz="1600" dirty="0">
                <a:latin typeface="Arial" panose="020B0604020202020204" pitchFamily="34" charset="0"/>
              </a:rPr>
              <a:t>    Monopol</a:t>
            </a:r>
          </a:p>
          <a:p>
            <a:pPr>
              <a:lnSpc>
                <a:spcPct val="80000"/>
              </a:lnSpc>
              <a:buFontTx/>
              <a:buNone/>
            </a:pPr>
            <a:r>
              <a:rPr lang="de-DE" altLang="en-US" sz="1600" dirty="0">
                <a:latin typeface="Arial" panose="020B0604020202020204" pitchFamily="34" charset="0"/>
              </a:rPr>
              <a:t>	–  Optimale Produktionsmenge</a:t>
            </a:r>
          </a:p>
          <a:p>
            <a:pPr>
              <a:lnSpc>
                <a:spcPct val="80000"/>
              </a:lnSpc>
              <a:buFontTx/>
              <a:buNone/>
            </a:pPr>
            <a:r>
              <a:rPr lang="de-DE" altLang="en-US" sz="1600" dirty="0">
                <a:latin typeface="Arial" panose="020B0604020202020204" pitchFamily="34" charset="0"/>
              </a:rPr>
              <a:t>	–  Externe Kosten</a:t>
            </a:r>
          </a:p>
          <a:p>
            <a:pPr marL="0" indent="0">
              <a:lnSpc>
                <a:spcPct val="80000"/>
              </a:lnSpc>
              <a:buNone/>
            </a:pPr>
            <a:endParaRPr lang="de-DE" altLang="en-US" sz="1600" b="1" dirty="0">
              <a:latin typeface="Arial" panose="020B0604020202020204" pitchFamily="34" charset="0"/>
            </a:endParaRPr>
          </a:p>
          <a:p>
            <a:pPr marL="0" indent="0">
              <a:lnSpc>
                <a:spcPct val="80000"/>
              </a:lnSpc>
              <a:buNone/>
            </a:pPr>
            <a:r>
              <a:rPr lang="de-DE" altLang="en-US" sz="1600" b="1" dirty="0">
                <a:latin typeface="Arial" panose="020B0604020202020204" pitchFamily="34" charset="0"/>
              </a:rPr>
              <a:t> </a:t>
            </a:r>
          </a:p>
          <a:p>
            <a:pPr>
              <a:lnSpc>
                <a:spcPct val="80000"/>
              </a:lnSpc>
            </a:pPr>
            <a:r>
              <a:rPr lang="de-DE" altLang="en-US" sz="1600" b="1" dirty="0">
                <a:latin typeface="Arial" panose="020B0604020202020204" pitchFamily="34" charset="0"/>
              </a:rPr>
              <a:t>Betriebliches Rechnungswesen</a:t>
            </a:r>
          </a:p>
          <a:p>
            <a:pPr>
              <a:lnSpc>
                <a:spcPct val="80000"/>
              </a:lnSpc>
              <a:buFontTx/>
              <a:buNone/>
            </a:pPr>
            <a:r>
              <a:rPr lang="de-DE" altLang="en-US" sz="1600" dirty="0">
                <a:latin typeface="Arial" panose="020B0604020202020204" pitchFamily="34" charset="0"/>
              </a:rPr>
              <a:t>	–  Rechtsformen für Unternehmen</a:t>
            </a:r>
          </a:p>
          <a:p>
            <a:pPr>
              <a:lnSpc>
                <a:spcPct val="80000"/>
              </a:lnSpc>
              <a:buFontTx/>
              <a:buNone/>
            </a:pPr>
            <a:r>
              <a:rPr lang="de-DE" altLang="en-US" sz="1600" dirty="0">
                <a:latin typeface="Arial" panose="020B0604020202020204" pitchFamily="34" charset="0"/>
              </a:rPr>
              <a:t>	–  Gewinn und Verlustrechnung</a:t>
            </a:r>
          </a:p>
          <a:p>
            <a:pPr>
              <a:lnSpc>
                <a:spcPct val="80000"/>
              </a:lnSpc>
              <a:buFontTx/>
              <a:buNone/>
            </a:pPr>
            <a:r>
              <a:rPr lang="de-DE" altLang="en-US" sz="1600" dirty="0">
                <a:latin typeface="Arial" panose="020B0604020202020204" pitchFamily="34" charset="0"/>
              </a:rPr>
              <a:t>	–  Bilanz</a:t>
            </a:r>
          </a:p>
          <a:p>
            <a:pPr>
              <a:lnSpc>
                <a:spcPct val="80000"/>
              </a:lnSpc>
            </a:pPr>
            <a:endParaRPr lang="de-DE" altLang="en-US" sz="1600" dirty="0">
              <a:latin typeface="Arial" panose="020B0604020202020204" pitchFamily="34" charset="0"/>
            </a:endParaRPr>
          </a:p>
        </p:txBody>
      </p:sp>
      <p:sp>
        <p:nvSpPr>
          <p:cNvPr id="9219" name="Rectangle 4"/>
          <p:cNvSpPr>
            <a:spLocks noGrp="1" noChangeArrowheads="1"/>
          </p:cNvSpPr>
          <p:nvPr>
            <p:ph type="body" sz="half" idx="2"/>
          </p:nvPr>
        </p:nvSpPr>
        <p:spPr>
          <a:xfrm>
            <a:off x="4845052" y="1611313"/>
            <a:ext cx="3749675" cy="4691062"/>
          </a:xfrm>
        </p:spPr>
        <p:txBody>
          <a:bodyPr/>
          <a:lstStyle/>
          <a:p>
            <a:pPr>
              <a:lnSpc>
                <a:spcPct val="80000"/>
              </a:lnSpc>
            </a:pPr>
            <a:endParaRPr lang="de-DE" altLang="en-US" sz="1600">
              <a:latin typeface="Arial" panose="020B0604020202020204" pitchFamily="34" charset="0"/>
            </a:endParaRPr>
          </a:p>
          <a:p>
            <a:pPr>
              <a:lnSpc>
                <a:spcPct val="80000"/>
              </a:lnSpc>
            </a:pPr>
            <a:endParaRPr lang="de-DE" altLang="en-US" sz="1600">
              <a:latin typeface="Arial" panose="020B0604020202020204" pitchFamily="34" charset="0"/>
            </a:endParaRPr>
          </a:p>
          <a:p>
            <a:pPr>
              <a:lnSpc>
                <a:spcPct val="80000"/>
              </a:lnSpc>
            </a:pPr>
            <a:r>
              <a:rPr lang="de-DE" altLang="en-US" sz="1600">
                <a:latin typeface="Arial" panose="020B0604020202020204" pitchFamily="34" charset="0"/>
              </a:rPr>
              <a:t>  </a:t>
            </a:r>
            <a:r>
              <a:rPr lang="de-DE" altLang="en-US" sz="1600" b="1">
                <a:latin typeface="Arial" panose="020B0604020202020204" pitchFamily="34" charset="0"/>
              </a:rPr>
              <a:t>Investitionsrechnung</a:t>
            </a:r>
          </a:p>
          <a:p>
            <a:pPr>
              <a:lnSpc>
                <a:spcPct val="80000"/>
              </a:lnSpc>
              <a:buFontTx/>
              <a:buNone/>
            </a:pPr>
            <a:r>
              <a:rPr lang="de-DE" altLang="en-US" sz="1600">
                <a:latin typeface="Arial" panose="020B0604020202020204" pitchFamily="34" charset="0"/>
              </a:rPr>
              <a:t>	–  Barwertrechnung</a:t>
            </a:r>
          </a:p>
          <a:p>
            <a:pPr>
              <a:lnSpc>
                <a:spcPct val="80000"/>
              </a:lnSpc>
              <a:buFontTx/>
              <a:buNone/>
            </a:pPr>
            <a:r>
              <a:rPr lang="de-DE" altLang="en-US" sz="1600">
                <a:latin typeface="Arial" panose="020B0604020202020204" pitchFamily="34" charset="0"/>
              </a:rPr>
              <a:t>	–  Rentenbarwerte</a:t>
            </a:r>
          </a:p>
          <a:p>
            <a:pPr>
              <a:lnSpc>
                <a:spcPct val="80000"/>
              </a:lnSpc>
              <a:buFontTx/>
              <a:buNone/>
            </a:pPr>
            <a:r>
              <a:rPr lang="de-DE" altLang="en-US" sz="1600">
                <a:latin typeface="Arial" panose="020B0604020202020204" pitchFamily="34" charset="0"/>
              </a:rPr>
              <a:t>	–  Annuitätenmethode</a:t>
            </a:r>
          </a:p>
          <a:p>
            <a:pPr>
              <a:lnSpc>
                <a:spcPct val="80000"/>
              </a:lnSpc>
              <a:buFontTx/>
              <a:buNone/>
            </a:pPr>
            <a:r>
              <a:rPr lang="de-DE" altLang="en-US" sz="1600">
                <a:latin typeface="Arial" panose="020B0604020202020204" pitchFamily="34" charset="0"/>
              </a:rPr>
              <a:t>	–  Interner Zinsfuß</a:t>
            </a:r>
          </a:p>
          <a:p>
            <a:pPr>
              <a:lnSpc>
                <a:spcPct val="80000"/>
              </a:lnSpc>
              <a:buFontTx/>
              <a:buNone/>
            </a:pPr>
            <a:endParaRPr lang="de-DE" altLang="en-US" sz="1600">
              <a:latin typeface="Arial" panose="020B0604020202020204" pitchFamily="34" charset="0"/>
            </a:endParaRPr>
          </a:p>
          <a:p>
            <a:pPr>
              <a:lnSpc>
                <a:spcPct val="80000"/>
              </a:lnSpc>
            </a:pPr>
            <a:r>
              <a:rPr lang="de-DE" altLang="en-US" sz="1600" b="1">
                <a:latin typeface="Arial" panose="020B0604020202020204" pitchFamily="34" charset="0"/>
              </a:rPr>
              <a:t>Finanzierung / Kapitalmarkt</a:t>
            </a:r>
          </a:p>
          <a:p>
            <a:pPr>
              <a:lnSpc>
                <a:spcPct val="80000"/>
              </a:lnSpc>
              <a:buFontTx/>
              <a:buNone/>
            </a:pPr>
            <a:r>
              <a:rPr lang="de-DE" altLang="en-US" sz="1600">
                <a:latin typeface="Arial" panose="020B0604020202020204" pitchFamily="34" charset="0"/>
              </a:rPr>
              <a:t>	–  Liquidität und Insolvenz</a:t>
            </a:r>
          </a:p>
          <a:p>
            <a:pPr>
              <a:lnSpc>
                <a:spcPct val="80000"/>
              </a:lnSpc>
              <a:buFontTx/>
              <a:buNone/>
            </a:pPr>
            <a:r>
              <a:rPr lang="de-DE" altLang="en-US" sz="1600">
                <a:latin typeface="Arial" panose="020B0604020202020204" pitchFamily="34" charset="0"/>
              </a:rPr>
              <a:t>	–  Kreditformen</a:t>
            </a:r>
          </a:p>
          <a:p>
            <a:pPr>
              <a:lnSpc>
                <a:spcPct val="80000"/>
              </a:lnSpc>
              <a:buFontTx/>
              <a:buNone/>
            </a:pPr>
            <a:r>
              <a:rPr lang="de-DE" altLang="en-US" sz="1600">
                <a:latin typeface="Arial" panose="020B0604020202020204" pitchFamily="34" charset="0"/>
              </a:rPr>
              <a:t>	–  Kapitalstrukturentscheidungen</a:t>
            </a:r>
          </a:p>
          <a:p>
            <a:pPr>
              <a:lnSpc>
                <a:spcPct val="80000"/>
              </a:lnSpc>
              <a:buFontTx/>
              <a:buNone/>
            </a:pPr>
            <a:endParaRPr lang="de-DE" altLang="en-US" sz="1600">
              <a:latin typeface="Arial" panose="020B0604020202020204" pitchFamily="34" charset="0"/>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ChangeArrowheads="1"/>
          </p:cNvSpPr>
          <p:nvPr>
            <p:ph type="title"/>
          </p:nvPr>
        </p:nvSpPr>
        <p:spPr>
          <a:xfrm>
            <a:off x="1908177" y="381000"/>
            <a:ext cx="6626225" cy="889000"/>
          </a:xfrm>
        </p:spPr>
        <p:txBody>
          <a:bodyPr/>
          <a:lstStyle/>
          <a:p>
            <a:r>
              <a:rPr lang="de-DE" altLang="en-US" i="0">
                <a:latin typeface="Arial" panose="020B0604020202020204" pitchFamily="34" charset="0"/>
                <a:cs typeface="Arial" panose="020B0604020202020204" pitchFamily="34" charset="0"/>
              </a:rPr>
              <a:t>Grundfragen der Wirtschaft </a:t>
            </a:r>
          </a:p>
        </p:txBody>
      </p:sp>
      <p:sp>
        <p:nvSpPr>
          <p:cNvPr id="10242" name="Rectangle 3"/>
          <p:cNvSpPr>
            <a:spLocks noGrp="1" noChangeArrowheads="1"/>
          </p:cNvSpPr>
          <p:nvPr>
            <p:ph type="body" idx="1"/>
          </p:nvPr>
        </p:nvSpPr>
        <p:spPr>
          <a:xfrm>
            <a:off x="552450" y="1514475"/>
            <a:ext cx="7981950" cy="4806950"/>
          </a:xfrm>
        </p:spPr>
        <p:txBody>
          <a:bodyPr/>
          <a:lstStyle/>
          <a:p>
            <a:r>
              <a:rPr lang="de-DE" altLang="en-US" sz="1600" dirty="0">
                <a:latin typeface="Arial" panose="020B0604020202020204" pitchFamily="34" charset="0"/>
                <a:cs typeface="Arial" panose="020B0604020202020204" pitchFamily="34" charset="0"/>
              </a:rPr>
              <a:t>Planvolle Deckung menschlicher Bedürfnisse (Allokation knapper Güter) </a:t>
            </a:r>
          </a:p>
          <a:p>
            <a:endParaRPr lang="de-DE" altLang="en-US" sz="1600" b="1" dirty="0">
              <a:latin typeface="Arial" panose="020B0604020202020204" pitchFamily="34" charset="0"/>
              <a:cs typeface="Arial" panose="020B0604020202020204" pitchFamily="34" charset="0"/>
            </a:endParaRPr>
          </a:p>
          <a:p>
            <a:r>
              <a:rPr lang="de-DE" altLang="en-US" sz="1600" b="1" dirty="0">
                <a:latin typeface="Arial" panose="020B0604020202020204" pitchFamily="34" charset="0"/>
                <a:cs typeface="Arial" panose="020B0604020202020204" pitchFamily="34" charset="0"/>
              </a:rPr>
              <a:t>Knappheiten</a:t>
            </a:r>
            <a:r>
              <a:rPr lang="de-DE" altLang="en-US" sz="1600" dirty="0">
                <a:latin typeface="Arial" panose="020B0604020202020204" pitchFamily="34" charset="0"/>
                <a:cs typeface="Arial" panose="020B0604020202020204" pitchFamily="34" charset="0"/>
              </a:rPr>
              <a:t> → Opportunitätskosten: Kosten, die dadurch entstehen, dass die nächstbeste Alternative nicht gewählt werden kann. (= Nachteil in Form des entgangenen Vorteils der abgelehnten Entscheidungsalternative)</a:t>
            </a:r>
          </a:p>
          <a:p>
            <a:endParaRPr lang="de-DE" altLang="en-US" sz="1600" b="1" dirty="0">
              <a:latin typeface="Arial" panose="020B0604020202020204" pitchFamily="34" charset="0"/>
              <a:cs typeface="Arial" panose="020B0604020202020204" pitchFamily="34" charset="0"/>
            </a:endParaRPr>
          </a:p>
          <a:p>
            <a:r>
              <a:rPr lang="de-DE" altLang="en-US" sz="1600" b="1" dirty="0">
                <a:latin typeface="Arial" panose="020B0604020202020204" pitchFamily="34" charset="0"/>
                <a:cs typeface="Arial" panose="020B0604020202020204" pitchFamily="34" charset="0"/>
              </a:rPr>
              <a:t>Arbeitsteilung</a:t>
            </a:r>
            <a:r>
              <a:rPr lang="de-DE" altLang="en-US" sz="1600" dirty="0">
                <a:latin typeface="Arial" panose="020B0604020202020204" pitchFamily="34" charset="0"/>
                <a:cs typeface="Arial" panose="020B0604020202020204" pitchFamily="34" charset="0"/>
              </a:rPr>
              <a:t> und Spezialisierung (innerbetrieblich, zwischenbetrieblich, international) </a:t>
            </a:r>
          </a:p>
          <a:p>
            <a:endParaRPr lang="de-DE" altLang="en-US" sz="1600" b="1" dirty="0">
              <a:latin typeface="Arial" panose="020B0604020202020204" pitchFamily="34" charset="0"/>
              <a:cs typeface="Arial" panose="020B0604020202020204" pitchFamily="34" charset="0"/>
            </a:endParaRPr>
          </a:p>
          <a:p>
            <a:r>
              <a:rPr lang="de-DE" altLang="en-US" sz="1600" b="1" dirty="0">
                <a:latin typeface="Arial" panose="020B0604020202020204" pitchFamily="34" charset="0"/>
                <a:cs typeface="Arial" panose="020B0604020202020204" pitchFamily="34" charset="0"/>
              </a:rPr>
              <a:t>Markt</a:t>
            </a:r>
            <a:r>
              <a:rPr lang="de-DE" altLang="en-US" sz="1600" dirty="0">
                <a:latin typeface="Arial" panose="020B0604020202020204" pitchFamily="34" charset="0"/>
                <a:cs typeface="Arial" panose="020B0604020202020204" pitchFamily="34" charset="0"/>
              </a:rPr>
              <a:t>: Ort, wo Anbieter und Nachfrager zusammenkommen (Gütermärkte, Kapitalmärkte, Arbeitsmärkte, ...) </a:t>
            </a:r>
          </a:p>
          <a:p>
            <a:endParaRPr lang="de-DE" altLang="en-US" sz="1600" b="1" dirty="0">
              <a:latin typeface="Arial" panose="020B0604020202020204" pitchFamily="34" charset="0"/>
              <a:cs typeface="Arial" panose="020B0604020202020204" pitchFamily="34" charset="0"/>
            </a:endParaRPr>
          </a:p>
          <a:p>
            <a:r>
              <a:rPr lang="de-DE" altLang="en-US" sz="1600" b="1" dirty="0">
                <a:latin typeface="Arial" panose="020B0604020202020204" pitchFamily="34" charset="0"/>
                <a:cs typeface="Arial" panose="020B0604020202020204" pitchFamily="34" charset="0"/>
              </a:rPr>
              <a:t>Marktwirtschaft</a:t>
            </a:r>
            <a:r>
              <a:rPr lang="de-DE" altLang="en-US" sz="1600" dirty="0">
                <a:latin typeface="Arial" panose="020B0604020202020204" pitchFamily="34" charset="0"/>
                <a:cs typeface="Arial" panose="020B0604020202020204" pitchFamily="34" charset="0"/>
              </a:rPr>
              <a:t>: Nicht der Staat, sondern die Marktteilnehmer regeln das wirtschaftliche Geschehen </a:t>
            </a:r>
          </a:p>
          <a:p>
            <a:endParaRPr lang="de-DE" altLang="en-US" sz="1600" dirty="0">
              <a:latin typeface="Arial" panose="020B0604020202020204" pitchFamily="34" charset="0"/>
              <a:cs typeface="Arial" panose="020B0604020202020204" pitchFamily="34" charset="0"/>
            </a:endParaRPr>
          </a:p>
          <a:p>
            <a:r>
              <a:rPr lang="de-DE" altLang="en-US" sz="1600" dirty="0">
                <a:latin typeface="Arial" panose="020B0604020202020204" pitchFamily="34" charset="0"/>
                <a:cs typeface="Arial" panose="020B0604020202020204" pitchFamily="34" charset="0"/>
              </a:rPr>
              <a:t>Angebot und Nachfrage – über den Preis </a:t>
            </a:r>
          </a:p>
          <a:p>
            <a:pPr lvl="2">
              <a:lnSpc>
                <a:spcPct val="90000"/>
              </a:lnSpc>
            </a:pPr>
            <a:endParaRPr lang="de-DE" altLang="en-US" sz="1600" dirty="0">
              <a:latin typeface="Arial" panose="020B0604020202020204" pitchFamily="34" charset="0"/>
              <a:cs typeface="Arial" panose="020B0604020202020204" pitchFamily="34"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1908177" y="381000"/>
            <a:ext cx="6702425" cy="889000"/>
          </a:xfrm>
        </p:spPr>
        <p:txBody>
          <a:bodyPr/>
          <a:lstStyle/>
          <a:p>
            <a:r>
              <a:rPr lang="de-DE" altLang="en-US" i="0" dirty="0">
                <a:latin typeface="Arial" panose="020B0604020202020204" pitchFamily="34" charset="0"/>
                <a:cs typeface="Arial" panose="020B0604020202020204" pitchFamily="34" charset="0"/>
              </a:rPr>
              <a:t>Typische Fragen der Wirtschaftswissenschaften</a:t>
            </a:r>
          </a:p>
        </p:txBody>
      </p:sp>
      <p:sp>
        <p:nvSpPr>
          <p:cNvPr id="16399" name="Rectangle 22"/>
          <p:cNvSpPr>
            <a:spLocks noChangeArrowheads="1"/>
          </p:cNvSpPr>
          <p:nvPr/>
        </p:nvSpPr>
        <p:spPr bwMode="auto">
          <a:xfrm>
            <a:off x="7170416" y="7569201"/>
            <a:ext cx="136527" cy="77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Clr>
                <a:schemeClr val="tx2"/>
              </a:buClr>
              <a:buChar char="•"/>
              <a:defRPr sz="2400">
                <a:solidFill>
                  <a:schemeClr val="tx1"/>
                </a:solidFill>
                <a:latin typeface="Times New Roman" panose="02020603050405020304" pitchFamily="18" charset="0"/>
              </a:defRPr>
            </a:lvl1pPr>
            <a:lvl2pPr marL="742950" indent="-285750">
              <a:spcBef>
                <a:spcPct val="20000"/>
              </a:spcBef>
              <a:buClr>
                <a:schemeClr val="tx2"/>
              </a:buClr>
              <a:buChar char="–"/>
              <a:defRPr sz="2400">
                <a:solidFill>
                  <a:schemeClr val="tx1"/>
                </a:solidFill>
                <a:latin typeface="Times New Roman" panose="02020603050405020304" pitchFamily="18" charset="0"/>
              </a:defRPr>
            </a:lvl2pPr>
            <a:lvl3pPr marL="1143000" indent="-228600">
              <a:spcBef>
                <a:spcPct val="20000"/>
              </a:spcBef>
              <a:buClr>
                <a:schemeClr val="tx2"/>
              </a:buClr>
              <a:buChar char="•"/>
              <a:defRPr sz="2400">
                <a:solidFill>
                  <a:schemeClr val="tx1"/>
                </a:solidFill>
                <a:latin typeface="Times New Roman" panose="02020603050405020304" pitchFamily="18" charset="0"/>
              </a:defRPr>
            </a:lvl3pPr>
            <a:lvl4pPr marL="1600200" indent="-228600">
              <a:spcBef>
                <a:spcPct val="20000"/>
              </a:spcBef>
              <a:buClr>
                <a:schemeClr val="tx2"/>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FontTx/>
              <a:buNone/>
            </a:pPr>
            <a:r>
              <a:rPr lang="de-DE" altLang="en-US" sz="1900" b="1" i="1">
                <a:solidFill>
                  <a:srgbClr val="000000"/>
                </a:solidFill>
                <a:latin typeface="Arial" panose="020B0604020202020204" pitchFamily="34" charset="0"/>
              </a:rPr>
              <a:t>Q</a:t>
            </a:r>
            <a:r>
              <a:rPr lang="de-DE" altLang="en-US" sz="1900" b="1" baseline="-25000">
                <a:solidFill>
                  <a:srgbClr val="000000"/>
                </a:solidFill>
                <a:latin typeface="Arial" panose="020B0604020202020204" pitchFamily="34" charset="0"/>
              </a:rPr>
              <a:t>0</a:t>
            </a:r>
            <a:r>
              <a:rPr lang="de-DE" altLang="en-US" sz="1900" b="1" i="1">
                <a:solidFill>
                  <a:srgbClr val="000000"/>
                </a:solidFill>
                <a:latin typeface="Arial" panose="020B0604020202020204" pitchFamily="34" charset="0"/>
              </a:rPr>
              <a:t>*</a:t>
            </a:r>
            <a:endParaRPr lang="de-DE" altLang="en-US">
              <a:latin typeface="Arial" panose="020B0604020202020204" pitchFamily="34" charset="0"/>
            </a:endParaRPr>
          </a:p>
        </p:txBody>
      </p:sp>
      <p:sp>
        <p:nvSpPr>
          <p:cNvPr id="11" name="TextBox 10"/>
          <p:cNvSpPr txBox="1"/>
          <p:nvPr/>
        </p:nvSpPr>
        <p:spPr>
          <a:xfrm>
            <a:off x="616449" y="1764461"/>
            <a:ext cx="8250149" cy="3970318"/>
          </a:xfrm>
          <a:prstGeom prst="rect">
            <a:avLst/>
          </a:prstGeom>
          <a:noFill/>
        </p:spPr>
        <p:txBody>
          <a:bodyPr wrap="square" rtlCol="0">
            <a:spAutoFit/>
          </a:bodyPr>
          <a:lstStyle/>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Warum kostet Wasser/Salz/Mehl so wenig, obwohl es uns lebenswichtig ist?</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Saphire braucht niemand. Warum sind sie so teuer?</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Warum kostet eine Wohnung in Berlin mehr als in Stralsund?</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Wie viele Autos sollte Tesla pro Jahr produzieren?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Sollte Tesla in eine neue Fabrik in Deutschland investieren?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Können wir uns als Gesellschaft eine Energiewende leisten, ohne große wirtschaftliche Einbußen?</a:t>
            </a:r>
          </a:p>
          <a:p>
            <a:pPr marL="285750" indent="-285750">
              <a:buFont typeface="Arial" panose="020B0604020202020204" pitchFamily="34" charset="0"/>
              <a:buChar char="•"/>
            </a:pPr>
            <a:endParaRPr lang="de-DE"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sz="1800" dirty="0">
                <a:latin typeface="Arial" panose="020B0604020202020204" pitchFamily="34" charset="0"/>
                <a:cs typeface="Arial" panose="020B0604020202020204" pitchFamily="34" charset="0"/>
              </a:rPr>
              <a:t>Was sind die wirtschaftlichen Folgen des Klimawandels?</a:t>
            </a:r>
          </a:p>
        </p:txBody>
      </p:sp>
    </p:spTree>
    <p:extLst>
      <p:ext uri="{BB962C8B-B14F-4D97-AF65-F5344CB8AC3E}">
        <p14:creationId xmlns:p14="http://schemas.microsoft.com/office/powerpoint/2010/main" val="22948101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a:xfrm>
            <a:off x="1908177" y="381000"/>
            <a:ext cx="6702425" cy="960438"/>
          </a:xfrm>
        </p:spPr>
        <p:txBody>
          <a:bodyPr/>
          <a:lstStyle/>
          <a:p>
            <a:r>
              <a:rPr lang="de-DE" altLang="en-US" i="0">
                <a:latin typeface="Arial" panose="020B0604020202020204" pitchFamily="34" charset="0"/>
                <a:cs typeface="Arial" panose="020B0604020202020204" pitchFamily="34" charset="0"/>
              </a:rPr>
              <a:t>Grundlegende Marktformen</a:t>
            </a:r>
          </a:p>
        </p:txBody>
      </p:sp>
      <p:graphicFrame>
        <p:nvGraphicFramePr>
          <p:cNvPr id="12290" name="Object 3"/>
          <p:cNvGraphicFramePr>
            <a:graphicFrameLocks noGrp="1" noChangeAspect="1"/>
          </p:cNvGraphicFramePr>
          <p:nvPr>
            <p:ph type="tbl" idx="1"/>
          </p:nvPr>
        </p:nvGraphicFramePr>
        <p:xfrm>
          <a:off x="719138" y="1927227"/>
          <a:ext cx="7677150" cy="3863975"/>
        </p:xfrm>
        <a:graphic>
          <a:graphicData uri="http://schemas.openxmlformats.org/presentationml/2006/ole">
            <mc:AlternateContent xmlns:mc="http://schemas.openxmlformats.org/markup-compatibility/2006">
              <mc:Choice xmlns:v="urn:schemas-microsoft-com:vml" Requires="v">
                <p:oleObj name="Document" r:id="rId3" imgW="0" imgH="0" progId="Word.Document.8">
                  <p:embed/>
                </p:oleObj>
              </mc:Choice>
              <mc:Fallback>
                <p:oleObj name="Document" r:id="rId3" imgW="0" imgH="0"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 y="1927227"/>
                        <a:ext cx="7677150" cy="386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theme/theme1.xml><?xml version="1.0" encoding="utf-8"?>
<a:theme xmlns:a="http://schemas.openxmlformats.org/drawingml/2006/main" name="erdmannvorlage">
  <a:themeElements>
    <a:clrScheme name="">
      <a:dk1>
        <a:srgbClr val="000000"/>
      </a:dk1>
      <a:lt1>
        <a:srgbClr val="FFFFFF"/>
      </a:lt1>
      <a:dk2>
        <a:srgbClr val="CC3300"/>
      </a:dk2>
      <a:lt2>
        <a:srgbClr val="5F5F5F"/>
      </a:lt2>
      <a:accent1>
        <a:srgbClr val="CC6600"/>
      </a:accent1>
      <a:accent2>
        <a:srgbClr val="CC0066"/>
      </a:accent2>
      <a:accent3>
        <a:srgbClr val="FFFFFF"/>
      </a:accent3>
      <a:accent4>
        <a:srgbClr val="000000"/>
      </a:accent4>
      <a:accent5>
        <a:srgbClr val="E2B8AA"/>
      </a:accent5>
      <a:accent6>
        <a:srgbClr val="B9005C"/>
      </a:accent6>
      <a:hlink>
        <a:srgbClr val="CC00CC"/>
      </a:hlink>
      <a:folHlink>
        <a:srgbClr val="990099"/>
      </a:folHlink>
    </a:clrScheme>
    <a:fontScheme name="erdmannvorlage.pot">
      <a:majorFont>
        <a:latin typeface="Times New Roman"/>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erdmannvorlage.pot 1">
        <a:dk1>
          <a:srgbClr val="5F5F5F"/>
        </a:dk1>
        <a:lt1>
          <a:srgbClr val="FFFFCC"/>
        </a:lt1>
        <a:dk2>
          <a:srgbClr val="000000"/>
        </a:dk2>
        <a:lt2>
          <a:srgbClr val="FFCC66"/>
        </a:lt2>
        <a:accent1>
          <a:srgbClr val="FF9933"/>
        </a:accent1>
        <a:accent2>
          <a:srgbClr val="CC0066"/>
        </a:accent2>
        <a:accent3>
          <a:srgbClr val="AAAAAA"/>
        </a:accent3>
        <a:accent4>
          <a:srgbClr val="DADAAE"/>
        </a:accent4>
        <a:accent5>
          <a:srgbClr val="FFCAAD"/>
        </a:accent5>
        <a:accent6>
          <a:srgbClr val="B9005C"/>
        </a:accent6>
        <a:hlink>
          <a:srgbClr val="CC00CC"/>
        </a:hlink>
        <a:folHlink>
          <a:srgbClr val="990099"/>
        </a:folHlink>
      </a:clrScheme>
      <a:clrMap bg1="dk2" tx1="lt1" bg2="dk1" tx2="lt2" accent1="accent1" accent2="accent2" accent3="accent3" accent4="accent4" accent5="accent5" accent6="accent6" hlink="hlink" folHlink="folHlink"/>
    </a:extraClrScheme>
    <a:extraClrScheme>
      <a:clrScheme name="erdmannvorlage.pot 2">
        <a:dk1>
          <a:srgbClr val="000000"/>
        </a:dk1>
        <a:lt1>
          <a:srgbClr val="FFFFFF"/>
        </a:lt1>
        <a:dk2>
          <a:srgbClr val="FF9900"/>
        </a:dk2>
        <a:lt2>
          <a:srgbClr val="5F5F5F"/>
        </a:lt2>
        <a:accent1>
          <a:srgbClr val="FF9933"/>
        </a:accent1>
        <a:accent2>
          <a:srgbClr val="CC0066"/>
        </a:accent2>
        <a:accent3>
          <a:srgbClr val="FFFFFF"/>
        </a:accent3>
        <a:accent4>
          <a:srgbClr val="000000"/>
        </a:accent4>
        <a:accent5>
          <a:srgbClr val="FFCAAD"/>
        </a:accent5>
        <a:accent6>
          <a:srgbClr val="B9005C"/>
        </a:accent6>
        <a:hlink>
          <a:srgbClr val="CC00CC"/>
        </a:hlink>
        <a:folHlink>
          <a:srgbClr val="990099"/>
        </a:folHlink>
      </a:clrScheme>
      <a:clrMap bg1="lt1" tx1="dk1" bg2="lt2" tx2="dk2" accent1="accent1" accent2="accent2" accent3="accent3" accent4="accent4" accent5="accent5" accent6="accent6" hlink="hlink" folHlink="folHlink"/>
    </a:extraClrScheme>
    <a:extraClrScheme>
      <a:clrScheme name="erdmannvorlage.po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2449</Words>
  <Application>Microsoft Office PowerPoint</Application>
  <PresentationFormat>Bildschirmpräsentation (4:3)</PresentationFormat>
  <Paragraphs>516</Paragraphs>
  <Slides>47</Slides>
  <Notes>41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2</vt:i4>
      </vt:variant>
      <vt:variant>
        <vt:lpstr>Folientitel</vt:lpstr>
      </vt:variant>
      <vt:variant>
        <vt:i4>47</vt:i4>
      </vt:variant>
    </vt:vector>
  </HeadingPairs>
  <TitlesOfParts>
    <vt:vector size="56" baseType="lpstr">
      <vt:lpstr>Arial</vt:lpstr>
      <vt:lpstr>Book Antiqua</vt:lpstr>
      <vt:lpstr>Calibri</vt:lpstr>
      <vt:lpstr>Cambria Math</vt:lpstr>
      <vt:lpstr>Times New Roman</vt:lpstr>
      <vt:lpstr>Verdana</vt:lpstr>
      <vt:lpstr>erdmannvorlage</vt:lpstr>
      <vt:lpstr>Document</vt:lpstr>
      <vt:lpstr>Equation</vt:lpstr>
      <vt:lpstr>Wirtschaftliche Grundlagen  im Sommersemester 2021  Angebot, Nachfrage und Elastizität</vt:lpstr>
      <vt:lpstr>Lehrangebot</vt:lpstr>
      <vt:lpstr>Prüfungen</vt:lpstr>
      <vt:lpstr>Gliederung der Vorlesung</vt:lpstr>
      <vt:lpstr>Literaturhinweise</vt:lpstr>
      <vt:lpstr>Was kommt auf uns zu?</vt:lpstr>
      <vt:lpstr>Grundfragen der Wirtschaft </vt:lpstr>
      <vt:lpstr>Typische Fragen der Wirtschaftswissenschaften</vt:lpstr>
      <vt:lpstr>Grundlegende Marktformen</vt:lpstr>
      <vt:lpstr>Beispiele: Angebotsmonopole</vt:lpstr>
      <vt:lpstr>Beispiele: Angebotsoligopole (wenige Anbieter)</vt:lpstr>
      <vt:lpstr>Beispiele: Nachfragemonopole = Monopson </vt:lpstr>
      <vt:lpstr>Konkurrenzmarkt (Polypol) - Annahmen </vt:lpstr>
      <vt:lpstr>Inverse Angebotsfunktion von Grenzkosten einer individuellen Firma</vt:lpstr>
      <vt:lpstr>Beispiel: inverse Angebotsfunktion eines Dosenherstellers</vt:lpstr>
      <vt:lpstr>Inverse Angebotsfunktion, Marktpreis und Produzentenrente</vt:lpstr>
      <vt:lpstr>Aggregation von inversen Angebotsfunktionen</vt:lpstr>
      <vt:lpstr>Inverse Nachfragefunktion von Zahlungsbereitschaft eines Konsumenten</vt:lpstr>
      <vt:lpstr>Beispiel: Inverse Nachfragefunktion für Orangen nach Sport</vt:lpstr>
      <vt:lpstr>Inverse Nachfragefunktion, Marktpreis und Konsumentenrente</vt:lpstr>
      <vt:lpstr>Aggregation von inversen Nachfragefunktionen</vt:lpstr>
      <vt:lpstr>Die Nachfragefunktion und ihre Inverse</vt:lpstr>
      <vt:lpstr>Gesetz von Angebot und Nachfrage</vt:lpstr>
      <vt:lpstr>Gesetz von Angebot und Nachfrage</vt:lpstr>
      <vt:lpstr>Gesetz von Angebot und Nachfrage</vt:lpstr>
      <vt:lpstr>Wohlfahrt, Nutzen und Kosten</vt:lpstr>
      <vt:lpstr>Preisbildung als Gleichgewicht</vt:lpstr>
      <vt:lpstr>Beispiele: Salz, Wasser, Mehl, usw.</vt:lpstr>
      <vt:lpstr>Beispiele: Saphire, 100 qm Wohnungen in Berlin-Mitte, usw.</vt:lpstr>
      <vt:lpstr>Preisbildung - Stromerzeugung</vt:lpstr>
      <vt:lpstr>Gebotskurven an der Leipziger EEX [Lieferzeitraum Montag, 6.11.2006, 8-9 Uhr] </vt:lpstr>
      <vt:lpstr>Marktversagen</vt:lpstr>
      <vt:lpstr>Preisreaktion bei Nachfrage-Änderung </vt:lpstr>
      <vt:lpstr>Preisreaktion bei Angebotsänderung </vt:lpstr>
      <vt:lpstr>Preisreaktion bei Steuern </vt:lpstr>
      <vt:lpstr>Staatliche Preisfestsetzung: Mindestpreis</vt:lpstr>
      <vt:lpstr>Staatliche Preisfestsetzung: Höchstpreis</vt:lpstr>
      <vt:lpstr>Preiselastizität der Nachfrage</vt:lpstr>
      <vt:lpstr>Bogenelastizität</vt:lpstr>
      <vt:lpstr>Punktelastizität</vt:lpstr>
      <vt:lpstr>Beispiele der Preiselastizität</vt:lpstr>
      <vt:lpstr>Auswirkung auf den Umsatz</vt:lpstr>
      <vt:lpstr>Auswirkung auf den Umsatz</vt:lpstr>
      <vt:lpstr>Vorsicht: Elastizität ≠ Steigung</vt:lpstr>
      <vt:lpstr>Preiselastizität der Nachfrage – Bsp.</vt:lpstr>
      <vt:lpstr>Preiselastizität der Nachfrage – Bsp.</vt:lpstr>
      <vt:lpstr>Rolle des Staates</vt:lpstr>
    </vt:vector>
  </TitlesOfParts>
  <Company>TU-Berlin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Vorlesung Einführung in die Wirtschaftswissenschaften</dc:title>
  <dc:creator>Erdmann</dc:creator>
  <cp:lastModifiedBy>Kathrin Greilmeier</cp:lastModifiedBy>
  <cp:revision>159</cp:revision>
  <cp:lastPrinted>2020-11-04T08:40:13Z</cp:lastPrinted>
  <dcterms:created xsi:type="dcterms:W3CDTF">2001-06-02T14:11:54Z</dcterms:created>
  <dcterms:modified xsi:type="dcterms:W3CDTF">2021-04-07T13:07:52Z</dcterms:modified>
</cp:coreProperties>
</file>