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9"/>
  </p:notesMasterIdLst>
  <p:handoutMasterIdLst>
    <p:handoutMasterId r:id="rId50"/>
  </p:handoutMasterIdLst>
  <p:sldIdLst>
    <p:sldId id="326" r:id="rId2"/>
    <p:sldId id="328" r:id="rId3"/>
    <p:sldId id="329" r:id="rId4"/>
    <p:sldId id="330" r:id="rId5"/>
    <p:sldId id="288" r:id="rId6"/>
    <p:sldId id="256" r:id="rId7"/>
    <p:sldId id="296" r:id="rId8"/>
    <p:sldId id="308" r:id="rId9"/>
    <p:sldId id="295" r:id="rId10"/>
    <p:sldId id="309" r:id="rId11"/>
    <p:sldId id="313" r:id="rId12"/>
    <p:sldId id="310" r:id="rId13"/>
    <p:sldId id="297" r:id="rId14"/>
    <p:sldId id="300" r:id="rId15"/>
    <p:sldId id="306" r:id="rId16"/>
    <p:sldId id="302" r:id="rId17"/>
    <p:sldId id="301" r:id="rId18"/>
    <p:sldId id="303" r:id="rId19"/>
    <p:sldId id="307" r:id="rId20"/>
    <p:sldId id="304" r:id="rId21"/>
    <p:sldId id="305" r:id="rId22"/>
    <p:sldId id="321" r:id="rId23"/>
    <p:sldId id="275" r:id="rId24"/>
    <p:sldId id="314" r:id="rId25"/>
    <p:sldId id="324" r:id="rId26"/>
    <p:sldId id="325" r:id="rId27"/>
    <p:sldId id="315" r:id="rId28"/>
    <p:sldId id="311" r:id="rId29"/>
    <p:sldId id="312" r:id="rId30"/>
    <p:sldId id="298" r:id="rId31"/>
    <p:sldId id="292" r:id="rId32"/>
    <p:sldId id="327" r:id="rId33"/>
    <p:sldId id="282" r:id="rId34"/>
    <p:sldId id="284" r:id="rId35"/>
    <p:sldId id="316" r:id="rId36"/>
    <p:sldId id="286" r:id="rId37"/>
    <p:sldId id="287" r:id="rId38"/>
    <p:sldId id="285" r:id="rId39"/>
    <p:sldId id="317" r:id="rId40"/>
    <p:sldId id="318" r:id="rId41"/>
    <p:sldId id="319" r:id="rId42"/>
    <p:sldId id="322" r:id="rId43"/>
    <p:sldId id="323" r:id="rId44"/>
    <p:sldId id="320" r:id="rId45"/>
    <p:sldId id="293" r:id="rId46"/>
    <p:sldId id="299" r:id="rId47"/>
    <p:sldId id="279" r:id="rId4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9" autoAdjust="0"/>
    <p:restoredTop sz="91581" autoAdjust="0"/>
  </p:normalViewPr>
  <p:slideViewPr>
    <p:cSldViewPr snapToGrid="0">
      <p:cViewPr varScale="1">
        <p:scale>
          <a:sx n="93" d="100"/>
          <a:sy n="93" d="100"/>
        </p:scale>
        <p:origin x="1830" y="66"/>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9786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314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73722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6</a:t>
            </a:fld>
            <a:endParaRPr lang="de-DE" altLang="en-US" sz="1300" smtClean="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6854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573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3750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0571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83380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237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4664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17848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7</a:t>
            </a:fld>
            <a:endParaRPr lang="de-DE" altLang="en-US" sz="1300" smtClean="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39</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9307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03907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66875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48773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51527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44</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334913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45</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46</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47</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9</a:t>
            </a:fld>
            <a:endParaRPr lang="de-DE" altLang="en-US" sz="1300" smtClean="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10</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12</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13</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epexspot.com/en/market-data?market_area=DE-LU&amp;trading_date=2021-04-13&amp;delivery_date=2021-04-14&amp;underlying_year=&amp;modality=Auction&amp;sub_modality=DayAhead&amp;product=60&amp;data_mode=aggregated&amp;period="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Sommersemester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i="0" dirty="0" smtClean="0">
                <a:latin typeface="Arial" panose="020B0604020202020204" pitchFamily="34" charset="0"/>
                <a:cs typeface="Arial" panose="020B0604020202020204" pitchFamily="34" charset="0"/>
              </a:rPr>
              <a:t>Angebot, Nachfrage und Elastizität</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618447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„Digitaler Wandel in Energiesystemen“ </a:t>
            </a:r>
            <a:r>
              <a:rPr lang="de-DE" altLang="en-US" sz="1600" dirty="0">
                <a:solidFill>
                  <a:schemeClr val="tx1">
                    <a:lumMod val="75000"/>
                    <a:lumOff val="25000"/>
                  </a:schemeClr>
                </a:solidFill>
                <a:latin typeface="Arial" panose="020B0604020202020204" pitchFamily="34" charset="0"/>
              </a:rPr>
              <a:t>/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smtClean="0">
                <a:latin typeface="Arial" panose="020B0604020202020204" pitchFamily="34" charset="0"/>
                <a:cs typeface="Arial" panose="020B0604020202020204" pitchFamily="34" charset="0"/>
              </a:rPr>
              <a:t>Betriebssysteme: Microsoft </a:t>
            </a:r>
          </a:p>
          <a:p>
            <a:r>
              <a:rPr lang="de-DE" altLang="en-US" sz="1800" dirty="0" smtClean="0">
                <a:latin typeface="Arial" panose="020B0604020202020204" pitchFamily="34" charset="0"/>
                <a:cs typeface="Arial" panose="020B0604020202020204" pitchFamily="34" charset="0"/>
              </a:rPr>
              <a:t>Schienennetze</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a:t>
            </a:r>
            <a:r>
              <a:rPr lang="de-DE" altLang="en-US" sz="1800" dirty="0" smtClean="0">
                <a:latin typeface="Arial" panose="020B0604020202020204" pitchFamily="34" charset="0"/>
                <a:cs typeface="Arial" panose="020B0604020202020204" pitchFamily="34" charset="0"/>
              </a:rPr>
              <a:t>mit der Bahn: Deutsche Bahn</a:t>
            </a:r>
          </a:p>
          <a:p>
            <a:r>
              <a:rPr lang="de-DE" altLang="en-US" sz="1800" dirty="0" smtClean="0">
                <a:latin typeface="Arial" panose="020B0604020202020204" pitchFamily="34" charset="0"/>
                <a:cs typeface="Arial" panose="020B0604020202020204" pitchFamily="34" charset="0"/>
              </a:rPr>
              <a:t>Alkohol in Schweden: </a:t>
            </a:r>
            <a:r>
              <a:rPr lang="de-DE" altLang="en-US" sz="1800" dirty="0" err="1" smtClean="0">
                <a:latin typeface="Arial" panose="020B0604020202020204" pitchFamily="34" charset="0"/>
                <a:cs typeface="Arial" panose="020B0604020202020204" pitchFamily="34" charset="0"/>
              </a:rPr>
              <a:t>Systembolaget</a:t>
            </a:r>
            <a:endParaRPr lang="de-DE" altLang="en-US" sz="18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Patente (z.B. für neue Impfstoffe)</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Der Anbieter hat </a:t>
            </a:r>
            <a:r>
              <a:rPr lang="de-DE" altLang="en-US" sz="1800" b="1" dirty="0" smtClean="0">
                <a:solidFill>
                  <a:srgbClr val="C00000"/>
                </a:solidFill>
                <a:latin typeface="Arial" panose="020B0604020202020204" pitchFamily="34" charset="0"/>
                <a:cs typeface="Arial" panose="020B0604020202020204" pitchFamily="34" charset="0"/>
              </a:rPr>
              <a:t>Marktmacht</a:t>
            </a:r>
            <a:r>
              <a:rPr lang="de-DE" altLang="en-US" sz="1800" dirty="0" smtClean="0">
                <a:latin typeface="Arial" panose="020B0604020202020204" pitchFamily="34" charset="0"/>
                <a:cs typeface="Arial" panose="020B0604020202020204" pitchFamily="34" charset="0"/>
              </a:rPr>
              <a:t>, d.h. er kann 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Ernst </a:t>
            </a:r>
            <a:r>
              <a:rPr lang="de-DE" altLang="en-US" sz="1800" dirty="0">
                <a:latin typeface="Arial" panose="020B0604020202020204" pitchFamily="34" charset="0"/>
                <a:cs typeface="Arial" panose="020B0604020202020204" pitchFamily="34" charset="0"/>
              </a:rPr>
              <a:t>&amp; </a:t>
            </a:r>
            <a:r>
              <a:rPr lang="de-DE" altLang="en-US" sz="1800" dirty="0" smtClean="0">
                <a:latin typeface="Arial" panose="020B0604020202020204" pitchFamily="34" charset="0"/>
                <a:cs typeface="Arial" panose="020B0604020202020204" pitchFamily="34" charset="0"/>
              </a:rPr>
              <a:t>Young, </a:t>
            </a:r>
            <a:r>
              <a:rPr lang="de-DE" altLang="en-US" sz="1800" dirty="0">
                <a:latin typeface="Arial" panose="020B0604020202020204" pitchFamily="34" charset="0"/>
                <a:cs typeface="Arial" panose="020B0604020202020204" pitchFamily="34" charset="0"/>
              </a:rPr>
              <a:t>KPMG und </a:t>
            </a:r>
            <a:r>
              <a:rPr lang="de-DE" altLang="en-US" sz="1800" dirty="0" smtClean="0">
                <a:latin typeface="Arial" panose="020B0604020202020204" pitchFamily="34" charset="0"/>
                <a:cs typeface="Arial" panose="020B0604020202020204" pitchFamily="34" charset="0"/>
              </a:rPr>
              <a:t>PricewaterhouseCoopers („Big </a:t>
            </a:r>
            <a:r>
              <a:rPr lang="de-DE" altLang="en-US" sz="1800" dirty="0" err="1" smtClean="0">
                <a:latin typeface="Arial" panose="020B0604020202020204" pitchFamily="34" charset="0"/>
                <a:cs typeface="Arial" panose="020B0604020202020204" pitchFamily="34" charset="0"/>
              </a:rPr>
              <a:t>Four</a:t>
            </a:r>
            <a:r>
              <a:rPr lang="de-DE" altLang="en-US" sz="1800" dirty="0" smtClean="0">
                <a:latin typeface="Arial" panose="020B0604020202020204" pitchFamily="34" charset="0"/>
                <a:cs typeface="Arial" panose="020B0604020202020204" pitchFamily="34" charset="0"/>
              </a:rPr>
              <a:t>“)</a:t>
            </a:r>
          </a:p>
          <a:p>
            <a:r>
              <a:rPr lang="de-DE" altLang="en-US" sz="1800" dirty="0" smtClean="0">
                <a:latin typeface="Arial" panose="020B0604020202020204" pitchFamily="34" charset="0"/>
                <a:cs typeface="Arial" panose="020B0604020202020204" pitchFamily="34" charset="0"/>
              </a:rPr>
              <a:t>Langstreckenflugzeuge: Boeing und </a:t>
            </a:r>
            <a:r>
              <a:rPr lang="de-DE" altLang="en-US" sz="1800" dirty="0">
                <a:latin typeface="Arial" panose="020B0604020202020204" pitchFamily="34" charset="0"/>
                <a:cs typeface="Arial" panose="020B0604020202020204" pitchFamily="34" charset="0"/>
              </a:rPr>
              <a:t>Airbus (</a:t>
            </a:r>
            <a:r>
              <a:rPr lang="de-DE" altLang="en-US" sz="1800" dirty="0" smtClean="0">
                <a:latin typeface="Arial" panose="020B0604020202020204" pitchFamily="34" charset="0"/>
                <a:cs typeface="Arial" panose="020B0604020202020204" pitchFamily="34" charset="0"/>
              </a:rPr>
              <a:t>Duopol)</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Cola: Coca Cola und </a:t>
            </a:r>
            <a:r>
              <a:rPr lang="de-DE" altLang="en-US" sz="1800" dirty="0">
                <a:latin typeface="Arial" panose="020B0604020202020204" pitchFamily="34" charset="0"/>
                <a:cs typeface="Arial" panose="020B0604020202020204" pitchFamily="34" charset="0"/>
              </a:rPr>
              <a:t>Pepsi (</a:t>
            </a:r>
            <a:r>
              <a:rPr lang="de-DE" altLang="en-US" sz="1800" dirty="0" smtClean="0">
                <a:latin typeface="Arial" panose="020B0604020202020204" pitchFamily="34" charset="0"/>
                <a:cs typeface="Arial" panose="020B0604020202020204" pitchFamily="34" charset="0"/>
              </a:rPr>
              <a:t>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Nachfragemonopole = </a:t>
            </a:r>
            <a:r>
              <a:rPr lang="de-DE" altLang="en-US" i="0" dirty="0" err="1" smtClean="0">
                <a:latin typeface="Arial" panose="020B0604020202020204" pitchFamily="34" charset="0"/>
                <a:cs typeface="Arial" panose="020B0604020202020204" pitchFamily="34" charset="0"/>
              </a:rPr>
              <a:t>Monopson</a:t>
            </a:r>
            <a:r>
              <a:rPr lang="de-DE" altLang="en-US" i="0" dirty="0" smtClean="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smtClean="0">
                <a:latin typeface="Arial" panose="020B0604020202020204" pitchFamily="34" charset="0"/>
                <a:cs typeface="Arial" panose="020B0604020202020204" pitchFamily="34" charset="0"/>
              </a:rPr>
              <a:t>Flugzeugträger, Kampfflugzeuge, Panzer: Der Staat</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Corona-Impfstoffe: Der Staat</a:t>
            </a:r>
          </a:p>
          <a:p>
            <a:r>
              <a:rPr lang="de-DE" altLang="en-US" sz="1800" dirty="0" smtClean="0">
                <a:latin typeface="Arial" panose="020B0604020202020204" pitchFamily="34" charset="0"/>
                <a:cs typeface="Arial" panose="020B0604020202020204" pitchFamily="34" charset="0"/>
              </a:rPr>
              <a:t>Schienen: Deutsche Bahn</a:t>
            </a:r>
          </a:p>
          <a:p>
            <a:endParaRPr lang="de-DE" altLang="en-US" sz="18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Nachfrager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a:t>
            </a:r>
            <a:r>
              <a:rPr lang="de-DE" altLang="en-US" sz="1800" dirty="0" smtClean="0">
                <a:latin typeface="Arial" panose="020B0604020202020204" pitchFamily="34" charset="0"/>
                <a:cs typeface="Arial" panose="020B0604020202020204" pitchFamily="34" charset="0"/>
              </a:rPr>
              <a:t>er kann </a:t>
            </a:r>
            <a:r>
              <a:rPr lang="de-DE" altLang="en-US" sz="1800" dirty="0">
                <a:latin typeface="Arial" panose="020B0604020202020204" pitchFamily="34" charset="0"/>
                <a:cs typeface="Arial" panose="020B0604020202020204" pitchFamily="34" charset="0"/>
              </a:rPr>
              <a:t>den Marktpreis beeinflussen</a:t>
            </a:r>
            <a:r>
              <a:rPr lang="de-DE" altLang="en-US" sz="1800" dirty="0" smtClean="0">
                <a:latin typeface="Arial" panose="020B0604020202020204" pitchFamily="34" charset="0"/>
                <a:cs typeface="Arial" panose="020B0604020202020204" pitchFamily="34" charset="0"/>
              </a:rPr>
              <a:t>.</a:t>
            </a:r>
            <a:endParaRPr lang="de-DE" alt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smtClean="0">
                <a:latin typeface="Arial" panose="020B0604020202020204" pitchFamily="34" charset="0"/>
                <a:cs typeface="Arial" panose="020B0604020202020204" pitchFamily="34" charset="0"/>
              </a:rPr>
              <a:t>Viele Anbieter, viele Nachfrager</a:t>
            </a:r>
          </a:p>
          <a:p>
            <a:r>
              <a:rPr lang="de-DE" altLang="en-US" sz="1800" dirty="0" smtClean="0">
                <a:latin typeface="Arial" panose="020B0604020202020204" pitchFamily="34" charset="0"/>
                <a:cs typeface="Arial" panose="020B0604020202020204" pitchFamily="34" charset="0"/>
              </a:rPr>
              <a:t>Die Güter sind homogen</a:t>
            </a:r>
          </a:p>
          <a:p>
            <a:r>
              <a:rPr lang="de-DE" altLang="en-US" sz="1800" dirty="0" smtClean="0">
                <a:latin typeface="Arial" panose="020B0604020202020204" pitchFamily="34" charset="0"/>
                <a:cs typeface="Arial" panose="020B0604020202020204" pitchFamily="34" charset="0"/>
              </a:rPr>
              <a:t>Es herrscht völlige Markttransparenz (vollständige Information)</a:t>
            </a:r>
          </a:p>
          <a:p>
            <a:r>
              <a:rPr lang="de-DE" altLang="en-US" sz="1800" dirty="0" smtClean="0">
                <a:latin typeface="Arial" panose="020B0604020202020204" pitchFamily="34" charset="0"/>
                <a:cs typeface="Arial" panose="020B0604020202020204" pitchFamily="34" charset="0"/>
              </a:rPr>
              <a:t>Es herrscht freier </a:t>
            </a:r>
            <a:r>
              <a:rPr lang="de-DE" altLang="en-US" sz="1800" dirty="0" err="1" smtClean="0">
                <a:latin typeface="Arial" panose="020B0604020202020204" pitchFamily="34" charset="0"/>
                <a:cs typeface="Arial" panose="020B0604020202020204" pitchFamily="34" charset="0"/>
              </a:rPr>
              <a:t>Marktzu</a:t>
            </a:r>
            <a:r>
              <a:rPr lang="de-DE" altLang="en-US" sz="1800" dirty="0" smtClean="0">
                <a:latin typeface="Arial" panose="020B0604020202020204" pitchFamily="34" charset="0"/>
                <a:cs typeface="Arial" panose="020B0604020202020204" pitchFamily="34" charset="0"/>
              </a:rPr>
              <a:t>- und –austritt</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b="1" dirty="0" smtClean="0">
                <a:solidFill>
                  <a:srgbClr val="C00000"/>
                </a:solidFill>
                <a:latin typeface="Arial" panose="020B0604020202020204" pitchFamily="34" charset="0"/>
                <a:cs typeface="Arial" panose="020B0604020202020204" pitchFamily="34" charset="0"/>
              </a:rPr>
              <a:t>Konsequenz:</a:t>
            </a:r>
            <a:r>
              <a:rPr lang="de-DE" altLang="en-US" sz="1800" dirty="0" smtClean="0">
                <a:latin typeface="Arial" panose="020B0604020202020204" pitchFamily="34" charset="0"/>
                <a:cs typeface="Arial" panose="020B0604020202020204" pitchFamily="34" charset="0"/>
              </a:rPr>
              <a:t> Keiner kann Marktmacht ausüben oder den Marktpreis beeinflussen. Jeder Anbieter und Nachfrager ist </a:t>
            </a:r>
            <a:r>
              <a:rPr lang="de-DE" altLang="en-US" sz="1800" b="1" dirty="0" smtClean="0">
                <a:solidFill>
                  <a:srgbClr val="C00000"/>
                </a:solidFill>
                <a:latin typeface="Arial" panose="020B0604020202020204" pitchFamily="34" charset="0"/>
                <a:cs typeface="Arial" panose="020B0604020202020204" pitchFamily="34" charset="0"/>
              </a:rPr>
              <a:t>Preisnehmer </a:t>
            </a:r>
            <a:r>
              <a:rPr lang="de-DE" altLang="en-US" sz="1800" dirty="0" smtClean="0">
                <a:latin typeface="Arial" panose="020B0604020202020204" pitchFamily="34" charset="0"/>
                <a:cs typeface="Arial" panose="020B0604020202020204" pitchFamily="34" charset="0"/>
              </a:rPr>
              <a:t>und </a:t>
            </a:r>
            <a:r>
              <a:rPr lang="de-DE" altLang="en-US" sz="1800" b="1" dirty="0" smtClean="0">
                <a:solidFill>
                  <a:srgbClr val="C00000"/>
                </a:solidFill>
                <a:latin typeface="Arial" panose="020B0604020202020204" pitchFamily="34" charset="0"/>
                <a:cs typeface="Arial" panose="020B0604020202020204" pitchFamily="34" charset="0"/>
              </a:rPr>
              <a:t>Mengenanpasser</a:t>
            </a:r>
            <a:r>
              <a:rPr lang="de-DE" altLang="en-US" sz="1800" dirty="0" smtClean="0">
                <a:latin typeface="Arial" panose="020B0604020202020204" pitchFamily="34" charset="0"/>
                <a:cs typeface="Arial" panose="020B0604020202020204" pitchFamily="34" charset="0"/>
              </a:rPr>
              <a:t>.</a:t>
            </a:r>
          </a:p>
          <a:p>
            <a:pPr marL="0" indent="0">
              <a:buNone/>
            </a:pPr>
            <a:endParaRPr lang="de-DE" altLang="en-US" sz="10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Ursachen für </a:t>
            </a:r>
            <a:r>
              <a:rPr lang="de-DE" altLang="en-US" sz="1800" b="1" dirty="0" smtClean="0">
                <a:solidFill>
                  <a:srgbClr val="C00000"/>
                </a:solidFill>
                <a:latin typeface="Arial" panose="020B0604020202020204" pitchFamily="34" charset="0"/>
                <a:cs typeface="Arial" panose="020B0604020202020204" pitchFamily="34" charset="0"/>
              </a:rPr>
              <a:t>Marktunvollkommenheit</a:t>
            </a:r>
            <a:r>
              <a:rPr lang="de-DE" altLang="en-US" sz="1800" dirty="0" smtClean="0">
                <a:latin typeface="Arial" panose="020B0604020202020204" pitchFamily="34" charset="0"/>
                <a:cs typeface="Arial" panose="020B0604020202020204" pitchFamily="34" charset="0"/>
              </a:rPr>
              <a:t> sind: </a:t>
            </a:r>
          </a:p>
          <a:p>
            <a:pPr lvl="1"/>
            <a:r>
              <a:rPr lang="de-DE" altLang="en-US" sz="1800" dirty="0" smtClean="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smtClean="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smtClean="0">
                <a:latin typeface="Arial" panose="020B0604020202020204" pitchFamily="34" charset="0"/>
                <a:cs typeface="Arial" panose="020B0604020202020204" pitchFamily="34" charset="0"/>
              </a:rPr>
              <a:t>Räumliche Platzierung der Anbieter (Fahrtkosten, etc.)</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von Grenzkosten einer individuellen Firma</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94727"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Produzenten bezeichnet die </a:t>
            </a:r>
            <a:r>
              <a:rPr lang="de-DE" sz="1800" b="1" dirty="0" smtClean="0">
                <a:solidFill>
                  <a:srgbClr val="C00000"/>
                </a:solidFill>
                <a:latin typeface="Arial" panose="020B0604020202020204" pitchFamily="34" charset="0"/>
                <a:cs typeface="Arial" panose="020B0604020202020204" pitchFamily="34" charset="0"/>
              </a:rPr>
              <a:t>inverse Angebotsfunktion </a:t>
            </a:r>
            <a:r>
              <a:rPr lang="de-DE" sz="1800" dirty="0" smtClean="0">
                <a:latin typeface="Arial" panose="020B0604020202020204" pitchFamily="34" charset="0"/>
                <a:cs typeface="Arial" panose="020B0604020202020204" pitchFamily="34" charset="0"/>
              </a:rPr>
              <a:t>den Preis, ab dem sich die Produktion einer Menge lohnt. Sie stellt die</a:t>
            </a:r>
            <a:r>
              <a:rPr lang="de-DE" sz="1800" dirty="0" smtClean="0">
                <a:solidFill>
                  <a:srgbClr val="C00000"/>
                </a:solidFill>
                <a:latin typeface="Arial" panose="020B0604020202020204" pitchFamily="34" charset="0"/>
                <a:cs typeface="Arial" panose="020B0604020202020204" pitchFamily="34" charset="0"/>
              </a:rPr>
              <a:t> </a:t>
            </a:r>
            <a:r>
              <a:rPr lang="de-DE" sz="1800" b="1" dirty="0" smtClean="0">
                <a:solidFill>
                  <a:srgbClr val="C00000"/>
                </a:solidFill>
                <a:latin typeface="Arial" panose="020B0604020202020204" pitchFamily="34" charset="0"/>
                <a:cs typeface="Arial" panose="020B0604020202020204" pitchFamily="34" charset="0"/>
              </a:rPr>
              <a:t>Grenzkosten der Produktion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dar, die durch die Produktion einer zusätzlichen Mengeneinheit entstehen. Normalerweise (aber nicht immer) gilt: je höher der Preis, desto größer die Menge.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1771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Eine Firma besitzt 2 Maschinen, die jeweils 100 Dosen pro Stunden herstellen können. Die neue Maschine kostet 10 €/Stuck </a:t>
            </a:r>
            <a:r>
              <a:rPr lang="de-DE" sz="1800" dirty="0">
                <a:latin typeface="Arial" panose="020B0604020202020204" pitchFamily="34" charset="0"/>
                <a:cs typeface="Arial" panose="020B0604020202020204" pitchFamily="34" charset="0"/>
              </a:rPr>
              <a:t>für Strom </a:t>
            </a:r>
            <a:r>
              <a:rPr lang="de-DE" sz="1800">
                <a:latin typeface="Arial" panose="020B0604020202020204" pitchFamily="34" charset="0"/>
                <a:cs typeface="Arial" panose="020B0604020202020204" pitchFamily="34" charset="0"/>
              </a:rPr>
              <a:t>und </a:t>
            </a:r>
            <a:r>
              <a:rPr lang="de-DE" sz="1800" smtClean="0">
                <a:latin typeface="Arial" panose="020B0604020202020204" pitchFamily="34" charset="0"/>
                <a:cs typeface="Arial" panose="020B0604020202020204" pitchFamily="34" charset="0"/>
              </a:rPr>
              <a:t>Rohstoffe </a:t>
            </a:r>
            <a:r>
              <a:rPr lang="de-DE" sz="1800" dirty="0">
                <a:latin typeface="Arial" panose="020B0604020202020204" pitchFamily="34" charset="0"/>
                <a:cs typeface="Arial" panose="020B0604020202020204" pitchFamily="34" charset="0"/>
              </a:rPr>
              <a:t>zu </a:t>
            </a:r>
            <a:r>
              <a:rPr lang="de-DE" sz="1800" dirty="0" smtClean="0">
                <a:latin typeface="Arial" panose="020B0604020202020204" pitchFamily="34" charset="0"/>
                <a:cs typeface="Arial" panose="020B0604020202020204" pitchFamily="34" charset="0"/>
              </a:rPr>
              <a:t>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Produzent keinen Einfluss auf den Marktpreis </a:t>
            </a:r>
            <a:r>
              <a:rPr lang="de-DE" sz="1800" dirty="0" smtClean="0">
                <a:latin typeface="Arial" panose="020B0604020202020204" pitchFamily="34" charset="0"/>
                <a:cs typeface="Arial" panose="020B0604020202020204" pitchFamily="34" charset="0"/>
              </a:rPr>
              <a:t>(er ist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Produzentenrente </a:t>
            </a:r>
            <a:r>
              <a:rPr lang="de-DE" sz="1800" dirty="0" smtClean="0">
                <a:latin typeface="Arial" panose="020B0604020202020204" pitchFamily="34" charset="0"/>
                <a:cs typeface="Arial" panose="020B0604020202020204" pitchFamily="34" charset="0"/>
              </a:rPr>
              <a:t>(Erlös minus Kosten</a:t>
            </a:r>
            <a:r>
              <a:rPr lang="de-DE" sz="1800" dirty="0" smtClean="0">
                <a:solidFill>
                  <a:schemeClr val="tx1"/>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4</a:t>
              </a:r>
              <a:endParaRPr lang="de-DE" sz="1800" dirty="0">
                <a:latin typeface="Arial" panose="020B0604020202020204" pitchFamily="34" charset="0"/>
                <a:cs typeface="Arial" panose="020B0604020202020204" pitchFamily="34" charset="0"/>
              </a:endParaRP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2</a:t>
            </a:r>
            <a:endParaRPr lang="de-DE" sz="1800" dirty="0">
              <a:latin typeface="Arial" panose="020B0604020202020204" pitchFamily="34" charset="0"/>
              <a:cs typeface="Arial" panose="020B0604020202020204" pitchFamily="34" charset="0"/>
            </a:endParaRP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3</a:t>
              </a:r>
              <a:endParaRPr lang="de-DE" sz="1800" dirty="0">
                <a:latin typeface="Arial" panose="020B0604020202020204" pitchFamily="34" charset="0"/>
                <a:cs typeface="Arial" panose="020B0604020202020204" pitchFamily="34" charset="0"/>
              </a:endParaRP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Angebotsfunktionen von allen Produzenten sortiert und kumuliert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819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356371" y="338733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Konsumenten bezeichnet die </a:t>
            </a:r>
            <a:r>
              <a:rPr lang="de-DE" sz="1800" b="1" dirty="0" smtClean="0">
                <a:solidFill>
                  <a:srgbClr val="C00000"/>
                </a:solidFill>
                <a:latin typeface="Arial" panose="020B0604020202020204" pitchFamily="34" charset="0"/>
                <a:cs typeface="Arial" panose="020B0604020202020204" pitchFamily="34" charset="0"/>
              </a:rPr>
              <a:t>inverse </a:t>
            </a:r>
            <a:r>
              <a:rPr lang="de-DE" sz="1800" b="1" dirty="0" smtClean="0">
                <a:solidFill>
                  <a:srgbClr val="C00000"/>
                </a:solidFill>
                <a:latin typeface="Arial" panose="020B0604020202020204" pitchFamily="34" charset="0"/>
                <a:cs typeface="Arial" panose="020B0604020202020204" pitchFamily="34" charset="0"/>
              </a:rPr>
              <a:t>Nachfragefunktion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den </a:t>
            </a:r>
            <a:r>
              <a:rPr lang="de-DE" sz="1800" dirty="0" smtClean="0">
                <a:latin typeface="Arial" panose="020B0604020202020204" pitchFamily="34" charset="0"/>
                <a:cs typeface="Arial" panose="020B0604020202020204" pitchFamily="34" charset="0"/>
              </a:rPr>
              <a:t>Preis, den der Konsument für eine Menge bereit zu zahlen ist. </a:t>
            </a:r>
            <a:r>
              <a:rPr lang="de-DE" sz="1800" dirty="0" smtClean="0">
                <a:latin typeface="Arial" panose="020B0604020202020204" pitchFamily="34" charset="0"/>
                <a:cs typeface="Arial" panose="020B0604020202020204" pitchFamily="34" charset="0"/>
              </a:rPr>
              <a:t>Sie stellt den </a:t>
            </a:r>
            <a:r>
              <a:rPr lang="de-DE" sz="1800" b="1" dirty="0" smtClean="0">
                <a:solidFill>
                  <a:srgbClr val="C00000"/>
                </a:solidFill>
                <a:latin typeface="Arial" panose="020B0604020202020204" pitchFamily="34" charset="0"/>
                <a:cs typeface="Arial" panose="020B0604020202020204" pitchFamily="34" charset="0"/>
              </a:rPr>
              <a:t>Grenznutzen</a:t>
            </a:r>
            <a:r>
              <a:rPr lang="de-DE" sz="1800" dirty="0" smtClean="0">
                <a:latin typeface="Arial" panose="020B0604020202020204" pitchFamily="34" charset="0"/>
                <a:cs typeface="Arial" panose="020B0604020202020204" pitchFamily="34" charset="0"/>
              </a:rPr>
              <a:t> des Verbrauchs dar. Typischerweise sinkt die </a:t>
            </a:r>
            <a:r>
              <a:rPr lang="de-DE" sz="1800" b="1" dirty="0" smtClean="0">
                <a:solidFill>
                  <a:srgbClr val="C00000"/>
                </a:solidFill>
                <a:latin typeface="Arial" panose="020B0604020202020204" pitchFamily="34" charset="0"/>
                <a:cs typeface="Arial" panose="020B0604020202020204" pitchFamily="34" charset="0"/>
              </a:rPr>
              <a:t>Zahlungsbereitschaft</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je größer die Menge ist</a:t>
            </a:r>
            <a:r>
              <a:rPr lang="de-DE" sz="1800" dirty="0" smtClean="0">
                <a:latin typeface="Arial" panose="020B0604020202020204" pitchFamily="34" charset="0"/>
                <a:cs typeface="Arial" panose="020B0604020202020204" pitchFamily="34" charset="0"/>
              </a:rPr>
              <a:t>. Die inverse Nachfragefunktion wird auch die </a:t>
            </a:r>
            <a:r>
              <a:rPr lang="de-DE" sz="1800" b="1" dirty="0" smtClean="0">
                <a:solidFill>
                  <a:srgbClr val="C00000"/>
                </a:solidFill>
                <a:latin typeface="Arial" panose="020B0604020202020204" pitchFamily="34" charset="0"/>
                <a:cs typeface="Arial" panose="020B0604020202020204" pitchFamily="34" charset="0"/>
              </a:rPr>
              <a:t>Preis-Absatz-Funktion (PAF) </a:t>
            </a:r>
            <a:r>
              <a:rPr lang="de-DE" sz="1800" dirty="0" smtClean="0">
                <a:latin typeface="Arial" panose="020B0604020202020204" pitchFamily="34" charset="0"/>
                <a:cs typeface="Arial" panose="020B0604020202020204" pitchFamily="34" charset="0"/>
              </a:rPr>
              <a:t>genannt.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019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Nach Sport habe ich Hunger und Durst. Die erste Orange ist mir viel Wert. Die zweite: nicht so viel. Ab 3 Orangen bin ich satt.</a:t>
            </a:r>
            <a:endParaRPr lang="de-DE" sz="1800" dirty="0">
              <a:latin typeface="Arial" panose="020B0604020202020204" pitchFamily="34" charset="0"/>
              <a:cs typeface="Arial" panose="020B0604020202020204" pitchFamily="34" charset="0"/>
            </a:endParaRP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smtClean="0">
                <a:latin typeface="Arial" panose="020B0604020202020204" pitchFamily="34" charset="0"/>
                <a:cs typeface="Arial" panose="020B0604020202020204" pitchFamily="34" charset="0"/>
              </a:rPr>
              <a:t>Organisatorisches: Lehrangebot</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a:latin typeface="Arial" panose="020B0604020202020204" pitchFamily="34" charset="0"/>
                <a:cs typeface="Arial" panose="020B0604020202020204" pitchFamily="34" charset="0"/>
              </a:rPr>
              <a:t>Vorlesung: </a:t>
            </a:r>
          </a:p>
          <a:p>
            <a:pPr lvl="1"/>
            <a:r>
              <a:rPr lang="de-DE" sz="2000" dirty="0" smtClean="0">
                <a:latin typeface="Arial" panose="020B0604020202020204" pitchFamily="34" charset="0"/>
                <a:cs typeface="Arial" panose="020B0604020202020204" pitchFamily="34" charset="0"/>
              </a:rPr>
              <a:t>ISIS-Einschreibeschlüssel</a:t>
            </a:r>
            <a:r>
              <a:rPr lang="de-DE" sz="2000" dirty="0">
                <a:latin typeface="Arial" panose="020B0604020202020204" pitchFamily="34" charset="0"/>
                <a:cs typeface="Arial" panose="020B0604020202020204" pitchFamily="34" charset="0"/>
              </a:rPr>
              <a:t>: </a:t>
            </a:r>
            <a:r>
              <a:rPr lang="de-DE" sz="2000" i="1" dirty="0">
                <a:latin typeface="Arial" panose="020B0604020202020204" pitchFamily="34" charset="0"/>
                <a:cs typeface="Arial" panose="020B0604020202020204" pitchFamily="34" charset="0"/>
              </a:rPr>
              <a:t>„Markt21.“ </a:t>
            </a:r>
            <a:r>
              <a:rPr lang="de-DE" sz="2000" dirty="0" smtClean="0">
                <a:latin typeface="Arial" panose="020B0604020202020204" pitchFamily="34" charset="0"/>
                <a:cs typeface="Arial" panose="020B0604020202020204" pitchFamily="34" charset="0"/>
              </a:rPr>
              <a:t>(ab übernächster Woche)</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Mittwochs </a:t>
            </a:r>
            <a:r>
              <a:rPr lang="de-DE" sz="2000" dirty="0" smtClean="0">
                <a:latin typeface="Arial" panose="020B0604020202020204" pitchFamily="34" charset="0"/>
                <a:cs typeface="Arial" panose="020B0604020202020204" pitchFamily="34" charset="0"/>
              </a:rPr>
              <a:t>10:00-12:00</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Thematische Einführung in die </a:t>
            </a:r>
            <a:r>
              <a:rPr lang="de-DE" sz="2000" dirty="0" smtClean="0">
                <a:latin typeface="Arial" panose="020B0604020202020204" pitchFamily="34" charset="0"/>
                <a:cs typeface="Arial" panose="020B0604020202020204" pitchFamily="34" charset="0"/>
              </a:rPr>
              <a:t>Themen</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Podcast</a:t>
            </a:r>
            <a:r>
              <a:rPr lang="de-DE" dirty="0">
                <a:latin typeface="Arial" panose="020B0604020202020204" pitchFamily="34" charset="0"/>
                <a:cs typeface="Arial" panose="020B0604020202020204" pitchFamily="34" charset="0"/>
              </a:rPr>
              <a:t>: </a:t>
            </a:r>
          </a:p>
          <a:p>
            <a:pPr lvl="1"/>
            <a:r>
              <a:rPr lang="de-DE" sz="2000" dirty="0">
                <a:latin typeface="Arial" panose="020B0604020202020204" pitchFamily="34" charset="0"/>
                <a:cs typeface="Arial" panose="020B0604020202020204" pitchFamily="34" charset="0"/>
              </a:rPr>
              <a:t>Veröffentlichung immer eine Woche zeitversetzt zur Vorlesung</a:t>
            </a:r>
          </a:p>
          <a:p>
            <a:pPr lvl="1"/>
            <a:r>
              <a:rPr lang="de-DE" sz="2000" dirty="0">
                <a:latin typeface="Arial" panose="020B0604020202020204" pitchFamily="34" charset="0"/>
                <a:cs typeface="Arial" panose="020B0604020202020204" pitchFamily="34" charset="0"/>
              </a:rPr>
              <a:t>Kurze Aufbereitung der Vorlesungsinhalte </a:t>
            </a:r>
          </a:p>
          <a:p>
            <a:r>
              <a:rPr lang="de-DE" b="1" dirty="0" smtClean="0">
                <a:latin typeface="Arial" panose="020B0604020202020204" pitchFamily="34" charset="0"/>
                <a:cs typeface="Arial" panose="020B0604020202020204" pitchFamily="34" charset="0"/>
              </a:rPr>
              <a:t>Skript und Übungsaufgaben</a:t>
            </a:r>
            <a:r>
              <a:rPr lang="de-DE" b="1" dirty="0">
                <a:latin typeface="Arial" panose="020B0604020202020204" pitchFamily="34" charset="0"/>
                <a:cs typeface="Arial" panose="020B0604020202020204" pitchFamily="34" charset="0"/>
              </a:rPr>
              <a:t>:</a:t>
            </a:r>
          </a:p>
          <a:p>
            <a:pPr lvl="1"/>
            <a:r>
              <a:rPr lang="de-DE" sz="2000" dirty="0">
                <a:latin typeface="Arial" panose="020B0604020202020204" pitchFamily="34" charset="0"/>
                <a:cs typeface="Arial" panose="020B0604020202020204" pitchFamily="34" charset="0"/>
              </a:rPr>
              <a:t>Aufgaben &amp; Musterlösungen online verfügbar</a:t>
            </a:r>
          </a:p>
          <a:p>
            <a:r>
              <a:rPr lang="de-DE" b="1" dirty="0">
                <a:latin typeface="Arial" panose="020B0604020202020204" pitchFamily="34" charset="0"/>
                <a:cs typeface="Arial" panose="020B0604020202020204" pitchFamily="34" charset="0"/>
              </a:rPr>
              <a:t>Sprechstunden: </a:t>
            </a:r>
          </a:p>
          <a:p>
            <a:pPr lvl="1"/>
            <a:r>
              <a:rPr lang="de-DE" sz="2000" dirty="0">
                <a:latin typeface="Arial" panose="020B0604020202020204" pitchFamily="34" charset="0"/>
                <a:cs typeface="Arial" panose="020B0604020202020204" pitchFamily="34" charset="0"/>
              </a:rPr>
              <a:t>Direkte Fragestunde mit Tutor*innen (Anmeldung über ISIS erforderlich) </a:t>
            </a:r>
          </a:p>
        </p:txBody>
      </p:sp>
    </p:spTree>
    <p:extLst>
      <p:ext uri="{BB962C8B-B14F-4D97-AF65-F5344CB8AC3E}">
        <p14:creationId xmlns:p14="http://schemas.microsoft.com/office/powerpoint/2010/main" val="40920228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Konsument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 Dadurch dass der Marktpreis niedriger als seine Zahlungsbereitschaft ist, hat er Geld gespart = eine </a:t>
            </a:r>
            <a:r>
              <a:rPr lang="de-DE" sz="1800" b="1" dirty="0" smtClean="0">
                <a:solidFill>
                  <a:srgbClr val="C00000"/>
                </a:solidFill>
                <a:latin typeface="Arial" panose="020B0604020202020204" pitchFamily="34" charset="0"/>
                <a:cs typeface="Arial" panose="020B0604020202020204" pitchFamily="34" charset="0"/>
              </a:rPr>
              <a:t>Konsumentenrente</a:t>
            </a:r>
            <a:r>
              <a:rPr lang="de-DE" sz="1800" dirty="0" smtClean="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a:t>
              </a:r>
              <a:r>
                <a:rPr lang="de-DE" sz="1800" dirty="0">
                  <a:latin typeface="Arial" panose="020B0604020202020204" pitchFamily="34" charset="0"/>
                  <a:cs typeface="Arial" panose="020B0604020202020204" pitchFamily="34" charset="0"/>
                </a:rPr>
                <a:t>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Nachfragefunktionen von allen Konsumenten sortiert und kumuliert</a:t>
            </a:r>
            <a:endParaRPr lang="de-DE" sz="1800" dirty="0">
              <a:latin typeface="Arial" panose="020B0604020202020204" pitchFamily="34" charset="0"/>
              <a:cs typeface="Arial" panose="020B0604020202020204" pitchFamily="34" charset="0"/>
            </a:endParaRP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3</a:t>
            </a:r>
            <a:endParaRPr lang="de-DE" sz="1800" dirty="0">
              <a:latin typeface="Arial" panose="020B0604020202020204" pitchFamily="34" charset="0"/>
              <a:cs typeface="Arial" panose="020B0604020202020204" pitchFamily="34" charset="0"/>
            </a:endParaRP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4</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900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bezeichnet den Preis in Abhängigkeit von der Menge.</a:t>
            </a:r>
            <a:endParaRPr lang="de-DE" sz="1800" dirty="0">
              <a:latin typeface="Arial" panose="020B0604020202020204" pitchFamily="34" charset="0"/>
              <a:cs typeface="Arial" panose="020B0604020202020204" pitchFamily="34" charset="0"/>
            </a:endParaRP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Nachfragefunktion</a:t>
            </a:r>
            <a:r>
              <a:rPr lang="de-DE" sz="1800" dirty="0" smtClean="0">
                <a:latin typeface="Arial" panose="020B0604020202020204" pitchFamily="34" charset="0"/>
                <a:cs typeface="Arial" panose="020B0604020202020204" pitchFamily="34" charset="0"/>
              </a:rPr>
              <a:t> bezeichnet die Menge in Abhängigkeit vom Preis.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981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a:t>
            </a:r>
            <a:r>
              <a:rPr lang="de-DE" altLang="en-US" sz="1800" kern="0" dirty="0" smtClean="0">
                <a:latin typeface="Arial" panose="020B0604020202020204" pitchFamily="34" charset="0"/>
                <a:cs typeface="Arial" panose="020B0604020202020204" pitchFamily="34" charset="0"/>
              </a:rPr>
              <a:t>Preis und die Menge entstehen </a:t>
            </a:r>
            <a:r>
              <a:rPr lang="de-DE" altLang="en-US" sz="1800" kern="0" dirty="0">
                <a:latin typeface="Arial" panose="020B0604020202020204" pitchFamily="34" charset="0"/>
                <a:cs typeface="Arial" panose="020B0604020202020204" pitchFamily="34" charset="0"/>
              </a:rPr>
              <a:t>am Schnittpunkt der Angebots- und Nachfragefunktionen.</a:t>
            </a:r>
          </a:p>
          <a:p>
            <a:r>
              <a:rPr lang="de-DE" altLang="en-US" sz="1800" kern="0" dirty="0" smtClean="0">
                <a:latin typeface="Arial" panose="020B0604020202020204" pitchFamily="34" charset="0"/>
                <a:cs typeface="Arial" panose="020B0604020202020204" pitchFamily="34" charset="0"/>
              </a:rPr>
              <a:t>Hier wird genau so viel verkauft wie gekauft.</a:t>
            </a:r>
          </a:p>
          <a:p>
            <a:r>
              <a:rPr lang="de-DE" altLang="en-US" sz="1800" kern="0" dirty="0" smtClean="0">
                <a:latin typeface="Arial" panose="020B0604020202020204" pitchFamily="34" charset="0"/>
                <a:cs typeface="Arial" panose="020B0604020202020204" pitchFamily="34" charset="0"/>
              </a:rPr>
              <a:t>Kein einziger Akteur kann den Preis beeinflussen.</a:t>
            </a:r>
          </a:p>
          <a:p>
            <a:r>
              <a:rPr lang="de-DE" altLang="en-US" sz="1800" kern="0" dirty="0" smtClean="0">
                <a:latin typeface="Arial" panose="020B0604020202020204" pitchFamily="34" charset="0"/>
                <a:cs typeface="Arial" panose="020B0604020202020204" pitchFamily="34" charset="0"/>
              </a:rPr>
              <a:t>Der Preis entsteht </a:t>
            </a:r>
            <a:r>
              <a:rPr lang="de-DE" altLang="en-US" sz="1800" b="1" kern="0" dirty="0" smtClean="0">
                <a:solidFill>
                  <a:srgbClr val="C00000"/>
                </a:solidFill>
                <a:latin typeface="Arial" panose="020B0604020202020204" pitchFamily="34" charset="0"/>
                <a:cs typeface="Arial" panose="020B0604020202020204" pitchFamily="34" charset="0"/>
              </a:rPr>
              <a:t>dezentral</a:t>
            </a:r>
            <a:r>
              <a:rPr lang="de-DE" altLang="en-US" sz="1800" kern="0" dirty="0" smtClean="0">
                <a:latin typeface="Arial" panose="020B0604020202020204" pitchFamily="34" charset="0"/>
                <a:cs typeface="Arial" panose="020B0604020202020204" pitchFamily="34" charset="0"/>
              </a:rPr>
              <a:t>.</a:t>
            </a:r>
          </a:p>
          <a:p>
            <a:r>
              <a:rPr lang="de-DE" altLang="en-US" sz="1800" kern="0" dirty="0" smtClean="0">
                <a:latin typeface="Arial" panose="020B0604020202020204" pitchFamily="34" charset="0"/>
                <a:cs typeface="Arial" panose="020B0604020202020204" pitchFamily="34" charset="0"/>
              </a:rPr>
              <a:t>Der Preis liegt über den Grenzkosten für jeden angenommenen Anbieter.</a:t>
            </a:r>
          </a:p>
          <a:p>
            <a:r>
              <a:rPr lang="de-DE" altLang="en-US" sz="1800" kern="0" dirty="0" smtClean="0">
                <a:latin typeface="Arial" panose="020B0604020202020204" pitchFamily="34" charset="0"/>
                <a:cs typeface="Arial" panose="020B0604020202020204" pitchFamily="34" charset="0"/>
              </a:rPr>
              <a:t>Der Preise liegt unter der Zahlungsbereitschaft für jeden angenommenen Nachfrager.</a:t>
            </a:r>
          </a:p>
          <a:p>
            <a:r>
              <a:rPr lang="de-DE" altLang="en-US" sz="1800" b="1" kern="0" dirty="0" smtClean="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smtClean="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smtClean="0">
              <a:solidFill>
                <a:srgbClr val="C00000"/>
              </a:solidFill>
              <a:latin typeface="Arial" panose="020B0604020202020204" pitchFamily="34" charset="0"/>
              <a:cs typeface="Arial" panose="020B0604020202020204" pitchFamily="34" charset="0"/>
            </a:endParaRPr>
          </a:p>
          <a:p>
            <a:r>
              <a:rPr lang="de-DE" altLang="en-US" sz="1800" b="1" kern="0" dirty="0" smtClean="0">
                <a:solidFill>
                  <a:srgbClr val="C00000"/>
                </a:solidFill>
                <a:latin typeface="Arial" panose="020B0604020202020204" pitchFamily="34" charset="0"/>
                <a:cs typeface="Arial" panose="020B0604020202020204" pitchFamily="34" charset="0"/>
              </a:rPr>
              <a:t>MCP</a:t>
            </a:r>
            <a:r>
              <a:rPr lang="de-DE" altLang="en-US" sz="1800" kern="0" dirty="0" smtClean="0">
                <a:latin typeface="Arial" panose="020B0604020202020204" pitchFamily="34" charset="0"/>
                <a:cs typeface="Arial" panose="020B0604020202020204" pitchFamily="34" charset="0"/>
              </a:rPr>
              <a:t> = Market Clearing Price = markträumender Preis, </a:t>
            </a:r>
            <a:r>
              <a:rPr lang="de-DE" altLang="en-US" sz="1800" i="1" kern="0" dirty="0" smtClean="0">
                <a:latin typeface="Arial" panose="020B0604020202020204" pitchFamily="34" charset="0"/>
                <a:cs typeface="Arial" panose="020B0604020202020204" pitchFamily="34" charset="0"/>
              </a:rPr>
              <a:t>p</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MCV</a:t>
            </a:r>
            <a:r>
              <a:rPr lang="de-DE" altLang="en-US" sz="1800" kern="0" dirty="0" smtClean="0">
                <a:latin typeface="Arial" panose="020B0604020202020204" pitchFamily="34" charset="0"/>
                <a:cs typeface="Arial" panose="020B0604020202020204" pitchFamily="34" charset="0"/>
              </a:rPr>
              <a:t> = Market Clearing Volume = markträumende Menge, </a:t>
            </a:r>
            <a:r>
              <a:rPr lang="de-DE" altLang="en-US" sz="1800" i="1" kern="0" dirty="0" smtClean="0">
                <a:latin typeface="Arial" panose="020B0604020202020204" pitchFamily="34" charset="0"/>
                <a:cs typeface="Arial" panose="020B0604020202020204" pitchFamily="34" charset="0"/>
              </a:rPr>
              <a:t>Q</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KR</a:t>
            </a:r>
            <a:r>
              <a:rPr lang="de-DE" altLang="en-US" sz="1800" kern="0" dirty="0" smtClean="0">
                <a:latin typeface="Arial" panose="020B0604020202020204" pitchFamily="34" charset="0"/>
                <a:cs typeface="Arial" panose="020B0604020202020204" pitchFamily="34" charset="0"/>
              </a:rPr>
              <a:t> = Konsumentenrente</a:t>
            </a:r>
          </a:p>
          <a:p>
            <a:r>
              <a:rPr lang="de-DE" altLang="en-US" sz="1800" b="1" kern="0" dirty="0" smtClean="0">
                <a:solidFill>
                  <a:srgbClr val="C00000"/>
                </a:solidFill>
                <a:latin typeface="Arial" panose="020B0604020202020204" pitchFamily="34" charset="0"/>
                <a:cs typeface="Arial" panose="020B0604020202020204" pitchFamily="34" charset="0"/>
              </a:rPr>
              <a:t>PR</a:t>
            </a:r>
            <a:r>
              <a:rPr lang="de-DE" altLang="en-US" sz="1800" kern="0" dirty="0" smtClean="0">
                <a:latin typeface="Arial" panose="020B0604020202020204" pitchFamily="34" charset="0"/>
                <a:cs typeface="Arial" panose="020B0604020202020204" pitchFamily="34" charset="0"/>
              </a:rPr>
              <a:t> = Produzentenrente</a:t>
            </a:r>
          </a:p>
          <a:p>
            <a:r>
              <a:rPr lang="de-DE" altLang="en-US" sz="1800" b="1" kern="0" dirty="0" smtClean="0">
                <a:solidFill>
                  <a:srgbClr val="C00000"/>
                </a:solidFill>
                <a:latin typeface="Arial" panose="020B0604020202020204" pitchFamily="34" charset="0"/>
                <a:cs typeface="Arial" panose="020B0604020202020204" pitchFamily="34" charset="0"/>
              </a:rPr>
              <a:t>Wohlfahrt</a:t>
            </a:r>
            <a:r>
              <a:rPr lang="de-DE" altLang="en-US" sz="1800" kern="0" dirty="0" smtClean="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4" name="TextBox 83"/>
          <p:cNvSpPr txBox="1"/>
          <p:nvPr/>
        </p:nvSpPr>
        <p:spPr>
          <a:xfrm>
            <a:off x="959799" y="4540820"/>
            <a:ext cx="7796224" cy="646331"/>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Wohlfahrt            =               Nutzen                   -               Kosten</a:t>
            </a:r>
          </a:p>
          <a:p>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Oft wird die Preisbildung als </a:t>
            </a:r>
            <a:r>
              <a:rPr lang="de-DE" sz="1800" b="1" dirty="0" smtClean="0">
                <a:solidFill>
                  <a:srgbClr val="C00000"/>
                </a:solidFill>
                <a:latin typeface="Arial" panose="020B0604020202020204" pitchFamily="34" charset="0"/>
                <a:cs typeface="Arial" panose="020B0604020202020204" pitchFamily="34" charset="0"/>
              </a:rPr>
              <a:t>„Gleichgewicht“ </a:t>
            </a:r>
            <a:r>
              <a:rPr lang="de-DE" sz="1800" dirty="0" smtClean="0">
                <a:latin typeface="Arial" panose="020B0604020202020204" pitchFamily="34" charset="0"/>
                <a:cs typeface="Arial" panose="020B0604020202020204" pitchFamily="34" charset="0"/>
              </a:rPr>
              <a:t>bezeichnet, weil die „Kräfte“ (Angebot und Nachfrage) gleich sind.</a:t>
            </a:r>
          </a:p>
          <a:p>
            <a:r>
              <a:rPr lang="de-DE" sz="1800" dirty="0" smtClean="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smtClean="0">
                <a:latin typeface="Arial" panose="020B0604020202020204" pitchFamily="34" charset="0"/>
                <a:cs typeface="Arial" panose="020B0604020202020204" pitchFamily="34" charset="0"/>
              </a:rPr>
              <a:t>In der Wirtschaftswissenschaften</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„Marktakteure haben keine Veranlassung, </a:t>
            </a:r>
            <a:r>
              <a:rPr lang="de-DE" sz="1800" dirty="0">
                <a:latin typeface="Arial" panose="020B0604020202020204" pitchFamily="34" charset="0"/>
                <a:cs typeface="Arial" panose="020B0604020202020204" pitchFamily="34" charset="0"/>
              </a:rPr>
              <a:t>ihr Marktverhalten zu ändern, weil sie sich optimal an die relevanten Marktdaten angepasst </a:t>
            </a:r>
            <a:r>
              <a:rPr lang="de-DE" sz="1800" dirty="0" smtClean="0">
                <a:latin typeface="Arial" panose="020B0604020202020204" pitchFamily="34" charset="0"/>
                <a:cs typeface="Arial" panose="020B0604020202020204" pitchFamily="34" charset="0"/>
              </a:rPr>
              <a:t>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a:t>
            </a:r>
            <a:r>
              <a:rPr lang="de-DE" sz="1800" dirty="0" smtClean="0">
                <a:latin typeface="Arial" panose="020B0604020202020204" pitchFamily="34" charset="0"/>
                <a:cs typeface="Arial" panose="020B0604020202020204" pitchFamily="34" charset="0"/>
              </a:rPr>
              <a:t>Mitte: stabiles Gleichgewicht</a:t>
            </a:r>
            <a:endParaRPr lang="de-DE" sz="1800" dirty="0">
              <a:latin typeface="Arial" panose="020B0604020202020204" pitchFamily="34" charset="0"/>
              <a:cs typeface="Arial" panose="020B0604020202020204" pitchFamily="34" charset="0"/>
            </a:endParaRP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Saphiren,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a:latin typeface="Arial" panose="020B0604020202020204" pitchFamily="34" charset="0"/>
                <a:cs typeface="Arial" panose="020B0604020202020204" pitchFamily="34" charset="0"/>
              </a:rPr>
              <a:t>Organisatorisches: Prüfungen</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988446" y="1642152"/>
            <a:ext cx="7811158" cy="4114800"/>
          </a:xfrm>
        </p:spPr>
        <p:txBody>
          <a:bodyPr/>
          <a:lstStyle/>
          <a:p>
            <a:r>
              <a:rPr lang="de-DE" b="1" dirty="0">
                <a:latin typeface="Arial" panose="020B0604020202020204" pitchFamily="34" charset="0"/>
                <a:cs typeface="Arial" panose="020B0604020202020204" pitchFamily="34" charset="0"/>
              </a:rPr>
              <a:t>Hausaufgaben: </a:t>
            </a:r>
          </a:p>
          <a:p>
            <a:pPr lvl="1"/>
            <a:r>
              <a:rPr lang="de-DE" sz="2000" dirty="0">
                <a:latin typeface="Arial" panose="020B0604020202020204" pitchFamily="34" charset="0"/>
                <a:cs typeface="Arial" panose="020B0604020202020204" pitchFamily="34" charset="0"/>
              </a:rPr>
              <a:t>Pro Semester 4 Hausaufgaben (insgesamt 116 Punkte zu erreichen)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HA-1: 22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HA-2: 33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HA-3: 36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HA-4: 25 Punkte </a:t>
            </a:r>
          </a:p>
          <a:p>
            <a:pPr lvl="1"/>
            <a:r>
              <a:rPr lang="de-DE" sz="2000" dirty="0">
                <a:latin typeface="Arial" panose="020B0604020202020204" pitchFamily="34" charset="0"/>
                <a:cs typeface="Arial" panose="020B0604020202020204" pitchFamily="34" charset="0"/>
              </a:rPr>
              <a:t>HA-Kriterium: 50% der Gesamtpunkte sind für die Zulassung zur Klausur erforderlich (mind. 58 Punkte) </a:t>
            </a:r>
          </a:p>
          <a:p>
            <a:pPr lvl="1"/>
            <a:r>
              <a:rPr lang="de-DE" sz="2000" dirty="0" smtClean="0">
                <a:latin typeface="Arial" panose="020B0604020202020204" pitchFamily="34" charset="0"/>
                <a:cs typeface="Arial" panose="020B0604020202020204" pitchFamily="34" charset="0"/>
              </a:rPr>
              <a:t>Die </a:t>
            </a:r>
            <a:r>
              <a:rPr lang="de-DE" sz="2000" dirty="0">
                <a:latin typeface="Arial" panose="020B0604020202020204" pitchFamily="34" charset="0"/>
                <a:cs typeface="Arial" panose="020B0604020202020204" pitchFamily="34" charset="0"/>
              </a:rPr>
              <a:t>erreichten Punkte zählen nicht zur Modulnote </a:t>
            </a:r>
          </a:p>
          <a:p>
            <a:pPr lvl="1"/>
            <a:r>
              <a:rPr lang="de-DE" sz="2000" dirty="0">
                <a:latin typeface="Arial" panose="020B0604020202020204" pitchFamily="34" charset="0"/>
                <a:cs typeface="Arial" panose="020B0604020202020204" pitchFamily="34" charset="0"/>
              </a:rPr>
              <a:t>Bearbeitung erfordert Eintragung in die </a:t>
            </a:r>
            <a:r>
              <a:rPr lang="de-DE" sz="2000" dirty="0" smtClean="0">
                <a:latin typeface="Arial" panose="020B0604020202020204" pitchFamily="34" charset="0"/>
                <a:cs typeface="Arial" panose="020B0604020202020204" pitchFamily="34" charset="0"/>
              </a:rPr>
              <a:t>ISIS-Datenbank </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E-Klausur: </a:t>
            </a:r>
          </a:p>
          <a:p>
            <a:pPr lvl="1"/>
            <a:r>
              <a:rPr lang="de-DE" sz="2000" dirty="0">
                <a:latin typeface="Arial" panose="020B0604020202020204" pitchFamily="34" charset="0"/>
                <a:cs typeface="Arial" panose="020B0604020202020204" pitchFamily="34" charset="0"/>
              </a:rPr>
              <a:t>90-minütige online Klausur via ISIS </a:t>
            </a:r>
          </a:p>
          <a:p>
            <a:pPr lvl="1"/>
            <a:endParaRPr lang="de-DE" sz="2000" dirty="0"/>
          </a:p>
        </p:txBody>
      </p:sp>
    </p:spTree>
    <p:extLst>
      <p:ext uri="{BB962C8B-B14F-4D97-AF65-F5344CB8AC3E}">
        <p14:creationId xmlns:p14="http://schemas.microsoft.com/office/powerpoint/2010/main" val="23752575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smtClean="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dirty="0" smtClean="0">
                <a:latin typeface="Arial" panose="020B0604020202020204" pitchFamily="34" charset="0"/>
                <a:cs typeface="Arial" panose="020B0604020202020204" pitchFamily="34" charset="0"/>
              </a:rPr>
              <a:t>Gebotskurven am Strommarkt</a:t>
            </a:r>
            <a:br>
              <a:rPr lang="de-DE" altLang="en-US" i="0" dirty="0" smtClean="0">
                <a:latin typeface="Arial" panose="020B0604020202020204" pitchFamily="34" charset="0"/>
                <a:cs typeface="Arial" panose="020B0604020202020204" pitchFamily="34" charset="0"/>
              </a:rPr>
            </a:br>
            <a:r>
              <a:rPr lang="de-DE" altLang="en-US" sz="1800" i="0" dirty="0" smtClean="0">
                <a:latin typeface="Arial" panose="020B0604020202020204" pitchFamily="34" charset="0"/>
                <a:cs typeface="Arial" panose="020B0604020202020204" pitchFamily="34" charset="0"/>
              </a:rPr>
              <a:t>[Lieferzeitraum Mittwoch, 14.4.2021, 11-12 Uhr] </a:t>
            </a:r>
            <a:endParaRPr lang="de-DE" altLang="en-US" sz="1800" i="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31" y="1823447"/>
            <a:ext cx="7827821" cy="3960904"/>
          </a:xfrm>
          <a:prstGeom prst="rect">
            <a:avLst/>
          </a:prstGeom>
        </p:spPr>
      </p:pic>
      <p:sp>
        <p:nvSpPr>
          <p:cNvPr id="3" name="TextBox 2"/>
          <p:cNvSpPr txBox="1"/>
          <p:nvPr/>
        </p:nvSpPr>
        <p:spPr>
          <a:xfrm>
            <a:off x="6883685" y="6195317"/>
            <a:ext cx="2804845"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Quelle: </a:t>
            </a:r>
            <a:r>
              <a:rPr lang="de-DE" sz="1800" dirty="0" err="1" smtClean="0">
                <a:latin typeface="Arial" panose="020B0604020202020204" pitchFamily="34" charset="0"/>
                <a:cs typeface="Arial" panose="020B0604020202020204" pitchFamily="34" charset="0"/>
                <a:hlinkClick r:id="rId3"/>
              </a:rPr>
              <a:t>epexspot</a:t>
            </a:r>
            <a:endParaRPr lang="de-DE"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 manchen Fällen führt der Markt nicht zu einer effizienten Allokation von Ressourcen: </a:t>
            </a:r>
            <a:r>
              <a:rPr lang="de-DE" sz="1800" b="1" dirty="0" smtClean="0">
                <a:solidFill>
                  <a:srgbClr val="C00000"/>
                </a:solidFill>
                <a:latin typeface="Arial" panose="020B0604020202020204" pitchFamily="34" charset="0"/>
                <a:cs typeface="Arial" panose="020B0604020202020204" pitchFamily="34" charset="0"/>
              </a:rPr>
              <a:t>Marktversagen</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Asymmetrische Information: </a:t>
            </a:r>
            <a:r>
              <a:rPr lang="de-DE" sz="1800" dirty="0" smtClean="0">
                <a:latin typeface="Arial" panose="020B0604020202020204" pitchFamily="34" charset="0"/>
                <a:cs typeface="Arial" panose="020B0604020202020204" pitchFamily="34" charset="0"/>
              </a:rPr>
              <a:t>Manche Teilnehmer sind über den Preis/Qualität/künftige Entwicklungen eines Produktes </a:t>
            </a:r>
            <a:r>
              <a:rPr lang="de-DE" sz="1800" dirty="0">
                <a:latin typeface="Arial" panose="020B0604020202020204" pitchFamily="34" charset="0"/>
                <a:cs typeface="Arial" panose="020B0604020202020204" pitchFamily="34" charset="0"/>
              </a:rPr>
              <a:t>besser informiert </a:t>
            </a:r>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Beispiele: Insiderhandel, </a:t>
            </a:r>
            <a:r>
              <a:rPr lang="de-DE" sz="1800" dirty="0" smtClean="0">
                <a:latin typeface="Arial" panose="020B0604020202020204" pitchFamily="34" charset="0"/>
                <a:cs typeface="Arial" panose="020B0604020202020204" pitchFamily="34" charset="0"/>
              </a:rPr>
              <a:t>Gebrauchtwaren, die fast kaputt sind)</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Öffentliche Güter:</a:t>
            </a:r>
            <a:r>
              <a:rPr lang="de-DE" sz="1800" dirty="0" smtClean="0">
                <a:latin typeface="Arial" panose="020B0604020202020204" pitchFamily="34" charset="0"/>
                <a:cs typeface="Arial" panose="020B0604020202020204" pitchFamily="34" charset="0"/>
              </a:rPr>
              <a:t> Alle profitieren davon, aber niemand hat einen Anreiz, dazu beizutragen – Gefahr von Trittbrettfahrern (Beispiele: Frieden, </a:t>
            </a:r>
            <a:r>
              <a:rPr lang="de-DE" sz="1800" dirty="0">
                <a:latin typeface="Arial" panose="020B0604020202020204" pitchFamily="34" charset="0"/>
                <a:cs typeface="Arial" panose="020B0604020202020204" pitchFamily="34" charset="0"/>
              </a:rPr>
              <a:t>Biodiversität, </a:t>
            </a:r>
            <a:r>
              <a:rPr lang="de-DE" sz="1800" dirty="0" smtClean="0">
                <a:latin typeface="Arial" panose="020B0604020202020204" pitchFamily="34" charset="0"/>
                <a:cs typeface="Arial" panose="020B0604020202020204" pitchFamily="34" charset="0"/>
              </a:rPr>
              <a:t>Deiche, Wissen, Klima)</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Externe Effekte: </a:t>
            </a:r>
            <a:r>
              <a:rPr lang="de-DE" sz="1800" dirty="0" smtClean="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Zutrittsbarriere:</a:t>
            </a:r>
            <a:r>
              <a:rPr lang="de-DE" sz="1800" dirty="0" smtClean="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Monopole</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Marktversagen </a:t>
            </a:r>
            <a:r>
              <a:rPr lang="de-DE" sz="1800" dirty="0">
                <a:latin typeface="Arial" panose="020B0604020202020204" pitchFamily="34" charset="0"/>
                <a:cs typeface="Arial" panose="020B0604020202020204" pitchFamily="34" charset="0"/>
              </a:rPr>
              <a:t>können </a:t>
            </a:r>
            <a:r>
              <a:rPr lang="de-DE" sz="1800" dirty="0" smtClean="0">
                <a:latin typeface="Arial" panose="020B0604020202020204" pitchFamily="34" charset="0"/>
                <a:cs typeface="Arial" panose="020B0604020202020204" pitchFamily="34" charset="0"/>
              </a:rPr>
              <a:t>staatliche Eingriffe in Märkte rechtfertigen.</a:t>
            </a: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smtClean="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smtClean="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smtClean="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spid="_x0000_s28716" name="Equation" r:id="rId4" imgW="0" imgH="0" progId="Equation.DSMT4">
                  <p:embed/>
                </p:oleObj>
              </mc:Choice>
              <mc:Fallback>
                <p:oleObj name="Equation" r:id="rId4" imgW="0" imgH="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dirty="0" smtClean="0">
                <a:latin typeface="Arial" panose="020B0604020202020204" pitchFamily="34" charset="0"/>
                <a:cs typeface="Arial" panose="020B0604020202020204" pitchFamily="34" charset="0"/>
              </a:rPr>
              <a:t>Elastizität</a:t>
            </a:r>
            <a:r>
              <a:rPr lang="en-US" altLang="en-US" sz="1800" dirty="0" smtClean="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dirty="0" smtClean="0">
                <a:latin typeface="Arial" panose="020B0604020202020204" pitchFamily="34" charset="0"/>
                <a:cs typeface="Arial" panose="020B0604020202020204" pitchFamily="34" charset="0"/>
              </a:rPr>
              <a:t>Nachfrageelastizität: wie „elastisch“ reagieren potenzielle Käufer auf Preisänderungen</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2434351" y="1934307"/>
            <a:ext cx="7135812" cy="4648200"/>
          </a:xfrm>
        </p:spPr>
        <p:txBody>
          <a:bodyPr/>
          <a:lstStyle/>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Gastvorlesungen </a:t>
            </a:r>
            <a:endParaRPr lang="de-DE" altLang="en-US" sz="2800" dirty="0"/>
          </a:p>
        </p:txBody>
      </p:sp>
    </p:spTree>
    <p:extLst>
      <p:ext uri="{BB962C8B-B14F-4D97-AF65-F5344CB8AC3E}">
        <p14:creationId xmlns:p14="http://schemas.microsoft.com/office/powerpoint/2010/main" val="13685353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smtClean="0">
                  <a:latin typeface="Cambria Math" panose="02040503050406030204" pitchFamily="18" charset="0"/>
                  <a:ea typeface="Cambria Math" panose="02040503050406030204" pitchFamily="18" charset="0"/>
                </a:endParaRPr>
              </a:p>
              <a:p>
                <a:r>
                  <a:rPr lang="de-DE" sz="1800" b="1" dirty="0" smtClean="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elastisch (kleine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unelastisch (große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r="-30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00713" y="4688215"/>
                <a:ext cx="2604498" cy="94474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unelastisch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0713" y="4688215"/>
                <a:ext cx="2604498" cy="944746"/>
              </a:xfrm>
              <a:prstGeom prst="rect">
                <a:avLst/>
              </a:prstGeom>
              <a:blipFill>
                <a:blip r:embed="rId8"/>
                <a:stretch>
                  <a:fillRect l="-2108" t="-3226" r="-3747"/>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r="-56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5,05*90 = 454,50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senken</a:t>
                </a:r>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5,50*90 = 495</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den Preis gleich lassen</a:t>
                </a:r>
                <a:endParaRPr lang="de-DE" sz="18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1183"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5,50*99 = 544,50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erhöhen</a:t>
                </a:r>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mc:AlternateContent xmlns:mc="http://schemas.openxmlformats.org/markup-compatibility/2006" xmlns:a14="http://schemas.microsoft.com/office/drawing/2010/main">
        <mc:Choice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smtClean="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Das </a:t>
                </a:r>
                <a:r>
                  <a:rPr lang="de-DE" sz="1800" dirty="0">
                    <a:latin typeface="Arial" panose="020B0604020202020204" pitchFamily="34" charset="0"/>
                    <a:cs typeface="Arial" panose="020B0604020202020204" pitchFamily="34" charset="0"/>
                  </a:rPr>
                  <a:t>Maximum </a:t>
                </a:r>
                <a:r>
                  <a:rPr lang="de-DE" sz="1800" dirty="0" smtClean="0">
                    <a:latin typeface="Arial" panose="020B0604020202020204" pitchFamily="34" charset="0"/>
                    <a:cs typeface="Arial" panose="020B0604020202020204" pitchFamily="34" charset="0"/>
                  </a:rPr>
                  <a:t>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smtClean="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smtClean="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 </a:t>
              </a:r>
              <a:r>
                <a:rPr lang="de-DE" altLang="en-US" sz="1800" i="1" dirty="0" smtClean="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smtClean="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smtClean="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smtClean="0">
                  <a:latin typeface="Arial" panose="020B0604020202020204" pitchFamily="34" charset="0"/>
                  <a:cs typeface="Arial" panose="020B0604020202020204" pitchFamily="34" charset="0"/>
                </a:endParaRP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smtClean="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Preisänderungen werden vom Konsumenten nicht wahrgenommen</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Der Konsument nimmt Preisänderungen zwar wahr, hält bei Preiserhöhungen di Suche nach Alternativen aber für zu aufwendig</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Es gibt kaum Substitutionsprodukte, auf die bei Preiserhöhungen kurzfristig ausgewichen werden kann</a:t>
            </a:r>
            <a:endParaRPr lang="de-DE" sz="1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Qualitäts-Effekt: Bei Produkten, </a:t>
            </a:r>
            <a:r>
              <a:rPr lang="de-DE" sz="1800" dirty="0">
                <a:latin typeface="Arial" panose="020B0604020202020204" pitchFamily="34" charset="0"/>
                <a:cs typeface="Arial" panose="020B0604020202020204" pitchFamily="34" charset="0"/>
              </a:rPr>
              <a:t>deren </a:t>
            </a:r>
            <a:r>
              <a:rPr lang="de-DE" sz="1800" dirty="0" smtClean="0">
                <a:latin typeface="Arial" panose="020B0604020202020204" pitchFamily="34" charset="0"/>
                <a:cs typeface="Arial" panose="020B0604020202020204" pitchFamily="34" charset="0"/>
              </a:rPr>
              <a:t>Qualität nur schwer beurteilt werden kann, wird der Preis häufig als Qualitätsindikator angesehen </a:t>
            </a:r>
          </a:p>
          <a:p>
            <a:pPr lvl="1">
              <a:defRPr/>
            </a:pPr>
            <a:endParaRPr lang="de-DE" sz="1800" dirty="0" smtClean="0">
              <a:latin typeface="Arial" panose="020B0604020202020204" pitchFamily="34" charset="0"/>
              <a:cs typeface="Arial" panose="020B0604020202020204" pitchFamily="34" charset="0"/>
            </a:endParaRPr>
          </a:p>
          <a:p>
            <a:pPr marL="0" indent="0">
              <a:spcBef>
                <a:spcPct val="0"/>
              </a:spcBef>
              <a:buClrTx/>
              <a:buNone/>
              <a:defRPr/>
            </a:pPr>
            <a:r>
              <a:rPr lang="de-DE" sz="1800" dirty="0" smtClean="0">
                <a:solidFill>
                  <a:srgbClr val="000000"/>
                </a:solidFill>
                <a:latin typeface="Arial" panose="020B0604020202020204" pitchFamily="34" charset="0"/>
                <a:cs typeface="Arial" panose="020B0604020202020204" pitchFamily="34" charset="0"/>
              </a:rPr>
              <a:t>Exkurs: 	- Handel bei vorteilhaftem Angebot im Ausland</a:t>
            </a:r>
          </a:p>
          <a:p>
            <a:pPr marL="457200" lvl="1" indent="0">
              <a:buNone/>
              <a:defRPr/>
            </a:pPr>
            <a:r>
              <a:rPr lang="de-DE" sz="1800" dirty="0" smtClean="0">
                <a:latin typeface="Arial" panose="020B0604020202020204" pitchFamily="34" charset="0"/>
                <a:cs typeface="Arial" panose="020B0604020202020204" pitchFamily="34" charset="0"/>
              </a:rPr>
              <a:t>	- Vorteilhaft für beide Länder</a:t>
            </a:r>
          </a:p>
          <a:p>
            <a:pPr marL="457200" lvl="1" indent="0">
              <a:buNone/>
              <a:defRPr/>
            </a:pPr>
            <a:r>
              <a:rPr lang="de-DE" sz="1800" dirty="0" smtClean="0">
                <a:latin typeface="Arial" panose="020B0604020202020204" pitchFamily="34" charset="0"/>
                <a:cs typeface="Arial" panose="020B0604020202020204" pitchFamily="34" charset="0"/>
              </a:rPr>
              <a:t>	- Ungleichheit?</a:t>
            </a:r>
            <a:endParaRPr lang="de-DE"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Einkommensteuer. 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smtClean="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Nachfrage</a:t>
            </a:r>
          </a:p>
          <a:p>
            <a:pPr>
              <a:lnSpc>
                <a:spcPct val="80000"/>
              </a:lnSpc>
              <a:buFontTx/>
              <a:buNone/>
            </a:pPr>
            <a:r>
              <a:rPr lang="de-DE" altLang="en-US" sz="1600" dirty="0">
                <a:latin typeface="Arial" panose="020B0604020202020204" pitchFamily="34" charset="0"/>
              </a:rPr>
              <a:t>	–  Markt</a:t>
            </a:r>
          </a:p>
          <a:p>
            <a:pPr>
              <a:lnSpc>
                <a:spcPct val="80000"/>
              </a:lnSpc>
              <a:buFontTx/>
              <a:buNone/>
            </a:pPr>
            <a:r>
              <a:rPr lang="de-DE" altLang="en-US" sz="1600" dirty="0">
                <a:latin typeface="Arial" panose="020B0604020202020204" pitchFamily="34" charset="0"/>
              </a:rPr>
              <a:t>	–  Markteingriffe</a:t>
            </a:r>
          </a:p>
          <a:p>
            <a:pPr>
              <a:lnSpc>
                <a:spcPct val="80000"/>
              </a:lnSpc>
              <a:buFontTx/>
              <a:buNone/>
            </a:pPr>
            <a:r>
              <a:rPr lang="de-DE" altLang="en-US" sz="1600" dirty="0">
                <a:latin typeface="Arial" panose="020B0604020202020204" pitchFamily="34" charset="0"/>
              </a:rPr>
              <a:t>	–  Wohlfahrtstheorie</a:t>
            </a:r>
          </a:p>
          <a:p>
            <a:pPr>
              <a:lnSpc>
                <a:spcPct val="80000"/>
              </a:lnSpc>
              <a:buFontTx/>
              <a:buNone/>
            </a:pPr>
            <a:endParaRPr lang="de-DE" altLang="en-US" sz="1600" b="1" dirty="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smtClean="0">
              <a:latin typeface="Arial" panose="020B0604020202020204" pitchFamily="34" charset="0"/>
            </a:endParaRPr>
          </a:p>
          <a:p>
            <a:pPr marL="0" indent="0">
              <a:lnSpc>
                <a:spcPct val="80000"/>
              </a:lnSpc>
              <a:buNone/>
            </a:pPr>
            <a:r>
              <a:rPr lang="de-DE" altLang="en-US" sz="1600" b="1" dirty="0" smtClean="0">
                <a:latin typeface="Arial" panose="020B0604020202020204" pitchFamily="34" charset="0"/>
              </a:rPr>
              <a:t> </a:t>
            </a:r>
          </a:p>
          <a:p>
            <a:pPr>
              <a:lnSpc>
                <a:spcPct val="80000"/>
              </a:lnSpc>
            </a:pPr>
            <a:r>
              <a:rPr lang="de-DE" altLang="en-US" sz="1600" b="1" dirty="0" smtClean="0">
                <a:latin typeface="Arial" panose="020B0604020202020204" pitchFamily="34" charset="0"/>
              </a:rPr>
              <a:t>Betriebliches </a:t>
            </a:r>
            <a:r>
              <a:rPr lang="de-DE" altLang="en-US" sz="1600" b="1" dirty="0">
                <a:latin typeface="Arial" panose="020B0604020202020204" pitchFamily="34" charset="0"/>
              </a:rPr>
              <a:t>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305175" y="1773989"/>
            <a:ext cx="6927850" cy="4484687"/>
          </a:xfrm>
        </p:spPr>
        <p:txBody>
          <a:bodyPr/>
          <a:lstStyle/>
          <a:p>
            <a:pPr lvl="1">
              <a:lnSpc>
                <a:spcPct val="90000"/>
              </a:lnSpc>
              <a:buFontTx/>
              <a:buNone/>
            </a:pPr>
            <a:r>
              <a:rPr lang="de-DE" altLang="en-US" sz="1800" dirty="0">
                <a:solidFill>
                  <a:srgbClr val="000000"/>
                </a:solidFill>
                <a:latin typeface="Arial" panose="020B0604020202020204" pitchFamily="34" charset="0"/>
              </a:rPr>
              <a:t>E. F. </a:t>
            </a:r>
            <a:r>
              <a:rPr lang="de-DE" altLang="en-US" sz="1800" dirty="0" err="1">
                <a:solidFill>
                  <a:srgbClr val="000000"/>
                </a:solidFill>
                <a:latin typeface="Arial" panose="020B0604020202020204" pitchFamily="34" charset="0"/>
              </a:rPr>
              <a:t>Brigham</a:t>
            </a:r>
            <a:r>
              <a:rPr lang="de-DE" altLang="en-US" sz="1800" dirty="0">
                <a:solidFill>
                  <a:srgbClr val="000000"/>
                </a:solidFill>
                <a:latin typeface="Arial" panose="020B0604020202020204" pitchFamily="34" charset="0"/>
              </a:rPr>
              <a:t>, J.F. Houston,  (1 Auflage 1996)</a:t>
            </a:r>
            <a:r>
              <a:rPr lang="de-DE" altLang="en-US" sz="1800" dirty="0">
                <a:latin typeface="Arial" panose="020B0604020202020204" pitchFamily="34" charset="0"/>
              </a:rPr>
              <a:t> </a:t>
            </a:r>
            <a:r>
              <a:rPr lang="de-DE" altLang="en-US" sz="1800" i="1" dirty="0" err="1">
                <a:solidFill>
                  <a:srgbClr val="000000"/>
                </a:solidFill>
                <a:latin typeface="Arial" panose="020B0604020202020204" pitchFamily="34" charset="0"/>
              </a:rPr>
              <a:t>Fundamentals</a:t>
            </a:r>
            <a:r>
              <a:rPr lang="de-DE" altLang="en-US" sz="1800" i="1" dirty="0">
                <a:solidFill>
                  <a:srgbClr val="000000"/>
                </a:solidFill>
                <a:latin typeface="Arial" panose="020B0604020202020204" pitchFamily="34" charset="0"/>
              </a:rPr>
              <a:t> </a:t>
            </a:r>
            <a:r>
              <a:rPr lang="de-DE" altLang="en-US" sz="1800" i="1" dirty="0" err="1">
                <a:solidFill>
                  <a:srgbClr val="000000"/>
                </a:solidFill>
                <a:latin typeface="Arial" panose="020B0604020202020204" pitchFamily="34" charset="0"/>
              </a:rPr>
              <a:t>of</a:t>
            </a:r>
            <a:r>
              <a:rPr lang="de-DE" altLang="en-US" sz="1800" i="1" dirty="0">
                <a:solidFill>
                  <a:srgbClr val="000000"/>
                </a:solidFill>
                <a:latin typeface="Arial" panose="020B0604020202020204" pitchFamily="34" charset="0"/>
              </a:rPr>
              <a:t> Financial Management</a:t>
            </a:r>
            <a:r>
              <a:rPr lang="de-DE" altLang="en-US" sz="1800" dirty="0">
                <a:solidFill>
                  <a:srgbClr val="000000"/>
                </a:solidFill>
                <a:latin typeface="Arial" panose="020B0604020202020204" pitchFamily="34" charset="0"/>
              </a:rPr>
              <a:t> (11. Auflage 2007). Chicago: Dryden Press</a:t>
            </a:r>
            <a:br>
              <a:rPr lang="de-DE" altLang="en-US" sz="1800" dirty="0">
                <a:solidFill>
                  <a:srgbClr val="000000"/>
                </a:solidFill>
                <a:latin typeface="Arial" panose="020B0604020202020204" pitchFamily="34" charset="0"/>
              </a:rPr>
            </a:b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K. </a:t>
            </a:r>
            <a:r>
              <a:rPr lang="de-DE" altLang="en-US" sz="1800" dirty="0" err="1">
                <a:solidFill>
                  <a:srgbClr val="000000"/>
                </a:solidFill>
                <a:latin typeface="Arial" panose="020B0604020202020204" pitchFamily="34" charset="0"/>
              </a:rPr>
              <a:t>Spremann</a:t>
            </a:r>
            <a:r>
              <a:rPr lang="de-DE" altLang="en-US" sz="1800" dirty="0">
                <a:solidFill>
                  <a:srgbClr val="000000"/>
                </a:solidFill>
                <a:latin typeface="Arial" panose="020B0604020202020204" pitchFamily="34" charset="0"/>
              </a:rPr>
              <a:t> (1. Auflage 1996) </a:t>
            </a:r>
            <a:r>
              <a:rPr lang="de-DE" altLang="en-US" sz="1800" i="1" dirty="0">
                <a:solidFill>
                  <a:srgbClr val="000000"/>
                </a:solidFill>
                <a:latin typeface="Arial" panose="020B0604020202020204" pitchFamily="34" charset="0"/>
              </a:rPr>
              <a:t>Wirtschaft, Investition und Finanzierung</a:t>
            </a:r>
            <a:r>
              <a:rPr lang="de-DE" altLang="en-US" sz="1800" dirty="0">
                <a:solidFill>
                  <a:srgbClr val="000000"/>
                </a:solidFill>
                <a:latin typeface="Arial" panose="020B0604020202020204" pitchFamily="34" charset="0"/>
              </a:rPr>
              <a:t> (6. Auflage 2013).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(ISBN 3-486-23565-6)</a:t>
            </a:r>
          </a:p>
          <a:p>
            <a:pPr lvl="1">
              <a:lnSpc>
                <a:spcPct val="90000"/>
              </a:lnSpc>
              <a:buFontTx/>
              <a:buNone/>
            </a:pPr>
            <a:endParaRPr lang="de-DE" altLang="en-US" sz="14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A. J., Schwab (1998), </a:t>
            </a:r>
            <a:r>
              <a:rPr lang="de-DE" altLang="en-US" sz="1800" i="1" dirty="0">
                <a:solidFill>
                  <a:srgbClr val="000000"/>
                </a:solidFill>
                <a:latin typeface="Arial" panose="020B0604020202020204" pitchFamily="34" charset="0"/>
              </a:rPr>
              <a:t>Managementwissen für Ingenieure</a:t>
            </a:r>
            <a:r>
              <a:rPr lang="de-DE" altLang="en-US" sz="1800" dirty="0">
                <a:solidFill>
                  <a:srgbClr val="000000"/>
                </a:solidFill>
                <a:latin typeface="Arial" panose="020B0604020202020204" pitchFamily="34" charset="0"/>
              </a:rPr>
              <a:t> (4. Auflage 2008).</a:t>
            </a:r>
            <a:r>
              <a:rPr lang="de-DE" altLang="en-US" sz="1800" i="1" dirty="0">
                <a:solidFill>
                  <a:srgbClr val="000000"/>
                </a:solidFill>
                <a:latin typeface="Arial" panose="020B0604020202020204" pitchFamily="34" charset="0"/>
              </a:rPr>
              <a:t> </a:t>
            </a:r>
            <a:r>
              <a:rPr lang="de-DE" altLang="en-US" sz="1800" dirty="0">
                <a:solidFill>
                  <a:srgbClr val="000000"/>
                </a:solidFill>
                <a:latin typeface="Arial" panose="020B0604020202020204" pitchFamily="34" charset="0"/>
              </a:rPr>
              <a:t>Berlin, Heidelberg, New York: Springer</a:t>
            </a:r>
          </a:p>
          <a:p>
            <a:pPr>
              <a:lnSpc>
                <a:spcPct val="90000"/>
              </a:lnSpc>
            </a:pP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E. Fischer (1996) </a:t>
            </a:r>
            <a:r>
              <a:rPr lang="de-DE" altLang="en-US" sz="1800" i="1" dirty="0">
                <a:solidFill>
                  <a:srgbClr val="000000"/>
                </a:solidFill>
                <a:latin typeface="Arial" panose="020B0604020202020204" pitchFamily="34" charset="0"/>
              </a:rPr>
              <a:t>Finanzwirtschaft für Anfänger</a:t>
            </a:r>
            <a:r>
              <a:rPr lang="de-DE" altLang="en-US" sz="1800" dirty="0">
                <a:solidFill>
                  <a:srgbClr val="000000"/>
                </a:solidFill>
                <a:latin typeface="Arial" panose="020B0604020202020204" pitchFamily="34" charset="0"/>
              </a:rPr>
              <a:t> (4. Auflage 2005).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endParaRPr lang="de-DE" altLang="en-US" sz="18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S. Peters (1994), </a:t>
            </a:r>
            <a:r>
              <a:rPr lang="de-DE" altLang="en-US" sz="1800" i="1" dirty="0">
                <a:solidFill>
                  <a:srgbClr val="000000"/>
                </a:solidFill>
                <a:latin typeface="Arial" panose="020B0604020202020204" pitchFamily="34" charset="0"/>
              </a:rPr>
              <a:t>Betriebswirtschaftslehre</a:t>
            </a:r>
            <a:r>
              <a:rPr lang="de-DE" altLang="en-US" sz="1800" dirty="0">
                <a:solidFill>
                  <a:srgbClr val="000000"/>
                </a:solidFill>
                <a:latin typeface="Arial" panose="020B0604020202020204" pitchFamily="34" charset="0"/>
              </a:rPr>
              <a:t> (12. Auflage 2005). München: </a:t>
            </a:r>
            <a:r>
              <a:rPr lang="de-DE" altLang="en-US" sz="1800" dirty="0" err="1">
                <a:solidFill>
                  <a:srgbClr val="000000"/>
                </a:solidFill>
                <a:latin typeface="Arial" panose="020B0604020202020204" pitchFamily="34" charset="0"/>
              </a:rPr>
              <a:t>Oldenbourg</a:t>
            </a:r>
            <a:endParaRPr lang="de-DE" altLang="en-US" sz="1800" dirty="0">
              <a:latin typeface="Arial" panose="020B0604020202020204" pitchFamily="34" charset="0"/>
            </a:endParaRPr>
          </a:p>
          <a:p>
            <a:pPr lvl="2">
              <a:lnSpc>
                <a:spcPct val="90000"/>
              </a:lnSpc>
            </a:pPr>
            <a:endParaRPr lang="de-DE" altLang="en-US" sz="18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pPr>
              <a:spcBef>
                <a:spcPts val="1800"/>
              </a:spcBef>
            </a:pPr>
            <a:r>
              <a:rPr lang="de-DE" altLang="en-US" sz="1600" b="1" dirty="0" smtClean="0">
                <a:latin typeface="Arial" panose="020B0604020202020204" pitchFamily="34" charset="0"/>
                <a:cs typeface="Arial" panose="020B0604020202020204" pitchFamily="34" charset="0"/>
              </a:rPr>
              <a:t>Planvolle Deckung menschlicher Bedürfnisse</a:t>
            </a:r>
            <a:endParaRPr lang="de-DE" altLang="en-US" sz="1600" b="1" dirty="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b="1" dirty="0" smtClean="0">
                <a:latin typeface="Arial" panose="020B0604020202020204" pitchFamily="34" charset="0"/>
                <a:cs typeface="Arial" panose="020B0604020202020204" pitchFamily="34" charset="0"/>
              </a:rPr>
              <a:t> </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Allokation</a:t>
            </a:r>
            <a:r>
              <a:rPr lang="de-DE" altLang="en-US" sz="1600" dirty="0" smtClean="0">
                <a:latin typeface="Arial" panose="020B0604020202020204" pitchFamily="34" charset="0"/>
                <a:cs typeface="Arial" panose="020B0604020202020204" pitchFamily="34" charset="0"/>
              </a:rPr>
              <a:t> knapper Güter</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Opportunitä</a:t>
            </a:r>
            <a:r>
              <a:rPr lang="de-DE" altLang="en-US" sz="1600" b="1" dirty="0">
                <a:latin typeface="Arial" panose="020B0604020202020204" pitchFamily="34" charset="0"/>
                <a:cs typeface="Arial" panose="020B0604020202020204" pitchFamily="34" charset="0"/>
              </a:rPr>
              <a:t>t</a:t>
            </a:r>
            <a:r>
              <a:rPr lang="de-DE" altLang="en-US" sz="1600" b="1" dirty="0" smtClean="0">
                <a:latin typeface="Arial" panose="020B0604020202020204" pitchFamily="34" charset="0"/>
                <a:cs typeface="Arial" panose="020B0604020202020204" pitchFamily="34" charset="0"/>
              </a:rPr>
              <a:t>skosten</a:t>
            </a:r>
            <a:r>
              <a:rPr lang="de-DE" altLang="en-US" sz="1600" dirty="0" smtClean="0">
                <a:latin typeface="Arial" panose="020B0604020202020204" pitchFamily="34" charset="0"/>
                <a:cs typeface="Arial" panose="020B0604020202020204" pitchFamily="34" charset="0"/>
              </a:rPr>
              <a:t>: Kosten, die dadurch entstehen, dass die nächstbeste Alternative nicht gewählt werden kann (= Nachteil in Form des entgangenen Vorteils der abgelehnten Entscheidungsalternative)</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Arbeitsteilung</a:t>
            </a:r>
            <a:r>
              <a:rPr lang="de-DE" altLang="en-US" sz="1600" dirty="0" smtClean="0">
                <a:latin typeface="Arial" panose="020B0604020202020204" pitchFamily="34" charset="0"/>
                <a:cs typeface="Arial" panose="020B0604020202020204" pitchFamily="34" charset="0"/>
              </a:rPr>
              <a:t> und Spezialisierung (innerbetrieblich, zwischenbetrieblich, international)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a:t>
            </a:r>
            <a:r>
              <a:rPr lang="de-DE" altLang="en-US" sz="1600" dirty="0" smtClean="0">
                <a:latin typeface="Arial" panose="020B0604020202020204" pitchFamily="34" charset="0"/>
                <a:cs typeface="Arial" panose="020B0604020202020204" pitchFamily="34" charset="0"/>
              </a:rPr>
              <a:t>: Ort, wo Anbieter und Nachfrager zusammenkommen (Gütermärkte, Kapitalmärkte, Arbeitsmärkte, ...)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Marktwirtschaft</a:t>
            </a:r>
            <a:r>
              <a:rPr lang="de-DE" altLang="en-US" sz="1600" dirty="0" smtClean="0">
                <a:latin typeface="Arial" panose="020B0604020202020204" pitchFamily="34" charset="0"/>
                <a:cs typeface="Arial" panose="020B0604020202020204" pitchFamily="34" charset="0"/>
              </a:rPr>
              <a:t>: Nicht der Staat, sondern die Marktteilnehmer regeln das wirtschaftliche Geschehen </a:t>
            </a:r>
          </a:p>
          <a:p>
            <a:pPr>
              <a:spcBef>
                <a:spcPts val="1800"/>
              </a:spcBef>
            </a:pPr>
            <a:r>
              <a:rPr lang="de-DE" altLang="en-US" sz="1600" b="1" dirty="0" smtClean="0">
                <a:latin typeface="Arial" panose="020B0604020202020204" pitchFamily="34" charset="0"/>
                <a:cs typeface="Arial" panose="020B0604020202020204" pitchFamily="34" charset="0"/>
              </a:rPr>
              <a:t>Angebot und Nachfrage </a:t>
            </a:r>
            <a:r>
              <a:rPr lang="de-DE" altLang="en-US" sz="1600" dirty="0" smtClean="0">
                <a:latin typeface="Arial" panose="020B0604020202020204" pitchFamily="34" charset="0"/>
                <a:cs typeface="Arial" panose="020B0604020202020204" pitchFamily="34" charset="0"/>
              </a:rPr>
              <a:t>–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Saphiren sind nicht lebenswichtig. 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eine Wohnung in Berlin mehr als in Bielefeld?</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Wie viele Autos sollte Tesla pro Jahr produzieren? Lieber Model S oder 3?</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Lohnt es sich für</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Tesla in eine neue Fabrik in Deutschland </a:t>
            </a:r>
            <a:r>
              <a:rPr lang="de-DE" sz="1800" dirty="0" smtClean="0">
                <a:latin typeface="Arial" panose="020B0604020202020204" pitchFamily="34" charset="0"/>
                <a:cs typeface="Arial" panose="020B0604020202020204" pitchFamily="34" charset="0"/>
              </a:rPr>
              <a:t>zu investieren</a:t>
            </a:r>
            <a:r>
              <a:rPr lang="de-DE" sz="18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Was sind die wirtschaftlichen Folgen des Klimawandels?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8101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smtClean="0">
                <a:latin typeface="Arial" panose="020B0604020202020204" pitchFamily="34" charset="0"/>
                <a:cs typeface="Arial" panose="020B0604020202020204" pitchFamily="34" charset="0"/>
              </a:rPr>
              <a:t>Grundlegende Marktformen</a:t>
            </a:r>
          </a:p>
        </p:txBody>
      </p:sp>
      <p:graphicFrame>
        <p:nvGraphicFramePr>
          <p:cNvPr id="12290" name="Object 3"/>
          <p:cNvGraphicFramePr>
            <a:graphicFrameLocks noGrp="1" noChangeAspect="1"/>
          </p:cNvGraphicFramePr>
          <p:nvPr>
            <p:ph type="tbl" idx="1"/>
          </p:nvPr>
        </p:nvGraphicFramePr>
        <p:xfrm>
          <a:off x="719138" y="1927227"/>
          <a:ext cx="7677150" cy="3863975"/>
        </p:xfrm>
        <a:graphic>
          <a:graphicData uri="http://schemas.openxmlformats.org/presentationml/2006/ole">
            <mc:AlternateContent xmlns:mc="http://schemas.openxmlformats.org/markup-compatibility/2006">
              <mc:Choice xmlns:v="urn:schemas-microsoft-com:vml" Requires="v">
                <p:oleObj spid="_x0000_s12328" name="Document" r:id="rId4" imgW="0" imgH="0" progId="Word.Document.8">
                  <p:embed/>
                </p:oleObj>
              </mc:Choice>
              <mc:Fallback>
                <p:oleObj name="Document" r:id="rId4" imgW="0" imgH="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927227"/>
                        <a:ext cx="7677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2710</Words>
  <Application>Microsoft Office PowerPoint</Application>
  <PresentationFormat>On-screen Show (4:3)</PresentationFormat>
  <Paragraphs>503</Paragraphs>
  <Slides>47</Slides>
  <Notes>41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7" baseType="lpstr">
      <vt:lpstr>Arial</vt:lpstr>
      <vt:lpstr>Book Antiqua</vt:lpstr>
      <vt:lpstr>Calibri</vt:lpstr>
      <vt:lpstr>Cambria Math</vt:lpstr>
      <vt:lpstr>Symbol</vt:lpstr>
      <vt:lpstr>Times New Roman</vt:lpstr>
      <vt:lpstr>Verdana</vt:lpstr>
      <vt:lpstr>erdmannvorlage</vt:lpstr>
      <vt:lpstr>Document</vt:lpstr>
      <vt:lpstr>Equation</vt:lpstr>
      <vt:lpstr>Wirtschaftliche Grundlagen  im Sommersemester 2021  Angebot, Nachfrage und Elastizität</vt:lpstr>
      <vt:lpstr>Organisatorisches: Lehrangebot</vt:lpstr>
      <vt:lpstr>Organisatorisches: Prüfungen</vt:lpstr>
      <vt:lpstr>Gliederung der Vorlesung</vt:lpstr>
      <vt:lpstr>Was kommt auf uns zu?</vt:lpstr>
      <vt:lpstr>Literaturhinweise</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Saphiren, 100 qm Wohnungen in Berlin-Mitte, usw.</vt:lpstr>
      <vt:lpstr>Preisbildung - Stromerzeugung</vt:lpstr>
      <vt:lpstr>Gebotskurven am Strommarkt [Lieferzeitraum Mittwoch, 14.4.2021, 11-12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Tom Brown</cp:lastModifiedBy>
  <cp:revision>163</cp:revision>
  <cp:lastPrinted>2020-11-04T08:40:13Z</cp:lastPrinted>
  <dcterms:created xsi:type="dcterms:W3CDTF">2001-06-02T14:11:54Z</dcterms:created>
  <dcterms:modified xsi:type="dcterms:W3CDTF">2021-04-13T16:54:33Z</dcterms:modified>
</cp:coreProperties>
</file>