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78" r:id="rId4"/>
    <p:sldId id="260" r:id="rId5"/>
    <p:sldId id="262" r:id="rId6"/>
    <p:sldId id="276" r:id="rId7"/>
    <p:sldId id="279" r:id="rId8"/>
    <p:sldId id="261" r:id="rId9"/>
    <p:sldId id="269" r:id="rId10"/>
    <p:sldId id="258" r:id="rId11"/>
    <p:sldId id="281" r:id="rId12"/>
    <p:sldId id="270" r:id="rId13"/>
    <p:sldId id="271" r:id="rId14"/>
    <p:sldId id="266" r:id="rId15"/>
    <p:sldId id="265" r:id="rId16"/>
    <p:sldId id="267" r:id="rId17"/>
    <p:sldId id="263" r:id="rId18"/>
    <p:sldId id="272" r:id="rId19"/>
    <p:sldId id="273" r:id="rId20"/>
    <p:sldId id="274" r:id="rId21"/>
    <p:sldId id="282"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4" d="100"/>
          <a:sy n="114" d="100"/>
        </p:scale>
        <p:origin x="3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33CF8-FB82-A94A-B939-B44C385B92E1}"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GB"/>
        </a:p>
      </dgm:t>
    </dgm:pt>
    <dgm:pt modelId="{863094B0-FD8C-2740-AA4D-AD4B26D4DCCE}">
      <dgm:prSet phldrT="[Text]"/>
      <dgm:spPr/>
      <dgm:t>
        <a:bodyPr/>
        <a:lstStyle/>
        <a:p>
          <a:r>
            <a:rPr lang="en-GB" dirty="0"/>
            <a:t>Directive</a:t>
          </a:r>
        </a:p>
      </dgm:t>
    </dgm:pt>
    <dgm:pt modelId="{ADBE7E47-90FA-3A45-8506-903BAA71AA38}" type="parTrans" cxnId="{47538A5C-315A-C74C-BAA1-5D7B932C35F7}">
      <dgm:prSet/>
      <dgm:spPr/>
      <dgm:t>
        <a:bodyPr/>
        <a:lstStyle/>
        <a:p>
          <a:endParaRPr lang="en-GB"/>
        </a:p>
      </dgm:t>
    </dgm:pt>
    <dgm:pt modelId="{9D5B4F10-B9AF-2B45-A1AC-ACC26574C40C}" type="sibTrans" cxnId="{47538A5C-315A-C74C-BAA1-5D7B932C35F7}">
      <dgm:prSet/>
      <dgm:spPr/>
      <dgm:t>
        <a:bodyPr/>
        <a:lstStyle/>
        <a:p>
          <a:endParaRPr lang="en-GB"/>
        </a:p>
      </dgm:t>
    </dgm:pt>
    <dgm:pt modelId="{0CF12D14-A9D3-D941-804D-3E27A9FD8146}">
      <dgm:prSet phldrT="[Text]"/>
      <dgm:spPr/>
      <dgm:t>
        <a:bodyPr/>
        <a:lstStyle/>
        <a:p>
          <a:r>
            <a:rPr lang="en-GB" dirty="0"/>
            <a:t>Transposed into National Legislation</a:t>
          </a:r>
        </a:p>
      </dgm:t>
    </dgm:pt>
    <dgm:pt modelId="{43180277-2342-4445-9ED4-3314A36283DF}" type="parTrans" cxnId="{3376FA64-C772-A741-8672-F4AE5084F73E}">
      <dgm:prSet/>
      <dgm:spPr/>
      <dgm:t>
        <a:bodyPr/>
        <a:lstStyle/>
        <a:p>
          <a:endParaRPr lang="en-GB"/>
        </a:p>
      </dgm:t>
    </dgm:pt>
    <dgm:pt modelId="{B0E2217D-1CAE-E54B-894D-3D4E5E08C112}" type="sibTrans" cxnId="{3376FA64-C772-A741-8672-F4AE5084F73E}">
      <dgm:prSet/>
      <dgm:spPr/>
      <dgm:t>
        <a:bodyPr/>
        <a:lstStyle/>
        <a:p>
          <a:endParaRPr lang="en-GB"/>
        </a:p>
      </dgm:t>
    </dgm:pt>
    <dgm:pt modelId="{6961CD7D-6AA2-BE49-B42B-2361461C4480}">
      <dgm:prSet phldrT="[Text]"/>
      <dgm:spPr/>
      <dgm:t>
        <a:bodyPr/>
        <a:lstStyle/>
        <a:p>
          <a:r>
            <a:rPr lang="en-GB" dirty="0"/>
            <a:t>Within 2 years</a:t>
          </a:r>
        </a:p>
      </dgm:t>
    </dgm:pt>
    <dgm:pt modelId="{60F3D1B8-1B32-BF41-AF60-E4815DA8169C}" type="parTrans" cxnId="{E8ECEE08-CE76-CB48-A403-EC5DE58B6848}">
      <dgm:prSet/>
      <dgm:spPr/>
      <dgm:t>
        <a:bodyPr/>
        <a:lstStyle/>
        <a:p>
          <a:endParaRPr lang="en-GB"/>
        </a:p>
      </dgm:t>
    </dgm:pt>
    <dgm:pt modelId="{471DA82F-62AC-CE4E-A983-A72418D9A399}" type="sibTrans" cxnId="{E8ECEE08-CE76-CB48-A403-EC5DE58B6848}">
      <dgm:prSet/>
      <dgm:spPr/>
      <dgm:t>
        <a:bodyPr/>
        <a:lstStyle/>
        <a:p>
          <a:endParaRPr lang="en-GB"/>
        </a:p>
      </dgm:t>
    </dgm:pt>
    <dgm:pt modelId="{A0DA5F76-E35C-7A44-A64A-9D4A3F83DAA3}">
      <dgm:prSet phldrT="[Text]"/>
      <dgm:spPr/>
      <dgm:t>
        <a:bodyPr/>
        <a:lstStyle/>
        <a:p>
          <a:r>
            <a:rPr lang="en-GB" dirty="0"/>
            <a:t>Regulation</a:t>
          </a:r>
        </a:p>
      </dgm:t>
    </dgm:pt>
    <dgm:pt modelId="{3B40EC83-9DC1-8A40-A6BF-F558590C5B36}" type="parTrans" cxnId="{2971285A-A208-DB4B-AFC9-784C372B956F}">
      <dgm:prSet/>
      <dgm:spPr/>
      <dgm:t>
        <a:bodyPr/>
        <a:lstStyle/>
        <a:p>
          <a:endParaRPr lang="en-GB"/>
        </a:p>
      </dgm:t>
    </dgm:pt>
    <dgm:pt modelId="{81C73CF7-4D38-0945-87C2-9242B0E18BB7}" type="sibTrans" cxnId="{2971285A-A208-DB4B-AFC9-784C372B956F}">
      <dgm:prSet/>
      <dgm:spPr/>
      <dgm:t>
        <a:bodyPr/>
        <a:lstStyle/>
        <a:p>
          <a:endParaRPr lang="en-GB"/>
        </a:p>
      </dgm:t>
    </dgm:pt>
    <dgm:pt modelId="{29665DDB-3C77-014B-94E4-8228D35732C3}">
      <dgm:prSet phldrT="[Text]"/>
      <dgm:spPr/>
      <dgm:t>
        <a:bodyPr/>
        <a:lstStyle/>
        <a:p>
          <a:r>
            <a:rPr lang="en-GB" dirty="0"/>
            <a:t>automatically valid in all EU MS</a:t>
          </a:r>
        </a:p>
      </dgm:t>
    </dgm:pt>
    <dgm:pt modelId="{E9D6F33E-AE17-8440-925B-75D114B9D675}" type="parTrans" cxnId="{D6AA76D5-E50B-734E-9C27-482E0C8C0CFE}">
      <dgm:prSet/>
      <dgm:spPr/>
      <dgm:t>
        <a:bodyPr/>
        <a:lstStyle/>
        <a:p>
          <a:endParaRPr lang="en-GB"/>
        </a:p>
      </dgm:t>
    </dgm:pt>
    <dgm:pt modelId="{B44D9349-8019-6349-9142-3802397B5795}" type="sibTrans" cxnId="{D6AA76D5-E50B-734E-9C27-482E0C8C0CFE}">
      <dgm:prSet/>
      <dgm:spPr/>
      <dgm:t>
        <a:bodyPr/>
        <a:lstStyle/>
        <a:p>
          <a:endParaRPr lang="en-GB"/>
        </a:p>
      </dgm:t>
    </dgm:pt>
    <dgm:pt modelId="{74EF3CC2-BD72-FB49-AEBA-5360B85327EE}">
      <dgm:prSet phldrT="[Text]" custT="1"/>
      <dgm:spPr/>
      <dgm:t>
        <a:bodyPr/>
        <a:lstStyle/>
        <a:p>
          <a:r>
            <a:rPr lang="en-GB" sz="1800" b="0" i="0" dirty="0"/>
            <a:t>Financial </a:t>
          </a:r>
        </a:p>
        <a:p>
          <a:r>
            <a:rPr lang="en-GB" sz="1800" b="0" i="0" dirty="0"/>
            <a:t>programmes</a:t>
          </a:r>
          <a:endParaRPr lang="en-GB" sz="1800" dirty="0"/>
        </a:p>
      </dgm:t>
    </dgm:pt>
    <dgm:pt modelId="{05C0EC2B-C379-5E45-96C3-CDED15413528}" type="parTrans" cxnId="{25BDA1D0-B50B-AA4D-A360-41F44CC03EB2}">
      <dgm:prSet/>
      <dgm:spPr/>
      <dgm:t>
        <a:bodyPr/>
        <a:lstStyle/>
        <a:p>
          <a:endParaRPr lang="en-GB"/>
        </a:p>
      </dgm:t>
    </dgm:pt>
    <dgm:pt modelId="{521AA429-CB00-1A48-9577-B79FD5E6A8C2}" type="sibTrans" cxnId="{25BDA1D0-B50B-AA4D-A360-41F44CC03EB2}">
      <dgm:prSet/>
      <dgm:spPr/>
      <dgm:t>
        <a:bodyPr/>
        <a:lstStyle/>
        <a:p>
          <a:endParaRPr lang="en-GB"/>
        </a:p>
      </dgm:t>
    </dgm:pt>
    <dgm:pt modelId="{ED403B14-719A-CA43-98B7-8A733A9965BA}">
      <dgm:prSet phldrT="[Text]"/>
      <dgm:spPr/>
      <dgm:t>
        <a:bodyPr/>
        <a:lstStyle/>
        <a:p>
          <a:r>
            <a:rPr lang="en-GB" b="0" i="0" dirty="0"/>
            <a:t>Recommendations for the negotiations of international agreements</a:t>
          </a:r>
          <a:endParaRPr lang="en-GB" dirty="0"/>
        </a:p>
      </dgm:t>
    </dgm:pt>
    <dgm:pt modelId="{5D4D9962-C474-0341-96C6-A88654E4E52B}" type="parTrans" cxnId="{3406E90F-0A7C-0B43-98DF-2D382EAD7B54}">
      <dgm:prSet/>
      <dgm:spPr/>
      <dgm:t>
        <a:bodyPr/>
        <a:lstStyle/>
        <a:p>
          <a:endParaRPr lang="en-GB"/>
        </a:p>
      </dgm:t>
    </dgm:pt>
    <dgm:pt modelId="{61F66AC6-165D-614B-86E0-47A09AC6F9D7}" type="sibTrans" cxnId="{3406E90F-0A7C-0B43-98DF-2D382EAD7B54}">
      <dgm:prSet/>
      <dgm:spPr/>
      <dgm:t>
        <a:bodyPr/>
        <a:lstStyle/>
        <a:p>
          <a:endParaRPr lang="en-GB"/>
        </a:p>
      </dgm:t>
    </dgm:pt>
    <dgm:pt modelId="{C71563E6-9222-4243-91F0-94F585CEF818}">
      <dgm:prSet phldrT="[Text]"/>
      <dgm:spPr/>
      <dgm:t>
        <a:bodyPr/>
        <a:lstStyle/>
        <a:p>
          <a:pPr>
            <a:buFont typeface="Arial" panose="020B0604020202020204" pitchFamily="34" charset="0"/>
            <a:buChar char="•"/>
          </a:pPr>
          <a:r>
            <a:rPr lang="en-GB" dirty="0"/>
            <a:t>Implementing and delegated acts</a:t>
          </a:r>
        </a:p>
      </dgm:t>
    </dgm:pt>
    <dgm:pt modelId="{FD5E3849-CE8A-384E-A81A-19772133F0E3}" type="parTrans" cxnId="{7B6579C8-02A4-3646-A7E9-E81A974B2859}">
      <dgm:prSet/>
      <dgm:spPr/>
      <dgm:t>
        <a:bodyPr/>
        <a:lstStyle/>
        <a:p>
          <a:endParaRPr lang="en-GB"/>
        </a:p>
      </dgm:t>
    </dgm:pt>
    <dgm:pt modelId="{89D7CA5A-E6C8-A543-8F97-5CD8C965EA61}" type="sibTrans" cxnId="{7B6579C8-02A4-3646-A7E9-E81A974B2859}">
      <dgm:prSet/>
      <dgm:spPr/>
      <dgm:t>
        <a:bodyPr/>
        <a:lstStyle/>
        <a:p>
          <a:endParaRPr lang="en-GB"/>
        </a:p>
      </dgm:t>
    </dgm:pt>
    <dgm:pt modelId="{7585F765-62CF-3444-866F-7C42617B7E1C}">
      <dgm:prSet phldrT="[Text]"/>
      <dgm:spPr>
        <a:solidFill>
          <a:schemeClr val="tx1">
            <a:lumMod val="50000"/>
            <a:lumOff val="50000"/>
            <a:alpha val="90000"/>
          </a:schemeClr>
        </a:solidFill>
      </dgm:spPr>
      <dgm:t>
        <a:bodyPr/>
        <a:lstStyle/>
        <a:p>
          <a:r>
            <a:rPr lang="en-GB" dirty="0"/>
            <a:t>Communications</a:t>
          </a:r>
        </a:p>
      </dgm:t>
    </dgm:pt>
    <dgm:pt modelId="{3D05F570-8A6F-5049-8303-22C4DF7B6EE3}" type="parTrans" cxnId="{8027F159-D54F-5A40-8360-2FE1FCF7FDB1}">
      <dgm:prSet/>
      <dgm:spPr/>
      <dgm:t>
        <a:bodyPr/>
        <a:lstStyle/>
        <a:p>
          <a:endParaRPr lang="en-GB"/>
        </a:p>
      </dgm:t>
    </dgm:pt>
    <dgm:pt modelId="{941FCA3F-5380-5F4E-A375-8BC6329261FE}" type="sibTrans" cxnId="{8027F159-D54F-5A40-8360-2FE1FCF7FDB1}">
      <dgm:prSet/>
      <dgm:spPr/>
      <dgm:t>
        <a:bodyPr/>
        <a:lstStyle/>
        <a:p>
          <a:endParaRPr lang="en-GB"/>
        </a:p>
      </dgm:t>
    </dgm:pt>
    <dgm:pt modelId="{61C498DB-5119-F249-A76F-49541302A93F}" type="pres">
      <dgm:prSet presAssocID="{8E633CF8-FB82-A94A-B939-B44C385B92E1}" presName="Name0" presStyleCnt="0">
        <dgm:presLayoutVars>
          <dgm:chPref val="3"/>
          <dgm:dir/>
          <dgm:animLvl val="lvl"/>
          <dgm:resizeHandles/>
        </dgm:presLayoutVars>
      </dgm:prSet>
      <dgm:spPr/>
    </dgm:pt>
    <dgm:pt modelId="{C0F00714-CE3E-7440-B7D4-FFDE2ABAAE70}" type="pres">
      <dgm:prSet presAssocID="{863094B0-FD8C-2740-AA4D-AD4B26D4DCCE}" presName="horFlow" presStyleCnt="0"/>
      <dgm:spPr/>
    </dgm:pt>
    <dgm:pt modelId="{F1CDD843-CCB7-A04D-85E7-0B48E3760AF2}" type="pres">
      <dgm:prSet presAssocID="{863094B0-FD8C-2740-AA4D-AD4B26D4DCCE}" presName="bigChev" presStyleLbl="node1" presStyleIdx="0" presStyleCnt="4"/>
      <dgm:spPr/>
    </dgm:pt>
    <dgm:pt modelId="{2130FF07-C150-E74D-A9DE-E766322ECA42}" type="pres">
      <dgm:prSet presAssocID="{43180277-2342-4445-9ED4-3314A36283DF}" presName="parTrans" presStyleCnt="0"/>
      <dgm:spPr/>
    </dgm:pt>
    <dgm:pt modelId="{012808F3-EF1B-D64C-880C-E7EFCC25916C}" type="pres">
      <dgm:prSet presAssocID="{0CF12D14-A9D3-D941-804D-3E27A9FD8146}" presName="node" presStyleLbl="alignAccFollowNode1" presStyleIdx="0" presStyleCnt="5">
        <dgm:presLayoutVars>
          <dgm:bulletEnabled val="1"/>
        </dgm:presLayoutVars>
      </dgm:prSet>
      <dgm:spPr/>
    </dgm:pt>
    <dgm:pt modelId="{07820DD2-910E-EE4E-814B-3C5CC329C932}" type="pres">
      <dgm:prSet presAssocID="{B0E2217D-1CAE-E54B-894D-3D4E5E08C112}" presName="sibTrans" presStyleCnt="0"/>
      <dgm:spPr/>
    </dgm:pt>
    <dgm:pt modelId="{E7C02DEF-B006-2D42-8717-D1CF0FCF974B}" type="pres">
      <dgm:prSet presAssocID="{6961CD7D-6AA2-BE49-B42B-2361461C4480}" presName="node" presStyleLbl="alignAccFollowNode1" presStyleIdx="1" presStyleCnt="5">
        <dgm:presLayoutVars>
          <dgm:bulletEnabled val="1"/>
        </dgm:presLayoutVars>
      </dgm:prSet>
      <dgm:spPr/>
    </dgm:pt>
    <dgm:pt modelId="{6EB5B681-4E36-334C-BA9D-2C7DF3C6FA42}" type="pres">
      <dgm:prSet presAssocID="{863094B0-FD8C-2740-AA4D-AD4B26D4DCCE}" presName="vSp" presStyleCnt="0"/>
      <dgm:spPr/>
    </dgm:pt>
    <dgm:pt modelId="{3669F1A2-9BB7-724D-AD5E-E7F22DABA167}" type="pres">
      <dgm:prSet presAssocID="{A0DA5F76-E35C-7A44-A64A-9D4A3F83DAA3}" presName="horFlow" presStyleCnt="0"/>
      <dgm:spPr/>
    </dgm:pt>
    <dgm:pt modelId="{F15E1DF2-042A-8A4C-B95E-F93BB826B250}" type="pres">
      <dgm:prSet presAssocID="{A0DA5F76-E35C-7A44-A64A-9D4A3F83DAA3}" presName="bigChev" presStyleLbl="node1" presStyleIdx="1" presStyleCnt="4"/>
      <dgm:spPr/>
    </dgm:pt>
    <dgm:pt modelId="{E92075C7-FA6F-4D4E-8516-A151E9C63B63}" type="pres">
      <dgm:prSet presAssocID="{E9D6F33E-AE17-8440-925B-75D114B9D675}" presName="parTrans" presStyleCnt="0"/>
      <dgm:spPr/>
    </dgm:pt>
    <dgm:pt modelId="{8B381CBA-40DA-3B4A-9042-656E15BC2906}" type="pres">
      <dgm:prSet presAssocID="{29665DDB-3C77-014B-94E4-8228D35732C3}" presName="node" presStyleLbl="alignAccFollowNode1" presStyleIdx="2" presStyleCnt="5">
        <dgm:presLayoutVars>
          <dgm:bulletEnabled val="1"/>
        </dgm:presLayoutVars>
      </dgm:prSet>
      <dgm:spPr/>
    </dgm:pt>
    <dgm:pt modelId="{72474374-3EE0-0E4A-AF94-ABC78A7F498D}" type="pres">
      <dgm:prSet presAssocID="{A0DA5F76-E35C-7A44-A64A-9D4A3F83DAA3}" presName="vSp" presStyleCnt="0"/>
      <dgm:spPr/>
    </dgm:pt>
    <dgm:pt modelId="{BCA21AE3-9320-0A4E-B910-008C4572467D}" type="pres">
      <dgm:prSet presAssocID="{C71563E6-9222-4243-91F0-94F585CEF818}" presName="horFlow" presStyleCnt="0"/>
      <dgm:spPr/>
    </dgm:pt>
    <dgm:pt modelId="{371DA633-BFF6-9043-9575-A8C51C55EA96}" type="pres">
      <dgm:prSet presAssocID="{C71563E6-9222-4243-91F0-94F585CEF818}" presName="bigChev" presStyleLbl="node1" presStyleIdx="2" presStyleCnt="4"/>
      <dgm:spPr/>
    </dgm:pt>
    <dgm:pt modelId="{88981FCF-2AF4-AD48-8AE6-776A983920EB}" type="pres">
      <dgm:prSet presAssocID="{C71563E6-9222-4243-91F0-94F585CEF818}" presName="vSp" presStyleCnt="0"/>
      <dgm:spPr/>
    </dgm:pt>
    <dgm:pt modelId="{59A6607A-0625-4F41-BD0D-60A2AEE562F8}" type="pres">
      <dgm:prSet presAssocID="{74EF3CC2-BD72-FB49-AEBA-5360B85327EE}" presName="horFlow" presStyleCnt="0"/>
      <dgm:spPr/>
    </dgm:pt>
    <dgm:pt modelId="{E616E067-C81B-A346-A22E-0D57DE2EAD2F}" type="pres">
      <dgm:prSet presAssocID="{74EF3CC2-BD72-FB49-AEBA-5360B85327EE}" presName="bigChev" presStyleLbl="node1" presStyleIdx="3" presStyleCnt="4" custScaleY="84198"/>
      <dgm:spPr>
        <a:prstGeom prst="rect">
          <a:avLst/>
        </a:prstGeom>
      </dgm:spPr>
    </dgm:pt>
    <dgm:pt modelId="{B711BE72-E993-A74F-B436-890D912ABE2D}" type="pres">
      <dgm:prSet presAssocID="{5D4D9962-C474-0341-96C6-A88654E4E52B}" presName="parTrans" presStyleCnt="0"/>
      <dgm:spPr/>
    </dgm:pt>
    <dgm:pt modelId="{74FF8AB2-35F3-ED41-A177-56C1FF3945E5}" type="pres">
      <dgm:prSet presAssocID="{ED403B14-719A-CA43-98B7-8A733A9965BA}" presName="node" presStyleLbl="alignAccFollowNode1" presStyleIdx="3" presStyleCnt="5">
        <dgm:presLayoutVars>
          <dgm:bulletEnabled val="1"/>
        </dgm:presLayoutVars>
      </dgm:prSet>
      <dgm:spPr>
        <a:prstGeom prst="rect">
          <a:avLst/>
        </a:prstGeom>
      </dgm:spPr>
    </dgm:pt>
    <dgm:pt modelId="{F1A2AE18-1A15-DB44-81E5-D45CD9A4E9DA}" type="pres">
      <dgm:prSet presAssocID="{61F66AC6-165D-614B-86E0-47A09AC6F9D7}" presName="sibTrans" presStyleCnt="0"/>
      <dgm:spPr/>
    </dgm:pt>
    <dgm:pt modelId="{429F7263-9B21-594C-98ED-7281C0ABC1F2}" type="pres">
      <dgm:prSet presAssocID="{7585F765-62CF-3444-866F-7C42617B7E1C}" presName="node" presStyleLbl="alignAccFollowNode1" presStyleIdx="4" presStyleCnt="5" custScaleX="79744" custScaleY="101957" custLinFactNeighborX="71847" custLinFactNeighborY="2393">
        <dgm:presLayoutVars>
          <dgm:bulletEnabled val="1"/>
        </dgm:presLayoutVars>
      </dgm:prSet>
      <dgm:spPr>
        <a:prstGeom prst="rect">
          <a:avLst/>
        </a:prstGeom>
      </dgm:spPr>
    </dgm:pt>
  </dgm:ptLst>
  <dgm:cxnLst>
    <dgm:cxn modelId="{016B6103-D975-2042-81A5-1069EAAE2943}" type="presOf" srcId="{29665DDB-3C77-014B-94E4-8228D35732C3}" destId="{8B381CBA-40DA-3B4A-9042-656E15BC2906}" srcOrd="0" destOrd="0" presId="urn:microsoft.com/office/officeart/2005/8/layout/lProcess3"/>
    <dgm:cxn modelId="{E8ECEE08-CE76-CB48-A403-EC5DE58B6848}" srcId="{863094B0-FD8C-2740-AA4D-AD4B26D4DCCE}" destId="{6961CD7D-6AA2-BE49-B42B-2361461C4480}" srcOrd="1" destOrd="0" parTransId="{60F3D1B8-1B32-BF41-AF60-E4815DA8169C}" sibTransId="{471DA82F-62AC-CE4E-A983-A72418D9A399}"/>
    <dgm:cxn modelId="{3406E90F-0A7C-0B43-98DF-2D382EAD7B54}" srcId="{74EF3CC2-BD72-FB49-AEBA-5360B85327EE}" destId="{ED403B14-719A-CA43-98B7-8A733A9965BA}" srcOrd="0" destOrd="0" parTransId="{5D4D9962-C474-0341-96C6-A88654E4E52B}" sibTransId="{61F66AC6-165D-614B-86E0-47A09AC6F9D7}"/>
    <dgm:cxn modelId="{63936134-8EE3-E44E-94CB-2AFE8D4862B4}" type="presOf" srcId="{ED403B14-719A-CA43-98B7-8A733A9965BA}" destId="{74FF8AB2-35F3-ED41-A177-56C1FF3945E5}" srcOrd="0" destOrd="0" presId="urn:microsoft.com/office/officeart/2005/8/layout/lProcess3"/>
    <dgm:cxn modelId="{47538A5C-315A-C74C-BAA1-5D7B932C35F7}" srcId="{8E633CF8-FB82-A94A-B939-B44C385B92E1}" destId="{863094B0-FD8C-2740-AA4D-AD4B26D4DCCE}" srcOrd="0" destOrd="0" parTransId="{ADBE7E47-90FA-3A45-8506-903BAA71AA38}" sibTransId="{9D5B4F10-B9AF-2B45-A1AC-ACC26574C40C}"/>
    <dgm:cxn modelId="{28C1565D-5522-A148-8B69-AC28A81297E3}" type="presOf" srcId="{6961CD7D-6AA2-BE49-B42B-2361461C4480}" destId="{E7C02DEF-B006-2D42-8717-D1CF0FCF974B}" srcOrd="0" destOrd="0" presId="urn:microsoft.com/office/officeart/2005/8/layout/lProcess3"/>
    <dgm:cxn modelId="{6F03EF60-18B5-CA4E-B96E-925B4DC993CC}" type="presOf" srcId="{A0DA5F76-E35C-7A44-A64A-9D4A3F83DAA3}" destId="{F15E1DF2-042A-8A4C-B95E-F93BB826B250}" srcOrd="0" destOrd="0" presId="urn:microsoft.com/office/officeart/2005/8/layout/lProcess3"/>
    <dgm:cxn modelId="{3376FA64-C772-A741-8672-F4AE5084F73E}" srcId="{863094B0-FD8C-2740-AA4D-AD4B26D4DCCE}" destId="{0CF12D14-A9D3-D941-804D-3E27A9FD8146}" srcOrd="0" destOrd="0" parTransId="{43180277-2342-4445-9ED4-3314A36283DF}" sibTransId="{B0E2217D-1CAE-E54B-894D-3D4E5E08C112}"/>
    <dgm:cxn modelId="{F690BC75-9E36-F74E-9FA8-5997C3B7251C}" type="presOf" srcId="{7585F765-62CF-3444-866F-7C42617B7E1C}" destId="{429F7263-9B21-594C-98ED-7281C0ABC1F2}" srcOrd="0" destOrd="0" presId="urn:microsoft.com/office/officeart/2005/8/layout/lProcess3"/>
    <dgm:cxn modelId="{8027F159-D54F-5A40-8360-2FE1FCF7FDB1}" srcId="{74EF3CC2-BD72-FB49-AEBA-5360B85327EE}" destId="{7585F765-62CF-3444-866F-7C42617B7E1C}" srcOrd="1" destOrd="0" parTransId="{3D05F570-8A6F-5049-8303-22C4DF7B6EE3}" sibTransId="{941FCA3F-5380-5F4E-A375-8BC6329261FE}"/>
    <dgm:cxn modelId="{2971285A-A208-DB4B-AFC9-784C372B956F}" srcId="{8E633CF8-FB82-A94A-B939-B44C385B92E1}" destId="{A0DA5F76-E35C-7A44-A64A-9D4A3F83DAA3}" srcOrd="1" destOrd="0" parTransId="{3B40EC83-9DC1-8A40-A6BF-F558590C5B36}" sibTransId="{81C73CF7-4D38-0945-87C2-9242B0E18BB7}"/>
    <dgm:cxn modelId="{773F367E-F02E-0046-9467-5E7C76A203E0}" type="presOf" srcId="{C71563E6-9222-4243-91F0-94F585CEF818}" destId="{371DA633-BFF6-9043-9575-A8C51C55EA96}" srcOrd="0" destOrd="0" presId="urn:microsoft.com/office/officeart/2005/8/layout/lProcess3"/>
    <dgm:cxn modelId="{3E701F87-7EA7-5148-855A-67639E039C8E}" type="presOf" srcId="{863094B0-FD8C-2740-AA4D-AD4B26D4DCCE}" destId="{F1CDD843-CCB7-A04D-85E7-0B48E3760AF2}" srcOrd="0" destOrd="0" presId="urn:microsoft.com/office/officeart/2005/8/layout/lProcess3"/>
    <dgm:cxn modelId="{1E99ED8D-86F6-8E40-9153-6BCB07BDDCA7}" type="presOf" srcId="{74EF3CC2-BD72-FB49-AEBA-5360B85327EE}" destId="{E616E067-C81B-A346-A22E-0D57DE2EAD2F}" srcOrd="0" destOrd="0" presId="urn:microsoft.com/office/officeart/2005/8/layout/lProcess3"/>
    <dgm:cxn modelId="{7B6579C8-02A4-3646-A7E9-E81A974B2859}" srcId="{8E633CF8-FB82-A94A-B939-B44C385B92E1}" destId="{C71563E6-9222-4243-91F0-94F585CEF818}" srcOrd="2" destOrd="0" parTransId="{FD5E3849-CE8A-384E-A81A-19772133F0E3}" sibTransId="{89D7CA5A-E6C8-A543-8F97-5CD8C965EA61}"/>
    <dgm:cxn modelId="{25BDA1D0-B50B-AA4D-A360-41F44CC03EB2}" srcId="{8E633CF8-FB82-A94A-B939-B44C385B92E1}" destId="{74EF3CC2-BD72-FB49-AEBA-5360B85327EE}" srcOrd="3" destOrd="0" parTransId="{05C0EC2B-C379-5E45-96C3-CDED15413528}" sibTransId="{521AA429-CB00-1A48-9577-B79FD5E6A8C2}"/>
    <dgm:cxn modelId="{D6AA76D5-E50B-734E-9C27-482E0C8C0CFE}" srcId="{A0DA5F76-E35C-7A44-A64A-9D4A3F83DAA3}" destId="{29665DDB-3C77-014B-94E4-8228D35732C3}" srcOrd="0" destOrd="0" parTransId="{E9D6F33E-AE17-8440-925B-75D114B9D675}" sibTransId="{B44D9349-8019-6349-9142-3802397B5795}"/>
    <dgm:cxn modelId="{354992FB-72C0-D844-807E-EF4EF36F2593}" type="presOf" srcId="{8E633CF8-FB82-A94A-B939-B44C385B92E1}" destId="{61C498DB-5119-F249-A76F-49541302A93F}" srcOrd="0" destOrd="0" presId="urn:microsoft.com/office/officeart/2005/8/layout/lProcess3"/>
    <dgm:cxn modelId="{F376C3FD-9EA6-C24C-941A-87EA0731F4D5}" type="presOf" srcId="{0CF12D14-A9D3-D941-804D-3E27A9FD8146}" destId="{012808F3-EF1B-D64C-880C-E7EFCC25916C}" srcOrd="0" destOrd="0" presId="urn:microsoft.com/office/officeart/2005/8/layout/lProcess3"/>
    <dgm:cxn modelId="{1D6025F1-86F3-2046-827C-2542A6AFBB2C}" type="presParOf" srcId="{61C498DB-5119-F249-A76F-49541302A93F}" destId="{C0F00714-CE3E-7440-B7D4-FFDE2ABAAE70}" srcOrd="0" destOrd="0" presId="urn:microsoft.com/office/officeart/2005/8/layout/lProcess3"/>
    <dgm:cxn modelId="{7624218B-3167-BA41-8857-81648BAC34E0}" type="presParOf" srcId="{C0F00714-CE3E-7440-B7D4-FFDE2ABAAE70}" destId="{F1CDD843-CCB7-A04D-85E7-0B48E3760AF2}" srcOrd="0" destOrd="0" presId="urn:microsoft.com/office/officeart/2005/8/layout/lProcess3"/>
    <dgm:cxn modelId="{461C8254-1F83-AE45-9C31-93A7F93439C4}" type="presParOf" srcId="{C0F00714-CE3E-7440-B7D4-FFDE2ABAAE70}" destId="{2130FF07-C150-E74D-A9DE-E766322ECA42}" srcOrd="1" destOrd="0" presId="urn:microsoft.com/office/officeart/2005/8/layout/lProcess3"/>
    <dgm:cxn modelId="{EA5AEE32-E362-5249-9288-1270E412E5F3}" type="presParOf" srcId="{C0F00714-CE3E-7440-B7D4-FFDE2ABAAE70}" destId="{012808F3-EF1B-D64C-880C-E7EFCC25916C}" srcOrd="2" destOrd="0" presId="urn:microsoft.com/office/officeart/2005/8/layout/lProcess3"/>
    <dgm:cxn modelId="{6343E8F5-1114-1C48-8611-3BAFD7ADF0E5}" type="presParOf" srcId="{C0F00714-CE3E-7440-B7D4-FFDE2ABAAE70}" destId="{07820DD2-910E-EE4E-814B-3C5CC329C932}" srcOrd="3" destOrd="0" presId="urn:microsoft.com/office/officeart/2005/8/layout/lProcess3"/>
    <dgm:cxn modelId="{743B0F14-72C3-9D4D-BDC2-DA4446EF0F6D}" type="presParOf" srcId="{C0F00714-CE3E-7440-B7D4-FFDE2ABAAE70}" destId="{E7C02DEF-B006-2D42-8717-D1CF0FCF974B}" srcOrd="4" destOrd="0" presId="urn:microsoft.com/office/officeart/2005/8/layout/lProcess3"/>
    <dgm:cxn modelId="{131EEC70-0FEB-EF4D-8619-96A5FA81ECC7}" type="presParOf" srcId="{61C498DB-5119-F249-A76F-49541302A93F}" destId="{6EB5B681-4E36-334C-BA9D-2C7DF3C6FA42}" srcOrd="1" destOrd="0" presId="urn:microsoft.com/office/officeart/2005/8/layout/lProcess3"/>
    <dgm:cxn modelId="{50F3A47F-8499-6142-B620-E2334663D5C8}" type="presParOf" srcId="{61C498DB-5119-F249-A76F-49541302A93F}" destId="{3669F1A2-9BB7-724D-AD5E-E7F22DABA167}" srcOrd="2" destOrd="0" presId="urn:microsoft.com/office/officeart/2005/8/layout/lProcess3"/>
    <dgm:cxn modelId="{C0CEABF2-9A2C-4144-8894-43FD0849A1A9}" type="presParOf" srcId="{3669F1A2-9BB7-724D-AD5E-E7F22DABA167}" destId="{F15E1DF2-042A-8A4C-B95E-F93BB826B250}" srcOrd="0" destOrd="0" presId="urn:microsoft.com/office/officeart/2005/8/layout/lProcess3"/>
    <dgm:cxn modelId="{4BCA3061-EDB2-E143-9609-5386CBA9F219}" type="presParOf" srcId="{3669F1A2-9BB7-724D-AD5E-E7F22DABA167}" destId="{E92075C7-FA6F-4D4E-8516-A151E9C63B63}" srcOrd="1" destOrd="0" presId="urn:microsoft.com/office/officeart/2005/8/layout/lProcess3"/>
    <dgm:cxn modelId="{68DF8446-5989-A746-AEF8-35E0A5C8967A}" type="presParOf" srcId="{3669F1A2-9BB7-724D-AD5E-E7F22DABA167}" destId="{8B381CBA-40DA-3B4A-9042-656E15BC2906}" srcOrd="2" destOrd="0" presId="urn:microsoft.com/office/officeart/2005/8/layout/lProcess3"/>
    <dgm:cxn modelId="{3F912A48-745C-ED4A-A62F-BD3E9C38932D}" type="presParOf" srcId="{61C498DB-5119-F249-A76F-49541302A93F}" destId="{72474374-3EE0-0E4A-AF94-ABC78A7F498D}" srcOrd="3" destOrd="0" presId="urn:microsoft.com/office/officeart/2005/8/layout/lProcess3"/>
    <dgm:cxn modelId="{26382ED1-D09B-9145-8C0E-D7881257299C}" type="presParOf" srcId="{61C498DB-5119-F249-A76F-49541302A93F}" destId="{BCA21AE3-9320-0A4E-B910-008C4572467D}" srcOrd="4" destOrd="0" presId="urn:microsoft.com/office/officeart/2005/8/layout/lProcess3"/>
    <dgm:cxn modelId="{0E952622-AADF-454C-B264-4AFB4EF4B9C9}" type="presParOf" srcId="{BCA21AE3-9320-0A4E-B910-008C4572467D}" destId="{371DA633-BFF6-9043-9575-A8C51C55EA96}" srcOrd="0" destOrd="0" presId="urn:microsoft.com/office/officeart/2005/8/layout/lProcess3"/>
    <dgm:cxn modelId="{5F3DE0AD-BDE0-544A-8CE0-AA77B7AA536C}" type="presParOf" srcId="{61C498DB-5119-F249-A76F-49541302A93F}" destId="{88981FCF-2AF4-AD48-8AE6-776A983920EB}" srcOrd="5" destOrd="0" presId="urn:microsoft.com/office/officeart/2005/8/layout/lProcess3"/>
    <dgm:cxn modelId="{9BA3FC38-054C-E044-96B8-3ABE4CD5A244}" type="presParOf" srcId="{61C498DB-5119-F249-A76F-49541302A93F}" destId="{59A6607A-0625-4F41-BD0D-60A2AEE562F8}" srcOrd="6" destOrd="0" presId="urn:microsoft.com/office/officeart/2005/8/layout/lProcess3"/>
    <dgm:cxn modelId="{5E576FFC-3BA0-3045-8430-16F8227A6C0A}" type="presParOf" srcId="{59A6607A-0625-4F41-BD0D-60A2AEE562F8}" destId="{E616E067-C81B-A346-A22E-0D57DE2EAD2F}" srcOrd="0" destOrd="0" presId="urn:microsoft.com/office/officeart/2005/8/layout/lProcess3"/>
    <dgm:cxn modelId="{A0D9450C-E031-984F-8208-7EAEAC92E0C7}" type="presParOf" srcId="{59A6607A-0625-4F41-BD0D-60A2AEE562F8}" destId="{B711BE72-E993-A74F-B436-890D912ABE2D}" srcOrd="1" destOrd="0" presId="urn:microsoft.com/office/officeart/2005/8/layout/lProcess3"/>
    <dgm:cxn modelId="{C5C84FAD-5EFF-5B41-874B-ECCF8152F0AF}" type="presParOf" srcId="{59A6607A-0625-4F41-BD0D-60A2AEE562F8}" destId="{74FF8AB2-35F3-ED41-A177-56C1FF3945E5}" srcOrd="2" destOrd="0" presId="urn:microsoft.com/office/officeart/2005/8/layout/lProcess3"/>
    <dgm:cxn modelId="{317D956A-245E-934E-B034-155DEF7BA3F1}" type="presParOf" srcId="{59A6607A-0625-4F41-BD0D-60A2AEE562F8}" destId="{F1A2AE18-1A15-DB44-81E5-D45CD9A4E9DA}" srcOrd="3" destOrd="0" presId="urn:microsoft.com/office/officeart/2005/8/layout/lProcess3"/>
    <dgm:cxn modelId="{2F63FF95-8992-5049-AED5-6739E147E912}" type="presParOf" srcId="{59A6607A-0625-4F41-BD0D-60A2AEE562F8}" destId="{429F7263-9B21-594C-98ED-7281C0ABC1F2}"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9D955-55F2-4CF8-BB02-79455D4258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ID4096"/>
        </a:p>
      </dgm:t>
    </dgm:pt>
    <dgm:pt modelId="{3F7A8D93-51A5-41A2-8ED2-9BE623E9BFE9}">
      <dgm:prSet phldrT="[Text]"/>
      <dgm:spPr/>
      <dgm:t>
        <a:bodyPr/>
        <a:lstStyle/>
        <a:p>
          <a:r>
            <a:rPr lang="en-GB" dirty="0"/>
            <a:t>UNFCCC: Nationally Determined Contributions (NDCs)</a:t>
          </a:r>
          <a:endParaRPr lang="LID4096" dirty="0"/>
        </a:p>
      </dgm:t>
    </dgm:pt>
    <dgm:pt modelId="{410C7D6F-0B00-4980-A166-28B66EC2F608}" type="parTrans" cxnId="{10A348E3-79B5-489B-9035-B7289D7A2AE3}">
      <dgm:prSet/>
      <dgm:spPr/>
      <dgm:t>
        <a:bodyPr/>
        <a:lstStyle/>
        <a:p>
          <a:endParaRPr lang="LID4096"/>
        </a:p>
      </dgm:t>
    </dgm:pt>
    <dgm:pt modelId="{3F8D8C33-921B-492A-94AB-C807ACF8F2F1}" type="sibTrans" cxnId="{10A348E3-79B5-489B-9035-B7289D7A2AE3}">
      <dgm:prSet/>
      <dgm:spPr/>
      <dgm:t>
        <a:bodyPr/>
        <a:lstStyle/>
        <a:p>
          <a:endParaRPr lang="LID4096"/>
        </a:p>
      </dgm:t>
    </dgm:pt>
    <dgm:pt modelId="{AD8C24B1-74E4-4609-B829-ACA19BA5591E}">
      <dgm:prSet phldrT="[Text]"/>
      <dgm:spPr/>
      <dgm:t>
        <a:bodyPr/>
        <a:lstStyle/>
        <a:p>
          <a:r>
            <a:rPr lang="en-US" dirty="0"/>
            <a:t>UNFCCC: Long-term Low Emissions and Development Strategies (LT-LEDS)</a:t>
          </a:r>
          <a:endParaRPr lang="LID4096" dirty="0"/>
        </a:p>
      </dgm:t>
    </dgm:pt>
    <dgm:pt modelId="{D047F5C4-362A-4D01-80E3-EB7419FE36B6}" type="parTrans" cxnId="{85EE436A-EB59-4C3F-B7BE-D7AB82EE091E}">
      <dgm:prSet/>
      <dgm:spPr/>
      <dgm:t>
        <a:bodyPr/>
        <a:lstStyle/>
        <a:p>
          <a:endParaRPr lang="LID4096"/>
        </a:p>
      </dgm:t>
    </dgm:pt>
    <dgm:pt modelId="{057FC9FC-B050-4643-ACD3-355678911B08}" type="sibTrans" cxnId="{85EE436A-EB59-4C3F-B7BE-D7AB82EE091E}">
      <dgm:prSet/>
      <dgm:spPr/>
      <dgm:t>
        <a:bodyPr/>
        <a:lstStyle/>
        <a:p>
          <a:endParaRPr lang="LID4096"/>
        </a:p>
      </dgm:t>
    </dgm:pt>
    <dgm:pt modelId="{568CFD99-7339-43A1-827D-1CD1359CEA2C}">
      <dgm:prSet phldrT="[Text]"/>
      <dgm:spPr/>
      <dgm:t>
        <a:bodyPr/>
        <a:lstStyle/>
        <a:p>
          <a:r>
            <a:rPr lang="en-GB" dirty="0"/>
            <a:t>Just Energy Transition Partnerships (JETP)</a:t>
          </a:r>
          <a:endParaRPr lang="LID4096" dirty="0"/>
        </a:p>
      </dgm:t>
    </dgm:pt>
    <dgm:pt modelId="{32FF761E-77FD-47D3-8CE3-E1936B57E75E}" type="parTrans" cxnId="{63545949-1660-4A49-8174-AAF2E30E1480}">
      <dgm:prSet/>
      <dgm:spPr/>
      <dgm:t>
        <a:bodyPr/>
        <a:lstStyle/>
        <a:p>
          <a:endParaRPr lang="LID4096"/>
        </a:p>
      </dgm:t>
    </dgm:pt>
    <dgm:pt modelId="{222D6F55-1080-4046-9E28-21979266B8C3}" type="sibTrans" cxnId="{63545949-1660-4A49-8174-AAF2E30E1480}">
      <dgm:prSet/>
      <dgm:spPr/>
      <dgm:t>
        <a:bodyPr/>
        <a:lstStyle/>
        <a:p>
          <a:endParaRPr lang="LID4096"/>
        </a:p>
      </dgm:t>
    </dgm:pt>
    <dgm:pt modelId="{FB0BB254-AC0C-4207-8181-B599E59F7E60}">
      <dgm:prSet phldrT="[Text]"/>
      <dgm:spPr/>
      <dgm:t>
        <a:bodyPr/>
        <a:lstStyle/>
        <a:p>
          <a:r>
            <a:rPr lang="en-GB" dirty="0"/>
            <a:t>EU: National Energy and Climate Plans (NECPs)</a:t>
          </a:r>
          <a:endParaRPr lang="LID4096" dirty="0"/>
        </a:p>
      </dgm:t>
    </dgm:pt>
    <dgm:pt modelId="{678827E9-AD7D-4ED4-B0B3-1A66611CF719}" type="parTrans" cxnId="{E3223F27-55DE-492C-9D5B-7B2918652457}">
      <dgm:prSet/>
      <dgm:spPr/>
      <dgm:t>
        <a:bodyPr/>
        <a:lstStyle/>
        <a:p>
          <a:endParaRPr lang="LID4096"/>
        </a:p>
      </dgm:t>
    </dgm:pt>
    <dgm:pt modelId="{8E80DA4D-0431-464B-8ACD-FD0D48F70A2D}" type="sibTrans" cxnId="{E3223F27-55DE-492C-9D5B-7B2918652457}">
      <dgm:prSet/>
      <dgm:spPr/>
      <dgm:t>
        <a:bodyPr/>
        <a:lstStyle/>
        <a:p>
          <a:endParaRPr lang="LID4096"/>
        </a:p>
      </dgm:t>
    </dgm:pt>
    <dgm:pt modelId="{76D52E6F-0A9A-40ED-8835-19706D62EC25}" type="pres">
      <dgm:prSet presAssocID="{F139D955-55F2-4CF8-BB02-79455D4258E8}" presName="diagram" presStyleCnt="0">
        <dgm:presLayoutVars>
          <dgm:dir/>
          <dgm:resizeHandles val="exact"/>
        </dgm:presLayoutVars>
      </dgm:prSet>
      <dgm:spPr/>
    </dgm:pt>
    <dgm:pt modelId="{E14D9ED1-7C57-413E-AAC6-7B317F074211}" type="pres">
      <dgm:prSet presAssocID="{3F7A8D93-51A5-41A2-8ED2-9BE623E9BFE9}" presName="node" presStyleLbl="node1" presStyleIdx="0" presStyleCnt="4">
        <dgm:presLayoutVars>
          <dgm:bulletEnabled val="1"/>
        </dgm:presLayoutVars>
      </dgm:prSet>
      <dgm:spPr/>
    </dgm:pt>
    <dgm:pt modelId="{9DBC75AA-1E2F-4D8E-999E-41948DACDCDA}" type="pres">
      <dgm:prSet presAssocID="{3F8D8C33-921B-492A-94AB-C807ACF8F2F1}" presName="sibTrans" presStyleCnt="0"/>
      <dgm:spPr/>
    </dgm:pt>
    <dgm:pt modelId="{EC0A85FA-E928-42C4-9FCE-38855D81DB35}" type="pres">
      <dgm:prSet presAssocID="{AD8C24B1-74E4-4609-B829-ACA19BA5591E}" presName="node" presStyleLbl="node1" presStyleIdx="1" presStyleCnt="4">
        <dgm:presLayoutVars>
          <dgm:bulletEnabled val="1"/>
        </dgm:presLayoutVars>
      </dgm:prSet>
      <dgm:spPr/>
    </dgm:pt>
    <dgm:pt modelId="{C595CB8C-1C5C-45B8-B194-38CC9D2BB081}" type="pres">
      <dgm:prSet presAssocID="{057FC9FC-B050-4643-ACD3-355678911B08}" presName="sibTrans" presStyleCnt="0"/>
      <dgm:spPr/>
    </dgm:pt>
    <dgm:pt modelId="{95265632-DE3E-472C-8788-E54E586FC940}" type="pres">
      <dgm:prSet presAssocID="{568CFD99-7339-43A1-827D-1CD1359CEA2C}" presName="node" presStyleLbl="node1" presStyleIdx="2" presStyleCnt="4">
        <dgm:presLayoutVars>
          <dgm:bulletEnabled val="1"/>
        </dgm:presLayoutVars>
      </dgm:prSet>
      <dgm:spPr/>
    </dgm:pt>
    <dgm:pt modelId="{4F1920F7-4D51-4A7D-BB5F-5C0A97E985A8}" type="pres">
      <dgm:prSet presAssocID="{222D6F55-1080-4046-9E28-21979266B8C3}" presName="sibTrans" presStyleCnt="0"/>
      <dgm:spPr/>
    </dgm:pt>
    <dgm:pt modelId="{5887632C-4740-4926-8ACF-CDEFB0DE118C}" type="pres">
      <dgm:prSet presAssocID="{FB0BB254-AC0C-4207-8181-B599E59F7E60}" presName="node" presStyleLbl="node1" presStyleIdx="3" presStyleCnt="4">
        <dgm:presLayoutVars>
          <dgm:bulletEnabled val="1"/>
        </dgm:presLayoutVars>
      </dgm:prSet>
      <dgm:spPr/>
    </dgm:pt>
  </dgm:ptLst>
  <dgm:cxnLst>
    <dgm:cxn modelId="{E3223F27-55DE-492C-9D5B-7B2918652457}" srcId="{F139D955-55F2-4CF8-BB02-79455D4258E8}" destId="{FB0BB254-AC0C-4207-8181-B599E59F7E60}" srcOrd="3" destOrd="0" parTransId="{678827E9-AD7D-4ED4-B0B3-1A66611CF719}" sibTransId="{8E80DA4D-0431-464B-8ACD-FD0D48F70A2D}"/>
    <dgm:cxn modelId="{C8EFB128-7180-407A-A5C9-972899CA5DE2}" type="presOf" srcId="{3F7A8D93-51A5-41A2-8ED2-9BE623E9BFE9}" destId="{E14D9ED1-7C57-413E-AAC6-7B317F074211}" srcOrd="0" destOrd="0" presId="urn:microsoft.com/office/officeart/2005/8/layout/default"/>
    <dgm:cxn modelId="{63545949-1660-4A49-8174-AAF2E30E1480}" srcId="{F139D955-55F2-4CF8-BB02-79455D4258E8}" destId="{568CFD99-7339-43A1-827D-1CD1359CEA2C}" srcOrd="2" destOrd="0" parTransId="{32FF761E-77FD-47D3-8CE3-E1936B57E75E}" sibTransId="{222D6F55-1080-4046-9E28-21979266B8C3}"/>
    <dgm:cxn modelId="{85EE436A-EB59-4C3F-B7BE-D7AB82EE091E}" srcId="{F139D955-55F2-4CF8-BB02-79455D4258E8}" destId="{AD8C24B1-74E4-4609-B829-ACA19BA5591E}" srcOrd="1" destOrd="0" parTransId="{D047F5C4-362A-4D01-80E3-EB7419FE36B6}" sibTransId="{057FC9FC-B050-4643-ACD3-355678911B08}"/>
    <dgm:cxn modelId="{2765E279-1A1C-4D1D-AA51-6EBE782B1BA9}" type="presOf" srcId="{AD8C24B1-74E4-4609-B829-ACA19BA5591E}" destId="{EC0A85FA-E928-42C4-9FCE-38855D81DB35}" srcOrd="0" destOrd="0" presId="urn:microsoft.com/office/officeart/2005/8/layout/default"/>
    <dgm:cxn modelId="{10345D86-CAFC-4203-BC24-B09ADA1B2154}" type="presOf" srcId="{F139D955-55F2-4CF8-BB02-79455D4258E8}" destId="{76D52E6F-0A9A-40ED-8835-19706D62EC25}" srcOrd="0" destOrd="0" presId="urn:microsoft.com/office/officeart/2005/8/layout/default"/>
    <dgm:cxn modelId="{A487A7D7-A35D-47C9-8E10-E2A2BF4E3555}" type="presOf" srcId="{FB0BB254-AC0C-4207-8181-B599E59F7E60}" destId="{5887632C-4740-4926-8ACF-CDEFB0DE118C}" srcOrd="0" destOrd="0" presId="urn:microsoft.com/office/officeart/2005/8/layout/default"/>
    <dgm:cxn modelId="{10A348E3-79B5-489B-9035-B7289D7A2AE3}" srcId="{F139D955-55F2-4CF8-BB02-79455D4258E8}" destId="{3F7A8D93-51A5-41A2-8ED2-9BE623E9BFE9}" srcOrd="0" destOrd="0" parTransId="{410C7D6F-0B00-4980-A166-28B66EC2F608}" sibTransId="{3F8D8C33-921B-492A-94AB-C807ACF8F2F1}"/>
    <dgm:cxn modelId="{855172E8-7979-4A42-8F90-F73ECB3D8BAD}" type="presOf" srcId="{568CFD99-7339-43A1-827D-1CD1359CEA2C}" destId="{95265632-DE3E-472C-8788-E54E586FC940}" srcOrd="0" destOrd="0" presId="urn:microsoft.com/office/officeart/2005/8/layout/default"/>
    <dgm:cxn modelId="{80067BED-9D45-4F9E-8D30-403661671E40}" type="presParOf" srcId="{76D52E6F-0A9A-40ED-8835-19706D62EC25}" destId="{E14D9ED1-7C57-413E-AAC6-7B317F074211}" srcOrd="0" destOrd="0" presId="urn:microsoft.com/office/officeart/2005/8/layout/default"/>
    <dgm:cxn modelId="{C724F039-11B1-4C1C-A416-58E145DA7C82}" type="presParOf" srcId="{76D52E6F-0A9A-40ED-8835-19706D62EC25}" destId="{9DBC75AA-1E2F-4D8E-999E-41948DACDCDA}" srcOrd="1" destOrd="0" presId="urn:microsoft.com/office/officeart/2005/8/layout/default"/>
    <dgm:cxn modelId="{482431FB-89DF-49A6-BB12-9E6BC5E6805B}" type="presParOf" srcId="{76D52E6F-0A9A-40ED-8835-19706D62EC25}" destId="{EC0A85FA-E928-42C4-9FCE-38855D81DB35}" srcOrd="2" destOrd="0" presId="urn:microsoft.com/office/officeart/2005/8/layout/default"/>
    <dgm:cxn modelId="{C393D562-3EB9-46A4-BEA2-997CB2F24533}" type="presParOf" srcId="{76D52E6F-0A9A-40ED-8835-19706D62EC25}" destId="{C595CB8C-1C5C-45B8-B194-38CC9D2BB081}" srcOrd="3" destOrd="0" presId="urn:microsoft.com/office/officeart/2005/8/layout/default"/>
    <dgm:cxn modelId="{39F96ED8-932D-4810-A422-55CE83B1747F}" type="presParOf" srcId="{76D52E6F-0A9A-40ED-8835-19706D62EC25}" destId="{95265632-DE3E-472C-8788-E54E586FC940}" srcOrd="4" destOrd="0" presId="urn:microsoft.com/office/officeart/2005/8/layout/default"/>
    <dgm:cxn modelId="{88C2A074-4D6C-441C-8371-0A56B81D0275}" type="presParOf" srcId="{76D52E6F-0A9A-40ED-8835-19706D62EC25}" destId="{4F1920F7-4D51-4A7D-BB5F-5C0A97E985A8}" srcOrd="5" destOrd="0" presId="urn:microsoft.com/office/officeart/2005/8/layout/default"/>
    <dgm:cxn modelId="{6542C76E-3C71-4926-B858-FD9413A50D93}" type="presParOf" srcId="{76D52E6F-0A9A-40ED-8835-19706D62EC25}" destId="{5887632C-4740-4926-8ACF-CDEFB0DE118C}"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DD843-CCB7-A04D-85E7-0B48E3760AF2}">
      <dsp:nvSpPr>
        <dsp:cNvPr id="0" name=""/>
        <dsp:cNvSpPr/>
      </dsp:nvSpPr>
      <dsp:spPr>
        <a:xfrm>
          <a:off x="1158248" y="3064"/>
          <a:ext cx="2733823" cy="1093529"/>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GB" sz="1800" kern="1200" dirty="0"/>
            <a:t>Directive</a:t>
          </a:r>
        </a:p>
      </dsp:txBody>
      <dsp:txXfrm>
        <a:off x="1705013" y="3064"/>
        <a:ext cx="1640294" cy="1093529"/>
      </dsp:txXfrm>
    </dsp:sp>
    <dsp:sp modelId="{012808F3-EF1B-D64C-880C-E7EFCC25916C}">
      <dsp:nvSpPr>
        <dsp:cNvPr id="0" name=""/>
        <dsp:cNvSpPr/>
      </dsp:nvSpPr>
      <dsp:spPr>
        <a:xfrm>
          <a:off x="3536674" y="96014"/>
          <a:ext cx="2269073" cy="907629"/>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t>Transposed into National Legislation</a:t>
          </a:r>
        </a:p>
      </dsp:txBody>
      <dsp:txXfrm>
        <a:off x="3990489" y="96014"/>
        <a:ext cx="1361444" cy="907629"/>
      </dsp:txXfrm>
    </dsp:sp>
    <dsp:sp modelId="{E7C02DEF-B006-2D42-8717-D1CF0FCF974B}">
      <dsp:nvSpPr>
        <dsp:cNvPr id="0" name=""/>
        <dsp:cNvSpPr/>
      </dsp:nvSpPr>
      <dsp:spPr>
        <a:xfrm>
          <a:off x="5488078" y="96014"/>
          <a:ext cx="2269073" cy="907629"/>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t>Within 2 years</a:t>
          </a:r>
        </a:p>
      </dsp:txBody>
      <dsp:txXfrm>
        <a:off x="5941893" y="96014"/>
        <a:ext cx="1361444" cy="907629"/>
      </dsp:txXfrm>
    </dsp:sp>
    <dsp:sp modelId="{F15E1DF2-042A-8A4C-B95E-F93BB826B250}">
      <dsp:nvSpPr>
        <dsp:cNvPr id="0" name=""/>
        <dsp:cNvSpPr/>
      </dsp:nvSpPr>
      <dsp:spPr>
        <a:xfrm>
          <a:off x="1158248" y="1249687"/>
          <a:ext cx="2733823" cy="1093529"/>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Regulation</a:t>
          </a:r>
        </a:p>
      </dsp:txBody>
      <dsp:txXfrm>
        <a:off x="1705013" y="1249687"/>
        <a:ext cx="1640294" cy="1093529"/>
      </dsp:txXfrm>
    </dsp:sp>
    <dsp:sp modelId="{8B381CBA-40DA-3B4A-9042-656E15BC2906}">
      <dsp:nvSpPr>
        <dsp:cNvPr id="0" name=""/>
        <dsp:cNvSpPr/>
      </dsp:nvSpPr>
      <dsp:spPr>
        <a:xfrm>
          <a:off x="3536674" y="1342637"/>
          <a:ext cx="2269073" cy="907629"/>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t>automatically valid in all EU MS</a:t>
          </a:r>
        </a:p>
      </dsp:txBody>
      <dsp:txXfrm>
        <a:off x="3990489" y="1342637"/>
        <a:ext cx="1361444" cy="907629"/>
      </dsp:txXfrm>
    </dsp:sp>
    <dsp:sp modelId="{371DA633-BFF6-9043-9575-A8C51C55EA96}">
      <dsp:nvSpPr>
        <dsp:cNvPr id="0" name=""/>
        <dsp:cNvSpPr/>
      </dsp:nvSpPr>
      <dsp:spPr>
        <a:xfrm>
          <a:off x="1158248" y="2496311"/>
          <a:ext cx="2733823" cy="1093529"/>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kern="1200" dirty="0"/>
            <a:t>Implementing and delegated acts</a:t>
          </a:r>
        </a:p>
      </dsp:txBody>
      <dsp:txXfrm>
        <a:off x="1705013" y="2496311"/>
        <a:ext cx="1640294" cy="1093529"/>
      </dsp:txXfrm>
    </dsp:sp>
    <dsp:sp modelId="{E616E067-C81B-A346-A22E-0D57DE2EAD2F}">
      <dsp:nvSpPr>
        <dsp:cNvPr id="0" name=""/>
        <dsp:cNvSpPr/>
      </dsp:nvSpPr>
      <dsp:spPr>
        <a:xfrm>
          <a:off x="1158248" y="3745266"/>
          <a:ext cx="2733823" cy="92072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GB" sz="1800" b="0" i="0" kern="1200" dirty="0"/>
            <a:t>Financial </a:t>
          </a:r>
        </a:p>
        <a:p>
          <a:pPr marL="0" lvl="0" indent="0" algn="ctr" defTabSz="800100">
            <a:lnSpc>
              <a:spcPct val="90000"/>
            </a:lnSpc>
            <a:spcBef>
              <a:spcPct val="0"/>
            </a:spcBef>
            <a:spcAft>
              <a:spcPct val="35000"/>
            </a:spcAft>
            <a:buNone/>
          </a:pPr>
          <a:r>
            <a:rPr lang="en-GB" sz="1800" b="0" i="0" kern="1200" dirty="0"/>
            <a:t>programmes</a:t>
          </a:r>
          <a:endParaRPr lang="en-GB" sz="1800" kern="1200" dirty="0"/>
        </a:p>
      </dsp:txBody>
      <dsp:txXfrm>
        <a:off x="1158248" y="3745266"/>
        <a:ext cx="2733823" cy="920729"/>
      </dsp:txXfrm>
    </dsp:sp>
    <dsp:sp modelId="{74FF8AB2-35F3-ED41-A177-56C1FF3945E5}">
      <dsp:nvSpPr>
        <dsp:cNvPr id="0" name=""/>
        <dsp:cNvSpPr/>
      </dsp:nvSpPr>
      <dsp:spPr>
        <a:xfrm>
          <a:off x="3536674" y="3751816"/>
          <a:ext cx="2269073" cy="90762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b="0" i="0" kern="1200" dirty="0"/>
            <a:t>Recommendations for the negotiations of international agreements</a:t>
          </a:r>
          <a:endParaRPr lang="en-GB" sz="1500" kern="1200" dirty="0"/>
        </a:p>
      </dsp:txBody>
      <dsp:txXfrm>
        <a:off x="3536674" y="3751816"/>
        <a:ext cx="2269073" cy="907629"/>
      </dsp:txXfrm>
    </dsp:sp>
    <dsp:sp modelId="{429F7263-9B21-594C-98ED-7281C0ABC1F2}">
      <dsp:nvSpPr>
        <dsp:cNvPr id="0" name=""/>
        <dsp:cNvSpPr/>
      </dsp:nvSpPr>
      <dsp:spPr>
        <a:xfrm>
          <a:off x="5716314" y="3745999"/>
          <a:ext cx="1809450" cy="925391"/>
        </a:xfrm>
        <a:prstGeom prst="rect">
          <a:avLst/>
        </a:prstGeom>
        <a:solidFill>
          <a:schemeClr val="tx1">
            <a:lumMod val="50000"/>
            <a:lumOff val="5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t>Communications</a:t>
          </a:r>
        </a:p>
      </dsp:txBody>
      <dsp:txXfrm>
        <a:off x="5716314" y="3745999"/>
        <a:ext cx="1809450" cy="925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D9ED1-7C57-413E-AAC6-7B317F074211}">
      <dsp:nvSpPr>
        <dsp:cNvPr id="0" name=""/>
        <dsp:cNvSpPr/>
      </dsp:nvSpPr>
      <dsp:spPr>
        <a:xfrm>
          <a:off x="778834" y="3264"/>
          <a:ext cx="1971209" cy="118272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UNFCCC: Nationally Determined Contributions (NDCs)</a:t>
          </a:r>
          <a:endParaRPr lang="LID4096" sz="1500" kern="1200" dirty="0"/>
        </a:p>
      </dsp:txBody>
      <dsp:txXfrm>
        <a:off x="778834" y="3264"/>
        <a:ext cx="1971209" cy="1182725"/>
      </dsp:txXfrm>
    </dsp:sp>
    <dsp:sp modelId="{EC0A85FA-E928-42C4-9FCE-38855D81DB35}">
      <dsp:nvSpPr>
        <dsp:cNvPr id="0" name=""/>
        <dsp:cNvSpPr/>
      </dsp:nvSpPr>
      <dsp:spPr>
        <a:xfrm>
          <a:off x="778834" y="1383111"/>
          <a:ext cx="1971209" cy="118272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UNFCCC: Long-term Low Emissions and Development Strategies (LT-LEDS)</a:t>
          </a:r>
          <a:endParaRPr lang="LID4096" sz="1500" kern="1200" dirty="0"/>
        </a:p>
      </dsp:txBody>
      <dsp:txXfrm>
        <a:off x="778834" y="1383111"/>
        <a:ext cx="1971209" cy="1182725"/>
      </dsp:txXfrm>
    </dsp:sp>
    <dsp:sp modelId="{95265632-DE3E-472C-8788-E54E586FC940}">
      <dsp:nvSpPr>
        <dsp:cNvPr id="0" name=""/>
        <dsp:cNvSpPr/>
      </dsp:nvSpPr>
      <dsp:spPr>
        <a:xfrm>
          <a:off x="778834" y="2762958"/>
          <a:ext cx="1971209" cy="118272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Just Energy Transition Partnerships (JETP)</a:t>
          </a:r>
          <a:endParaRPr lang="LID4096" sz="1500" kern="1200" dirty="0"/>
        </a:p>
      </dsp:txBody>
      <dsp:txXfrm>
        <a:off x="778834" y="2762958"/>
        <a:ext cx="1971209" cy="1182725"/>
      </dsp:txXfrm>
    </dsp:sp>
    <dsp:sp modelId="{5887632C-4740-4926-8ACF-CDEFB0DE118C}">
      <dsp:nvSpPr>
        <dsp:cNvPr id="0" name=""/>
        <dsp:cNvSpPr/>
      </dsp:nvSpPr>
      <dsp:spPr>
        <a:xfrm>
          <a:off x="778834" y="4142805"/>
          <a:ext cx="1971209" cy="118272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EU: National Energy and Climate Plans (NECPs)</a:t>
          </a:r>
          <a:endParaRPr lang="LID4096" sz="1500" kern="1200" dirty="0"/>
        </a:p>
      </dsp:txBody>
      <dsp:txXfrm>
        <a:off x="778834" y="4142805"/>
        <a:ext cx="1971209" cy="118272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5" name="Footer Placeholder 4"/>
          <p:cNvSpPr>
            <a:spLocks noGrp="1"/>
          </p:cNvSpPr>
          <p:nvPr>
            <p:ph type="ftr" sz="quarter" idx="11"/>
          </p:nvPr>
        </p:nvSpPr>
        <p:spPr/>
        <p:txBody>
          <a:bodyPr/>
          <a:lstStyle/>
          <a:p>
            <a:endParaRPr lang="LID4096"/>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136268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6" name="Footer Placeholder 5"/>
          <p:cNvSpPr>
            <a:spLocks noGrp="1"/>
          </p:cNvSpPr>
          <p:nvPr>
            <p:ph type="ftr" sz="quarter" idx="11"/>
          </p:nvPr>
        </p:nvSpPr>
        <p:spPr/>
        <p:txBody>
          <a:bodyPr/>
          <a:lstStyle/>
          <a:p>
            <a:endParaRPr lang="LID4096"/>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14490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5" name="Footer Placeholder 4"/>
          <p:cNvSpPr>
            <a:spLocks noGrp="1"/>
          </p:cNvSpPr>
          <p:nvPr>
            <p:ph type="ftr" sz="quarter" idx="11"/>
          </p:nvPr>
        </p:nvSpPr>
        <p:spPr/>
        <p:txBody>
          <a:bodyPr/>
          <a:lstStyle/>
          <a:p>
            <a:endParaRPr lang="LID4096"/>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1953799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5" name="Footer Placeholder 4"/>
          <p:cNvSpPr>
            <a:spLocks noGrp="1"/>
          </p:cNvSpPr>
          <p:nvPr>
            <p:ph type="ftr" sz="quarter" idx="11"/>
          </p:nvPr>
        </p:nvSpPr>
        <p:spPr/>
        <p:txBody>
          <a:bodyPr/>
          <a:lstStyle/>
          <a:p>
            <a:endParaRPr lang="LID4096"/>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73252F-D05E-4DF4-8AFA-74F0CF39972D}" type="slidenum">
              <a:rPr lang="LID4096" smtClean="0"/>
              <a:t>‹#›</a:t>
            </a:fld>
            <a:endParaRPr lang="LID4096"/>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9200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6" name="Footer Placeholder 5"/>
          <p:cNvSpPr>
            <a:spLocks noGrp="1"/>
          </p:cNvSpPr>
          <p:nvPr>
            <p:ph type="ftr" sz="quarter" idx="11"/>
          </p:nvPr>
        </p:nvSpPr>
        <p:spPr/>
        <p:txBody>
          <a:bodyPr/>
          <a:lstStyle/>
          <a:p>
            <a:endParaRPr lang="LID4096"/>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3106962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6" name="Footer Placeholder 5"/>
          <p:cNvSpPr>
            <a:spLocks noGrp="1"/>
          </p:cNvSpPr>
          <p:nvPr>
            <p:ph type="ftr" sz="quarter" idx="11"/>
          </p:nvPr>
        </p:nvSpPr>
        <p:spPr/>
        <p:txBody>
          <a:bodyPr/>
          <a:lstStyle/>
          <a:p>
            <a:endParaRPr lang="LID4096"/>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73252F-D05E-4DF4-8AFA-74F0CF39972D}" type="slidenum">
              <a:rPr lang="LID4096" smtClean="0"/>
              <a:t>‹#›</a:t>
            </a:fld>
            <a:endParaRPr lang="LID4096"/>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7517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6" name="Footer Placeholder 5"/>
          <p:cNvSpPr>
            <a:spLocks noGrp="1"/>
          </p:cNvSpPr>
          <p:nvPr>
            <p:ph type="ftr" sz="quarter" idx="11"/>
          </p:nvPr>
        </p:nvSpPr>
        <p:spPr/>
        <p:txBody>
          <a:bodyPr/>
          <a:lstStyle/>
          <a:p>
            <a:endParaRPr lang="LID4096"/>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1684396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5" name="Footer Placeholder 4"/>
          <p:cNvSpPr>
            <a:spLocks noGrp="1"/>
          </p:cNvSpPr>
          <p:nvPr>
            <p:ph type="ftr" sz="quarter" idx="11"/>
          </p:nvPr>
        </p:nvSpPr>
        <p:spPr/>
        <p:txBody>
          <a:bodyPr/>
          <a:lstStyle/>
          <a:p>
            <a:endParaRPr lang="LID4096"/>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7070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5" name="Footer Placeholder 4"/>
          <p:cNvSpPr>
            <a:spLocks noGrp="1"/>
          </p:cNvSpPr>
          <p:nvPr>
            <p:ph type="ftr" sz="quarter" idx="11"/>
          </p:nvPr>
        </p:nvSpPr>
        <p:spPr/>
        <p:txBody>
          <a:bodyPr/>
          <a:lstStyle/>
          <a:p>
            <a:endParaRPr lang="LID4096"/>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185221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5" name="Footer Placeholder 4"/>
          <p:cNvSpPr>
            <a:spLocks noGrp="1"/>
          </p:cNvSpPr>
          <p:nvPr>
            <p:ph type="ftr" sz="quarter" idx="11"/>
          </p:nvPr>
        </p:nvSpPr>
        <p:spPr/>
        <p:txBody>
          <a:bodyPr/>
          <a:lstStyle/>
          <a:p>
            <a:endParaRPr lang="LID4096"/>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377249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5" name="Footer Placeholder 4"/>
          <p:cNvSpPr>
            <a:spLocks noGrp="1"/>
          </p:cNvSpPr>
          <p:nvPr>
            <p:ph type="ftr" sz="quarter" idx="11"/>
          </p:nvPr>
        </p:nvSpPr>
        <p:spPr/>
        <p:txBody>
          <a:bodyPr/>
          <a:lstStyle/>
          <a:p>
            <a:endParaRPr lang="LID4096"/>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257154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6" name="Footer Placeholder 5"/>
          <p:cNvSpPr>
            <a:spLocks noGrp="1"/>
          </p:cNvSpPr>
          <p:nvPr>
            <p:ph type="ftr" sz="quarter" idx="11"/>
          </p:nvPr>
        </p:nvSpPr>
        <p:spPr/>
        <p:txBody>
          <a:bodyPr/>
          <a:lstStyle/>
          <a:p>
            <a:endParaRPr lang="LID4096"/>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321754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8" name="Footer Placeholder 7"/>
          <p:cNvSpPr>
            <a:spLocks noGrp="1"/>
          </p:cNvSpPr>
          <p:nvPr>
            <p:ph type="ftr" sz="quarter" idx="11"/>
          </p:nvPr>
        </p:nvSpPr>
        <p:spPr/>
        <p:txBody>
          <a:bodyPr/>
          <a:lstStyle/>
          <a:p>
            <a:endParaRPr lang="LID4096"/>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41353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4" name="Footer Placeholder 3"/>
          <p:cNvSpPr>
            <a:spLocks noGrp="1"/>
          </p:cNvSpPr>
          <p:nvPr>
            <p:ph type="ftr" sz="quarter" idx="11"/>
          </p:nvPr>
        </p:nvSpPr>
        <p:spPr/>
        <p:txBody>
          <a:bodyPr/>
          <a:lstStyle/>
          <a:p>
            <a:endParaRPr lang="LID4096"/>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344759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043235" y="3627991"/>
            <a:ext cx="5554494" cy="905524"/>
          </a:xfrm>
          <a:solidFill>
            <a:schemeClr val="bg1">
              <a:lumMod val="95000"/>
            </a:schemeClr>
          </a:solidFill>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4" name="Footer Placeholder 3"/>
          <p:cNvSpPr>
            <a:spLocks noGrp="1"/>
          </p:cNvSpPr>
          <p:nvPr>
            <p:ph type="ftr" sz="quarter" idx="11"/>
          </p:nvPr>
        </p:nvSpPr>
        <p:spPr/>
        <p:txBody>
          <a:bodyPr/>
          <a:lstStyle/>
          <a:p>
            <a:endParaRPr lang="LID4096"/>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275528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3" name="Footer Placeholder 2"/>
          <p:cNvSpPr>
            <a:spLocks noGrp="1"/>
          </p:cNvSpPr>
          <p:nvPr>
            <p:ph type="ftr" sz="quarter" idx="11"/>
          </p:nvPr>
        </p:nvSpPr>
        <p:spPr/>
        <p:txBody>
          <a:bodyPr/>
          <a:lstStyle/>
          <a:p>
            <a:endParaRPr lang="LID4096"/>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311690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F811CA-4F06-449B-AC2C-A366F9FC15F7}" type="datetimeFigureOut">
              <a:rPr lang="LID4096" smtClean="0"/>
              <a:t>07/05/2023</a:t>
            </a:fld>
            <a:endParaRPr lang="LID4096"/>
          </a:p>
        </p:txBody>
      </p:sp>
      <p:sp>
        <p:nvSpPr>
          <p:cNvPr id="6" name="Footer Placeholder 5"/>
          <p:cNvSpPr>
            <a:spLocks noGrp="1"/>
          </p:cNvSpPr>
          <p:nvPr>
            <p:ph type="ftr" sz="quarter" idx="11"/>
          </p:nvPr>
        </p:nvSpPr>
        <p:spPr/>
        <p:txBody>
          <a:bodyPr/>
          <a:lstStyle/>
          <a:p>
            <a:endParaRPr lang="LID4096"/>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873252F-D05E-4DF4-8AFA-74F0CF39972D}" type="slidenum">
              <a:rPr lang="LID4096" smtClean="0"/>
              <a:t>‹#›</a:t>
            </a:fld>
            <a:endParaRPr lang="LID4096"/>
          </a:p>
        </p:txBody>
      </p:sp>
    </p:spTree>
    <p:extLst>
      <p:ext uri="{BB962C8B-B14F-4D97-AF65-F5344CB8AC3E}">
        <p14:creationId xmlns:p14="http://schemas.microsoft.com/office/powerpoint/2010/main" val="269858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F811CA-4F06-449B-AC2C-A366F9FC15F7}" type="datetimeFigureOut">
              <a:rPr lang="LID4096" smtClean="0"/>
              <a:t>07/05/2023</a:t>
            </a:fld>
            <a:endParaRPr lang="LID4096"/>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ID4096"/>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873252F-D05E-4DF4-8AFA-74F0CF39972D}" type="slidenum">
              <a:rPr lang="LID4096" smtClean="0"/>
              <a:t>‹#›</a:t>
            </a:fld>
            <a:endParaRPr lang="LID4096"/>
          </a:p>
        </p:txBody>
      </p:sp>
    </p:spTree>
    <p:extLst>
      <p:ext uri="{BB962C8B-B14F-4D97-AF65-F5344CB8AC3E}">
        <p14:creationId xmlns:p14="http://schemas.microsoft.com/office/powerpoint/2010/main" val="29575095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12"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ommission.europa.eu/law/law-making-process/planning-and-proposing-law/better-regulation/better-regulation-guidelines-and-toolbox_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1.png"/><Relationship Id="rId7" Type="http://schemas.openxmlformats.org/officeDocument/2006/relationships/image" Target="../media/image25.png"/><Relationship Id="rId12" Type="http://schemas.microsoft.com/office/2007/relationships/diagramDrawing" Target="../diagrams/drawing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diagramColors" Target="../diagrams/colors2.xml"/><Relationship Id="rId5" Type="http://schemas.openxmlformats.org/officeDocument/2006/relationships/image" Target="../media/image23.png"/><Relationship Id="rId10" Type="http://schemas.openxmlformats.org/officeDocument/2006/relationships/diagramQuickStyle" Target="../diagrams/quickStyle2.xml"/><Relationship Id="rId4" Type="http://schemas.openxmlformats.org/officeDocument/2006/relationships/image" Target="../media/image22.png"/><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climateactiontracker.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ata.europa.eu/doi/10.2775/790913"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ur-lex.europa.eu/legal-content/EN/TXT/PDF/?uri=CELEX:52018DC077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ur-lex.europa.eu/legal-content/EN/TXT/HTML/?uri=CELEX:52019DC0640&amp;from=E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611-899B-1C12-739C-93624A87DC7D}"/>
              </a:ext>
            </a:extLst>
          </p:cNvPr>
          <p:cNvSpPr>
            <a:spLocks noGrp="1"/>
          </p:cNvSpPr>
          <p:nvPr>
            <p:ph type="ctrTitle"/>
          </p:nvPr>
        </p:nvSpPr>
        <p:spPr>
          <a:xfrm>
            <a:off x="2589213" y="2514600"/>
            <a:ext cx="9238352" cy="2262781"/>
          </a:xfrm>
        </p:spPr>
        <p:txBody>
          <a:bodyPr>
            <a:normAutofit fontScale="90000"/>
          </a:bodyPr>
          <a:lstStyle/>
          <a:p>
            <a:r>
              <a:rPr lang="en-US" dirty="0"/>
              <a:t>Energy transition: interaction of policy making and energy system analysis incl. modelling</a:t>
            </a:r>
            <a:endParaRPr lang="LID4096" dirty="0"/>
          </a:p>
        </p:txBody>
      </p:sp>
      <p:sp>
        <p:nvSpPr>
          <p:cNvPr id="3" name="Subtitle 2">
            <a:extLst>
              <a:ext uri="{FF2B5EF4-FFF2-40B4-BE49-F238E27FC236}">
                <a16:creationId xmlns:a16="http://schemas.microsoft.com/office/drawing/2014/main" id="{C66B0390-A49E-1FDA-4A7E-BDD15533C9D7}"/>
              </a:ext>
            </a:extLst>
          </p:cNvPr>
          <p:cNvSpPr>
            <a:spLocks noGrp="1"/>
          </p:cNvSpPr>
          <p:nvPr>
            <p:ph type="subTitle" idx="1"/>
          </p:nvPr>
        </p:nvSpPr>
        <p:spPr/>
        <p:txBody>
          <a:bodyPr/>
          <a:lstStyle/>
          <a:p>
            <a:r>
              <a:rPr lang="en-US" dirty="0"/>
              <a:t>Alessia De Vita</a:t>
            </a:r>
          </a:p>
          <a:p>
            <a:r>
              <a:rPr lang="en-US" dirty="0"/>
              <a:t>6.07.2023</a:t>
            </a:r>
            <a:endParaRPr lang="LID4096" dirty="0"/>
          </a:p>
        </p:txBody>
      </p:sp>
    </p:spTree>
    <p:extLst>
      <p:ext uri="{BB962C8B-B14F-4D97-AF65-F5344CB8AC3E}">
        <p14:creationId xmlns:p14="http://schemas.microsoft.com/office/powerpoint/2010/main" val="399874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E8D66CB-92EF-BDCA-1785-1B18B3E19C8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48377" y="690664"/>
            <a:ext cx="10443623" cy="5875236"/>
          </a:xfrm>
        </p:spPr>
      </p:pic>
      <p:sp>
        <p:nvSpPr>
          <p:cNvPr id="2" name="TextBox 1">
            <a:extLst>
              <a:ext uri="{FF2B5EF4-FFF2-40B4-BE49-F238E27FC236}">
                <a16:creationId xmlns:a16="http://schemas.microsoft.com/office/drawing/2014/main" id="{C3DE8951-3964-5FB8-E30D-A86EBD80A37D}"/>
              </a:ext>
            </a:extLst>
          </p:cNvPr>
          <p:cNvSpPr txBox="1"/>
          <p:nvPr/>
        </p:nvSpPr>
        <p:spPr>
          <a:xfrm>
            <a:off x="3884613" y="6100300"/>
            <a:ext cx="609268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DE" b="1" dirty="0">
                <a:solidFill>
                  <a:schemeClr val="accent2"/>
                </a:solidFill>
              </a:rPr>
              <a:t>Most democracies world-wide have a similar set-up!!</a:t>
            </a:r>
          </a:p>
        </p:txBody>
      </p:sp>
    </p:spTree>
    <p:extLst>
      <p:ext uri="{BB962C8B-B14F-4D97-AF65-F5344CB8AC3E}">
        <p14:creationId xmlns:p14="http://schemas.microsoft.com/office/powerpoint/2010/main" val="345277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C765-EA2C-882A-8843-13FBC6EE39C4}"/>
              </a:ext>
            </a:extLst>
          </p:cNvPr>
          <p:cNvSpPr>
            <a:spLocks noGrp="1"/>
          </p:cNvSpPr>
          <p:nvPr>
            <p:ph type="title"/>
          </p:nvPr>
        </p:nvSpPr>
        <p:spPr/>
        <p:txBody>
          <a:bodyPr/>
          <a:lstStyle/>
          <a:p>
            <a:r>
              <a:rPr lang="en-US" dirty="0"/>
              <a:t>Where does the modelling come in?</a:t>
            </a:r>
            <a:endParaRPr lang="LID4096" dirty="0"/>
          </a:p>
        </p:txBody>
      </p:sp>
      <p:sp>
        <p:nvSpPr>
          <p:cNvPr id="9" name="Text Placeholder 8">
            <a:extLst>
              <a:ext uri="{FF2B5EF4-FFF2-40B4-BE49-F238E27FC236}">
                <a16:creationId xmlns:a16="http://schemas.microsoft.com/office/drawing/2014/main" id="{6E2DCC39-B6C3-955E-43E9-C7AC6649987C}"/>
              </a:ext>
            </a:extLst>
          </p:cNvPr>
          <p:cNvSpPr>
            <a:spLocks noGrp="1"/>
          </p:cNvSpPr>
          <p:nvPr>
            <p:ph type="body" idx="1"/>
          </p:nvPr>
        </p:nvSpPr>
        <p:spPr/>
        <p:txBody>
          <a:bodyPr/>
          <a:lstStyle/>
          <a:p>
            <a:r>
              <a:rPr lang="en-GB" dirty="0"/>
              <a:t>Energy Trilemma</a:t>
            </a:r>
            <a:endParaRPr lang="LID4096" dirty="0"/>
          </a:p>
        </p:txBody>
      </p:sp>
      <p:sp>
        <p:nvSpPr>
          <p:cNvPr id="10" name="Text Placeholder 9">
            <a:extLst>
              <a:ext uri="{FF2B5EF4-FFF2-40B4-BE49-F238E27FC236}">
                <a16:creationId xmlns:a16="http://schemas.microsoft.com/office/drawing/2014/main" id="{6B3CA213-44C9-1E99-7437-83960640B036}"/>
              </a:ext>
            </a:extLst>
          </p:cNvPr>
          <p:cNvSpPr>
            <a:spLocks noGrp="1"/>
          </p:cNvSpPr>
          <p:nvPr>
            <p:ph type="body" sz="quarter" idx="3"/>
          </p:nvPr>
        </p:nvSpPr>
        <p:spPr/>
        <p:txBody>
          <a:bodyPr/>
          <a:lstStyle/>
          <a:p>
            <a:r>
              <a:rPr lang="en-GB" dirty="0"/>
              <a:t>Modelling use</a:t>
            </a:r>
            <a:endParaRPr lang="LID4096" dirty="0"/>
          </a:p>
        </p:txBody>
      </p:sp>
      <p:sp>
        <p:nvSpPr>
          <p:cNvPr id="11" name="Content Placeholder 10">
            <a:extLst>
              <a:ext uri="{FF2B5EF4-FFF2-40B4-BE49-F238E27FC236}">
                <a16:creationId xmlns:a16="http://schemas.microsoft.com/office/drawing/2014/main" id="{E6CD792C-4CC4-045C-E9B4-AAD5BDCE084A}"/>
              </a:ext>
            </a:extLst>
          </p:cNvPr>
          <p:cNvSpPr>
            <a:spLocks noGrp="1"/>
          </p:cNvSpPr>
          <p:nvPr>
            <p:ph sz="quarter" idx="4"/>
          </p:nvPr>
        </p:nvSpPr>
        <p:spPr/>
        <p:txBody>
          <a:bodyPr/>
          <a:lstStyle/>
          <a:p>
            <a:r>
              <a:rPr lang="en-GB" dirty="0"/>
              <a:t>Simultaneous computation of indicators to understand the effect of a specific scenario on the energy trilemma components</a:t>
            </a:r>
          </a:p>
          <a:p>
            <a:r>
              <a:rPr lang="en-GB" dirty="0"/>
              <a:t>Depending on the system configuration and policy priorities different elements gain importance</a:t>
            </a:r>
            <a:endParaRPr lang="LID4096" dirty="0"/>
          </a:p>
        </p:txBody>
      </p:sp>
      <p:pic>
        <p:nvPicPr>
          <p:cNvPr id="18" name="Content Placeholder 17">
            <a:extLst>
              <a:ext uri="{FF2B5EF4-FFF2-40B4-BE49-F238E27FC236}">
                <a16:creationId xmlns:a16="http://schemas.microsoft.com/office/drawing/2014/main" id="{4DA6F70B-98F5-DC87-BB32-F735581898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33535" y="2663731"/>
            <a:ext cx="4963095" cy="3570159"/>
          </a:xfrm>
        </p:spPr>
      </p:pic>
      <p:sp>
        <p:nvSpPr>
          <p:cNvPr id="19" name="TextBox 18">
            <a:extLst>
              <a:ext uri="{FF2B5EF4-FFF2-40B4-BE49-F238E27FC236}">
                <a16:creationId xmlns:a16="http://schemas.microsoft.com/office/drawing/2014/main" id="{42285CC5-0CA2-0417-C75B-BD8171B69C69}"/>
              </a:ext>
            </a:extLst>
          </p:cNvPr>
          <p:cNvSpPr txBox="1"/>
          <p:nvPr/>
        </p:nvSpPr>
        <p:spPr>
          <a:xfrm>
            <a:off x="1733535" y="6257836"/>
            <a:ext cx="8813631" cy="553998"/>
          </a:xfrm>
          <a:prstGeom prst="rect">
            <a:avLst/>
          </a:prstGeom>
          <a:noFill/>
        </p:spPr>
        <p:txBody>
          <a:bodyPr wrap="none" rtlCol="0">
            <a:spAutoFit/>
          </a:bodyPr>
          <a:lstStyle/>
          <a:p>
            <a:r>
              <a:rPr lang="en-US" sz="1000" dirty="0">
                <a:solidFill>
                  <a:schemeClr val="tx1">
                    <a:lumMod val="50000"/>
                    <a:lumOff val="50000"/>
                  </a:schemeClr>
                </a:solidFill>
              </a:rPr>
              <a:t>Syed Ahsan Ali Shah, Cheng </a:t>
            </a:r>
            <a:r>
              <a:rPr lang="en-US" sz="1000" dirty="0" err="1">
                <a:solidFill>
                  <a:schemeClr val="tx1">
                    <a:lumMod val="50000"/>
                    <a:lumOff val="50000"/>
                  </a:schemeClr>
                </a:solidFill>
              </a:rPr>
              <a:t>Longsheng</a:t>
            </a:r>
            <a:r>
              <a:rPr lang="en-US" sz="1000" dirty="0">
                <a:solidFill>
                  <a:schemeClr val="tx1">
                    <a:lumMod val="50000"/>
                    <a:lumOff val="50000"/>
                  </a:schemeClr>
                </a:solidFill>
              </a:rPr>
              <a:t>, Yasir Ahmed </a:t>
            </a:r>
            <a:r>
              <a:rPr lang="en-US" sz="1000" dirty="0" err="1">
                <a:solidFill>
                  <a:schemeClr val="tx1">
                    <a:lumMod val="50000"/>
                    <a:lumOff val="50000"/>
                  </a:schemeClr>
                </a:solidFill>
              </a:rPr>
              <a:t>Solangi</a:t>
            </a:r>
            <a:r>
              <a:rPr lang="en-US" sz="1000" dirty="0">
                <a:solidFill>
                  <a:schemeClr val="tx1">
                    <a:lumMod val="50000"/>
                    <a:lumOff val="50000"/>
                  </a:schemeClr>
                </a:solidFill>
              </a:rPr>
              <a:t>, Munir Ahmad, </a:t>
            </a:r>
            <a:r>
              <a:rPr lang="en-US" sz="1000" dirty="0" err="1">
                <a:solidFill>
                  <a:schemeClr val="tx1">
                    <a:lumMod val="50000"/>
                    <a:lumOff val="50000"/>
                  </a:schemeClr>
                </a:solidFill>
              </a:rPr>
              <a:t>Sharafat</a:t>
            </a:r>
            <a:r>
              <a:rPr lang="en-US" sz="1000" dirty="0">
                <a:solidFill>
                  <a:schemeClr val="tx1">
                    <a:lumMod val="50000"/>
                    <a:lumOff val="50000"/>
                  </a:schemeClr>
                </a:solidFill>
              </a:rPr>
              <a:t> Ali,</a:t>
            </a:r>
          </a:p>
          <a:p>
            <a:r>
              <a:rPr lang="en-US" sz="1000" dirty="0">
                <a:solidFill>
                  <a:schemeClr val="tx1">
                    <a:lumMod val="50000"/>
                    <a:lumOff val="50000"/>
                  </a:schemeClr>
                </a:solidFill>
              </a:rPr>
              <a:t>Energy trilemma based prioritization of waste-to-energy technologies: Implications for post-COVID-19 green economic recovery in Pakistan,</a:t>
            </a:r>
          </a:p>
          <a:p>
            <a:r>
              <a:rPr lang="en-US" sz="1000" dirty="0">
                <a:solidFill>
                  <a:schemeClr val="tx1">
                    <a:lumMod val="50000"/>
                    <a:lumOff val="50000"/>
                  </a:schemeClr>
                </a:solidFill>
              </a:rPr>
              <a:t>Journal of Cleaner Production, Volume 284, 2021, https://doi.org/10.1016/j.jclepro.2020.124729</a:t>
            </a:r>
            <a:endParaRPr lang="LID4096" sz="1000" dirty="0">
              <a:solidFill>
                <a:schemeClr val="tx1">
                  <a:lumMod val="50000"/>
                  <a:lumOff val="50000"/>
                </a:schemeClr>
              </a:solidFill>
            </a:endParaRPr>
          </a:p>
        </p:txBody>
      </p:sp>
    </p:spTree>
    <p:extLst>
      <p:ext uri="{BB962C8B-B14F-4D97-AF65-F5344CB8AC3E}">
        <p14:creationId xmlns:p14="http://schemas.microsoft.com/office/powerpoint/2010/main" val="374120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C765-EA2C-882A-8843-13FBC6EE39C4}"/>
              </a:ext>
            </a:extLst>
          </p:cNvPr>
          <p:cNvSpPr>
            <a:spLocks noGrp="1"/>
          </p:cNvSpPr>
          <p:nvPr>
            <p:ph type="title"/>
          </p:nvPr>
        </p:nvSpPr>
        <p:spPr/>
        <p:txBody>
          <a:bodyPr/>
          <a:lstStyle/>
          <a:p>
            <a:r>
              <a:rPr lang="en-US" dirty="0"/>
              <a:t>Where does the modelling come in?</a:t>
            </a:r>
            <a:endParaRPr lang="LID4096" dirty="0"/>
          </a:p>
        </p:txBody>
      </p:sp>
      <p:sp>
        <p:nvSpPr>
          <p:cNvPr id="3" name="Content Placeholder 2">
            <a:extLst>
              <a:ext uri="{FF2B5EF4-FFF2-40B4-BE49-F238E27FC236}">
                <a16:creationId xmlns:a16="http://schemas.microsoft.com/office/drawing/2014/main" id="{07D5E428-7865-5FFA-39EB-BC4A1C2D972E}"/>
              </a:ext>
            </a:extLst>
          </p:cNvPr>
          <p:cNvSpPr>
            <a:spLocks noGrp="1"/>
          </p:cNvSpPr>
          <p:nvPr>
            <p:ph idx="1"/>
          </p:nvPr>
        </p:nvSpPr>
        <p:spPr>
          <a:xfrm>
            <a:off x="2592925" y="1578279"/>
            <a:ext cx="9264457" cy="4332943"/>
          </a:xfrm>
        </p:spPr>
        <p:txBody>
          <a:bodyPr>
            <a:normAutofit fontScale="92500" lnSpcReduction="10000"/>
          </a:bodyPr>
          <a:lstStyle/>
          <a:p>
            <a:r>
              <a:rPr lang="en-GB" b="1" dirty="0">
                <a:solidFill>
                  <a:srgbClr val="404040"/>
                </a:solidFill>
              </a:rPr>
              <a:t>How will the energy system develop? And what do changes imply?</a:t>
            </a:r>
          </a:p>
          <a:p>
            <a:endParaRPr lang="en-GB" dirty="0">
              <a:solidFill>
                <a:srgbClr val="404040"/>
              </a:solidFill>
            </a:endParaRPr>
          </a:p>
          <a:p>
            <a:r>
              <a:rPr lang="en-GB" dirty="0">
                <a:solidFill>
                  <a:srgbClr val="404040"/>
                </a:solidFill>
              </a:rPr>
              <a:t>Initiatives require </a:t>
            </a:r>
            <a:r>
              <a:rPr lang="en-GB" b="1" dirty="0">
                <a:solidFill>
                  <a:srgbClr val="404040"/>
                </a:solidFill>
              </a:rPr>
              <a:t>Impact assessments </a:t>
            </a:r>
            <a:r>
              <a:rPr lang="en-GB" i="1" dirty="0">
                <a:solidFill>
                  <a:schemeClr val="accent6"/>
                </a:solidFill>
              </a:rPr>
              <a:t>if</a:t>
            </a:r>
            <a:r>
              <a:rPr lang="en-GB" dirty="0">
                <a:solidFill>
                  <a:srgbClr val="404040"/>
                </a:solidFill>
              </a:rPr>
              <a:t> initiatives are expected to have </a:t>
            </a:r>
            <a:r>
              <a:rPr lang="en-GB" b="1" dirty="0">
                <a:solidFill>
                  <a:schemeClr val="accent6"/>
                </a:solidFill>
              </a:rPr>
              <a:t>significant economic, social or environmental impacts</a:t>
            </a:r>
            <a:r>
              <a:rPr lang="en-GB" dirty="0">
                <a:solidFill>
                  <a:srgbClr val="404040"/>
                </a:solidFill>
              </a:rPr>
              <a:t>.</a:t>
            </a:r>
          </a:p>
          <a:p>
            <a:pPr algn="l"/>
            <a:r>
              <a:rPr lang="en-GB" dirty="0">
                <a:solidFill>
                  <a:srgbClr val="404040"/>
                </a:solidFill>
                <a:effectLst/>
              </a:rPr>
              <a:t>“The impact assessment report must include a description of:</a:t>
            </a:r>
          </a:p>
          <a:p>
            <a:pPr lvl="1"/>
            <a:r>
              <a:rPr lang="en-GB" dirty="0">
                <a:solidFill>
                  <a:srgbClr val="404040"/>
                </a:solidFill>
                <a:effectLst/>
              </a:rPr>
              <a:t>the environmental, social and economic impacts, including impacts on small and medium enterprises and competitiveness, and an explicit statement if any of these are not considered significant </a:t>
            </a:r>
          </a:p>
          <a:p>
            <a:pPr lvl="1"/>
            <a:r>
              <a:rPr lang="en-GB" dirty="0">
                <a:solidFill>
                  <a:srgbClr val="404040"/>
                </a:solidFill>
                <a:effectLst/>
              </a:rPr>
              <a:t>who will be affected by the initiative and how </a:t>
            </a:r>
          </a:p>
          <a:p>
            <a:pPr lvl="1"/>
            <a:r>
              <a:rPr lang="en-GB" dirty="0">
                <a:solidFill>
                  <a:srgbClr val="404040"/>
                </a:solidFill>
                <a:effectLst/>
              </a:rPr>
              <a:t>the consultation strategy and the results obtained from it</a:t>
            </a:r>
          </a:p>
          <a:p>
            <a:pPr algn="l"/>
            <a:r>
              <a:rPr lang="en-GB" dirty="0">
                <a:solidFill>
                  <a:srgbClr val="404040"/>
                </a:solidFill>
                <a:effectLst/>
              </a:rPr>
              <a:t>Impact assessment reports are published with the proposals or with acts adopted by the Commission. They are also sent to the EU lawmakers, the Parliament and Council, to consider as they decide on whether to adopt the proposed law.”*</a:t>
            </a:r>
          </a:p>
          <a:p>
            <a:pPr algn="l"/>
            <a:r>
              <a:rPr lang="en-GB" dirty="0">
                <a:solidFill>
                  <a:srgbClr val="404040"/>
                </a:solidFill>
              </a:rPr>
              <a:t>The Regulatory Scrutiny Board (RSB) assesses the quality of the Impact Assessments</a:t>
            </a:r>
            <a:endParaRPr lang="en-GB" dirty="0">
              <a:solidFill>
                <a:srgbClr val="404040"/>
              </a:solidFill>
              <a:effectLst/>
            </a:endParaRPr>
          </a:p>
          <a:p>
            <a:endParaRPr lang="LID4096" dirty="0"/>
          </a:p>
        </p:txBody>
      </p:sp>
      <p:sp>
        <p:nvSpPr>
          <p:cNvPr id="4" name="TextBox 3">
            <a:extLst>
              <a:ext uri="{FF2B5EF4-FFF2-40B4-BE49-F238E27FC236}">
                <a16:creationId xmlns:a16="http://schemas.microsoft.com/office/drawing/2014/main" id="{A50F9AF0-7557-08DD-3172-C4582DF9EBE1}"/>
              </a:ext>
            </a:extLst>
          </p:cNvPr>
          <p:cNvSpPr txBox="1"/>
          <p:nvPr/>
        </p:nvSpPr>
        <p:spPr>
          <a:xfrm>
            <a:off x="2592925" y="6539948"/>
            <a:ext cx="7949612" cy="246221"/>
          </a:xfrm>
          <a:prstGeom prst="rect">
            <a:avLst/>
          </a:prstGeom>
          <a:noFill/>
        </p:spPr>
        <p:txBody>
          <a:bodyPr wrap="none" rtlCol="0">
            <a:spAutoFit/>
          </a:bodyPr>
          <a:lstStyle/>
          <a:p>
            <a:r>
              <a:rPr lang="en-DE" sz="1000" dirty="0"/>
              <a:t>*Quoted from: </a:t>
            </a:r>
            <a:r>
              <a:rPr lang="en-GB" sz="1000" dirty="0"/>
              <a:t>https://</a:t>
            </a:r>
            <a:r>
              <a:rPr lang="en-GB" sz="1000" dirty="0" err="1"/>
              <a:t>commission.europa.eu</a:t>
            </a:r>
            <a:r>
              <a:rPr lang="en-GB" sz="1000" dirty="0"/>
              <a:t>/law/law-making-process/planning-and-proposing-law/impact-</a:t>
            </a:r>
            <a:r>
              <a:rPr lang="en-GB" sz="1000" dirty="0" err="1"/>
              <a:t>assessments_en</a:t>
            </a:r>
            <a:endParaRPr lang="en-DE" sz="1000" dirty="0"/>
          </a:p>
        </p:txBody>
      </p:sp>
    </p:spTree>
    <p:extLst>
      <p:ext uri="{BB962C8B-B14F-4D97-AF65-F5344CB8AC3E}">
        <p14:creationId xmlns:p14="http://schemas.microsoft.com/office/powerpoint/2010/main" val="2074143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C765-EA2C-882A-8843-13FBC6EE39C4}"/>
              </a:ext>
            </a:extLst>
          </p:cNvPr>
          <p:cNvSpPr>
            <a:spLocks noGrp="1"/>
          </p:cNvSpPr>
          <p:nvPr>
            <p:ph type="title"/>
          </p:nvPr>
        </p:nvSpPr>
        <p:spPr/>
        <p:txBody>
          <a:bodyPr/>
          <a:lstStyle/>
          <a:p>
            <a:r>
              <a:rPr lang="en-US" dirty="0"/>
              <a:t>Why is modelling needed?</a:t>
            </a:r>
            <a:endParaRPr lang="LID4096" dirty="0"/>
          </a:p>
        </p:txBody>
      </p:sp>
      <p:sp>
        <p:nvSpPr>
          <p:cNvPr id="3" name="Content Placeholder 2">
            <a:extLst>
              <a:ext uri="{FF2B5EF4-FFF2-40B4-BE49-F238E27FC236}">
                <a16:creationId xmlns:a16="http://schemas.microsoft.com/office/drawing/2014/main" id="{07D5E428-7865-5FFA-39EB-BC4A1C2D972E}"/>
              </a:ext>
            </a:extLst>
          </p:cNvPr>
          <p:cNvSpPr>
            <a:spLocks noGrp="1"/>
          </p:cNvSpPr>
          <p:nvPr>
            <p:ph idx="1"/>
          </p:nvPr>
        </p:nvSpPr>
        <p:spPr>
          <a:xfrm>
            <a:off x="2589211" y="2133600"/>
            <a:ext cx="9268171" cy="3777622"/>
          </a:xfrm>
        </p:spPr>
        <p:txBody>
          <a:bodyPr>
            <a:normAutofit/>
          </a:bodyPr>
          <a:lstStyle/>
          <a:p>
            <a:r>
              <a:rPr lang="de-DE" dirty="0"/>
              <a:t>Guidelines </a:t>
            </a:r>
            <a:r>
              <a:rPr lang="de-DE" dirty="0" err="1"/>
              <a:t>for</a:t>
            </a:r>
            <a:r>
              <a:rPr lang="de-DE" dirty="0"/>
              <a:t> </a:t>
            </a:r>
            <a:r>
              <a:rPr lang="de-DE" dirty="0" err="1"/>
              <a:t>preparing</a:t>
            </a:r>
            <a:r>
              <a:rPr lang="de-DE" dirty="0"/>
              <a:t> Impact Assessments </a:t>
            </a:r>
            <a:r>
              <a:rPr lang="de-DE" dirty="0" err="1"/>
              <a:t>include</a:t>
            </a:r>
            <a:r>
              <a:rPr lang="de-DE" dirty="0"/>
              <a:t>:</a:t>
            </a:r>
          </a:p>
          <a:p>
            <a:pPr lvl="1"/>
            <a:r>
              <a:rPr lang="de-DE" dirty="0" err="1"/>
              <a:t>Better</a:t>
            </a:r>
            <a:r>
              <a:rPr lang="de-DE" dirty="0"/>
              <a:t> </a:t>
            </a:r>
            <a:r>
              <a:rPr lang="de-DE" dirty="0" err="1"/>
              <a:t>regulation</a:t>
            </a:r>
            <a:r>
              <a:rPr lang="de-DE" dirty="0"/>
              <a:t> </a:t>
            </a:r>
            <a:r>
              <a:rPr lang="de-DE" dirty="0" err="1"/>
              <a:t>guidelines</a:t>
            </a:r>
            <a:r>
              <a:rPr lang="de-DE" dirty="0"/>
              <a:t>: </a:t>
            </a:r>
            <a:r>
              <a:rPr lang="de-DE" dirty="0">
                <a:hlinkClick r:id="rId2"/>
              </a:rPr>
              <a:t>https://commission.europa.eu/law/law-making-process/planning-and-proposing-law/better-regulation/better-regulation-guidelines-and-toolbox_en</a:t>
            </a:r>
            <a:r>
              <a:rPr lang="de-DE" dirty="0"/>
              <a:t> </a:t>
            </a:r>
            <a:endParaRPr lang="LID4096" dirty="0"/>
          </a:p>
          <a:p>
            <a:pPr>
              <a:lnSpc>
                <a:spcPct val="90000"/>
              </a:lnSpc>
            </a:pPr>
            <a:r>
              <a:rPr lang="en-GB" sz="1700" dirty="0">
                <a:solidFill>
                  <a:srgbClr val="404040"/>
                </a:solidFill>
              </a:rPr>
              <a:t>Impact assessments need quantified assessment:</a:t>
            </a:r>
          </a:p>
          <a:p>
            <a:pPr lvl="1">
              <a:lnSpc>
                <a:spcPct val="90000"/>
              </a:lnSpc>
            </a:pPr>
            <a:r>
              <a:rPr lang="en-GB" sz="1700" dirty="0">
                <a:solidFill>
                  <a:srgbClr val="404040"/>
                </a:solidFill>
              </a:rPr>
              <a:t>How much will it cost in monetary terms? And who will pay for what?</a:t>
            </a:r>
          </a:p>
          <a:p>
            <a:pPr lvl="1">
              <a:lnSpc>
                <a:spcPct val="90000"/>
              </a:lnSpc>
            </a:pPr>
            <a:r>
              <a:rPr lang="en-GB" sz="1700" dirty="0">
                <a:solidFill>
                  <a:srgbClr val="404040"/>
                </a:solidFill>
              </a:rPr>
              <a:t>What investments are required?</a:t>
            </a:r>
          </a:p>
          <a:p>
            <a:pPr lvl="1">
              <a:lnSpc>
                <a:spcPct val="90000"/>
              </a:lnSpc>
            </a:pPr>
            <a:r>
              <a:rPr lang="en-GB" sz="1700" dirty="0">
                <a:solidFill>
                  <a:srgbClr val="404040"/>
                </a:solidFill>
              </a:rPr>
              <a:t>Effect on SMEs?</a:t>
            </a:r>
          </a:p>
          <a:p>
            <a:pPr lvl="1">
              <a:lnSpc>
                <a:spcPct val="90000"/>
              </a:lnSpc>
            </a:pPr>
            <a:r>
              <a:rPr lang="en-GB" sz="1700" dirty="0">
                <a:solidFill>
                  <a:srgbClr val="404040"/>
                </a:solidFill>
              </a:rPr>
              <a:t>Are there employment effects? Other social effects?</a:t>
            </a:r>
          </a:p>
          <a:p>
            <a:pPr lvl="1">
              <a:lnSpc>
                <a:spcPct val="90000"/>
              </a:lnSpc>
            </a:pPr>
            <a:r>
              <a:rPr lang="en-GB" sz="1700" dirty="0">
                <a:solidFill>
                  <a:srgbClr val="404040"/>
                </a:solidFill>
              </a:rPr>
              <a:t>What are the relations to OTHER policy targets/initiatives/national legislation?</a:t>
            </a:r>
          </a:p>
        </p:txBody>
      </p:sp>
    </p:spTree>
    <p:extLst>
      <p:ext uri="{BB962C8B-B14F-4D97-AF65-F5344CB8AC3E}">
        <p14:creationId xmlns:p14="http://schemas.microsoft.com/office/powerpoint/2010/main" val="400427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1D14F-0CB5-DA9D-0F5A-C85171735D5D}"/>
              </a:ext>
            </a:extLst>
          </p:cNvPr>
          <p:cNvSpPr txBox="1"/>
          <p:nvPr/>
        </p:nvSpPr>
        <p:spPr>
          <a:xfrm>
            <a:off x="1673158" y="6457890"/>
            <a:ext cx="10518842" cy="400110"/>
          </a:xfrm>
          <a:prstGeom prst="rect">
            <a:avLst/>
          </a:prstGeom>
          <a:noFill/>
        </p:spPr>
        <p:txBody>
          <a:bodyPr wrap="square">
            <a:spAutoFit/>
          </a:bodyPr>
          <a:lstStyle/>
          <a:p>
            <a:r>
              <a:rPr lang="en-US" sz="1000" dirty="0">
                <a:solidFill>
                  <a:schemeClr val="tx1">
                    <a:lumMod val="50000"/>
                    <a:lumOff val="50000"/>
                  </a:schemeClr>
                </a:solidFill>
              </a:rPr>
              <a:t>Hall, Lisa &amp; Buckley, Alastair. (2016). A review of energy systems models in the UK: Prevalent usage and </a:t>
            </a:r>
            <a:r>
              <a:rPr lang="en-US" sz="1000" dirty="0" err="1">
                <a:solidFill>
                  <a:schemeClr val="tx1">
                    <a:lumMod val="50000"/>
                    <a:lumOff val="50000"/>
                  </a:schemeClr>
                </a:solidFill>
              </a:rPr>
              <a:t>categorisation</a:t>
            </a:r>
            <a:r>
              <a:rPr lang="en-US" sz="1000" dirty="0">
                <a:solidFill>
                  <a:schemeClr val="tx1">
                    <a:lumMod val="50000"/>
                    <a:lumOff val="50000"/>
                  </a:schemeClr>
                </a:solidFill>
              </a:rPr>
              <a:t>. Applied Energy. 169. 607-628. 10.1016/j.apenergy.2016.02.044. </a:t>
            </a:r>
            <a:endParaRPr lang="LID4096" sz="1000" dirty="0">
              <a:solidFill>
                <a:schemeClr val="tx1">
                  <a:lumMod val="50000"/>
                  <a:lumOff val="50000"/>
                </a:schemeClr>
              </a:solidFill>
            </a:endParaRPr>
          </a:p>
        </p:txBody>
      </p:sp>
      <p:pic>
        <p:nvPicPr>
          <p:cNvPr id="7" name="Picture 6">
            <a:extLst>
              <a:ext uri="{FF2B5EF4-FFF2-40B4-BE49-F238E27FC236}">
                <a16:creationId xmlns:a16="http://schemas.microsoft.com/office/drawing/2014/main" id="{25EA81A5-2CC9-E3C6-D0B7-F7BCB529B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421" y="868163"/>
            <a:ext cx="4478766" cy="4676546"/>
          </a:xfrm>
          <a:prstGeom prst="rect">
            <a:avLst/>
          </a:prstGeom>
        </p:spPr>
      </p:pic>
    </p:spTree>
    <p:extLst>
      <p:ext uri="{BB962C8B-B14F-4D97-AF65-F5344CB8AC3E}">
        <p14:creationId xmlns:p14="http://schemas.microsoft.com/office/powerpoint/2010/main" val="21655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EDDF5C-76E2-23FA-931E-4CB9264A6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1190625"/>
            <a:ext cx="8096250" cy="4476750"/>
          </a:xfrm>
          <a:prstGeom prst="rect">
            <a:avLst/>
          </a:prstGeom>
        </p:spPr>
      </p:pic>
      <p:sp>
        <p:nvSpPr>
          <p:cNvPr id="4" name="TextBox 3">
            <a:extLst>
              <a:ext uri="{FF2B5EF4-FFF2-40B4-BE49-F238E27FC236}">
                <a16:creationId xmlns:a16="http://schemas.microsoft.com/office/drawing/2014/main" id="{EA9F5344-A7BB-5A9C-C50F-4F1D0B38018B}"/>
              </a:ext>
            </a:extLst>
          </p:cNvPr>
          <p:cNvSpPr txBox="1"/>
          <p:nvPr/>
        </p:nvSpPr>
        <p:spPr>
          <a:xfrm>
            <a:off x="2047875" y="6457890"/>
            <a:ext cx="8735438" cy="400110"/>
          </a:xfrm>
          <a:prstGeom prst="rect">
            <a:avLst/>
          </a:prstGeom>
          <a:noFill/>
        </p:spPr>
        <p:txBody>
          <a:bodyPr wrap="square" rtlCol="0">
            <a:spAutoFit/>
          </a:bodyPr>
          <a:lstStyle/>
          <a:p>
            <a:r>
              <a:rPr lang="en-US" sz="1000" dirty="0">
                <a:solidFill>
                  <a:schemeClr val="tx1">
                    <a:lumMod val="50000"/>
                    <a:lumOff val="50000"/>
                  </a:schemeClr>
                </a:solidFill>
              </a:rPr>
              <a:t>Subramanian, Avinash &amp; Gundersen, </a:t>
            </a:r>
            <a:r>
              <a:rPr lang="en-US" sz="1000" dirty="0" err="1">
                <a:solidFill>
                  <a:schemeClr val="tx1">
                    <a:lumMod val="50000"/>
                    <a:lumOff val="50000"/>
                  </a:schemeClr>
                </a:solidFill>
              </a:rPr>
              <a:t>Truls</a:t>
            </a:r>
            <a:r>
              <a:rPr lang="en-US" sz="1000" dirty="0">
                <a:solidFill>
                  <a:schemeClr val="tx1">
                    <a:lumMod val="50000"/>
                    <a:lumOff val="50000"/>
                  </a:schemeClr>
                </a:solidFill>
              </a:rPr>
              <a:t> &amp; Adams, Thomas. (2018). Modeling and Simulation of Energy Systems: A Review. Processes. 6. 238. 10.3390/pr6120238. </a:t>
            </a:r>
            <a:endParaRPr lang="LID4096" sz="1000" dirty="0">
              <a:solidFill>
                <a:schemeClr val="tx1">
                  <a:lumMod val="50000"/>
                  <a:lumOff val="50000"/>
                </a:schemeClr>
              </a:solidFill>
            </a:endParaRPr>
          </a:p>
        </p:txBody>
      </p:sp>
    </p:spTree>
    <p:extLst>
      <p:ext uri="{BB962C8B-B14F-4D97-AF65-F5344CB8AC3E}">
        <p14:creationId xmlns:p14="http://schemas.microsoft.com/office/powerpoint/2010/main" val="5021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54003-CC6A-4B81-58D6-827CBE4DF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571500"/>
            <a:ext cx="5715000" cy="5715000"/>
          </a:xfrm>
          <a:prstGeom prst="rect">
            <a:avLst/>
          </a:prstGeom>
        </p:spPr>
      </p:pic>
      <p:sp>
        <p:nvSpPr>
          <p:cNvPr id="4" name="TextBox 3">
            <a:extLst>
              <a:ext uri="{FF2B5EF4-FFF2-40B4-BE49-F238E27FC236}">
                <a16:creationId xmlns:a16="http://schemas.microsoft.com/office/drawing/2014/main" id="{D72DC712-8D43-D158-AD9D-22093A4AB59C}"/>
              </a:ext>
            </a:extLst>
          </p:cNvPr>
          <p:cNvSpPr txBox="1"/>
          <p:nvPr/>
        </p:nvSpPr>
        <p:spPr>
          <a:xfrm>
            <a:off x="2875459" y="6611779"/>
            <a:ext cx="8670587" cy="246221"/>
          </a:xfrm>
          <a:prstGeom prst="rect">
            <a:avLst/>
          </a:prstGeom>
          <a:noFill/>
        </p:spPr>
        <p:txBody>
          <a:bodyPr wrap="square" rtlCol="0">
            <a:spAutoFit/>
          </a:bodyPr>
          <a:lstStyle/>
          <a:p>
            <a:r>
              <a:rPr lang="en-US" sz="1000" dirty="0">
                <a:solidFill>
                  <a:schemeClr val="tx1">
                    <a:lumMod val="50000"/>
                    <a:lumOff val="50000"/>
                  </a:schemeClr>
                </a:solidFill>
              </a:rPr>
              <a:t>https://commons.wikimedia.org/wiki/File:Classification_of_energy_system_models.svg</a:t>
            </a:r>
            <a:endParaRPr lang="LID4096" sz="1000" dirty="0">
              <a:solidFill>
                <a:schemeClr val="tx1">
                  <a:lumMod val="50000"/>
                  <a:lumOff val="50000"/>
                </a:schemeClr>
              </a:solidFill>
            </a:endParaRPr>
          </a:p>
        </p:txBody>
      </p:sp>
    </p:spTree>
    <p:extLst>
      <p:ext uri="{BB962C8B-B14F-4D97-AF65-F5344CB8AC3E}">
        <p14:creationId xmlns:p14="http://schemas.microsoft.com/office/powerpoint/2010/main" val="60961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C765-EA2C-882A-8843-13FBC6EE39C4}"/>
              </a:ext>
            </a:extLst>
          </p:cNvPr>
          <p:cNvSpPr>
            <a:spLocks noGrp="1"/>
          </p:cNvSpPr>
          <p:nvPr>
            <p:ph type="title"/>
          </p:nvPr>
        </p:nvSpPr>
        <p:spPr/>
        <p:txBody>
          <a:bodyPr/>
          <a:lstStyle/>
          <a:p>
            <a:r>
              <a:rPr lang="en-US" dirty="0"/>
              <a:t>Many kinds of energy system analysis…</a:t>
            </a:r>
            <a:endParaRPr lang="LID4096" dirty="0"/>
          </a:p>
        </p:txBody>
      </p:sp>
      <p:sp>
        <p:nvSpPr>
          <p:cNvPr id="3" name="Content Placeholder 2">
            <a:extLst>
              <a:ext uri="{FF2B5EF4-FFF2-40B4-BE49-F238E27FC236}">
                <a16:creationId xmlns:a16="http://schemas.microsoft.com/office/drawing/2014/main" id="{07D5E428-7865-5FFA-39EB-BC4A1C2D972E}"/>
              </a:ext>
            </a:extLst>
          </p:cNvPr>
          <p:cNvSpPr>
            <a:spLocks noGrp="1"/>
          </p:cNvSpPr>
          <p:nvPr>
            <p:ph idx="1"/>
          </p:nvPr>
        </p:nvSpPr>
        <p:spPr/>
        <p:txBody>
          <a:bodyPr>
            <a:normAutofit fontScale="85000" lnSpcReduction="10000"/>
          </a:bodyPr>
          <a:lstStyle/>
          <a:p>
            <a:pPr marL="0" indent="0">
              <a:buNone/>
            </a:pPr>
            <a:r>
              <a:rPr lang="en-US" dirty="0"/>
              <a:t>Different types of models have different scopes and uses, each with its own merits</a:t>
            </a:r>
          </a:p>
          <a:p>
            <a:r>
              <a:rPr lang="en-US" dirty="0"/>
              <a:t>System simulation: Engineering issues</a:t>
            </a:r>
          </a:p>
          <a:p>
            <a:r>
              <a:rPr lang="en-US" dirty="0"/>
              <a:t>What-if questions, impact assessment: policy analysis, investment evaluation</a:t>
            </a:r>
          </a:p>
          <a:p>
            <a:r>
              <a:rPr lang="en-US" dirty="0"/>
              <a:t>Normative analysis, optimization: policy and investment recommendation</a:t>
            </a:r>
          </a:p>
          <a:p>
            <a:r>
              <a:rPr lang="en-US" dirty="0"/>
              <a:t>Forecasting-projections of demand prices, technology penetration, etc.</a:t>
            </a:r>
          </a:p>
          <a:p>
            <a:r>
              <a:rPr lang="en-US" dirty="0"/>
              <a:t>Scenario construction and comparison of scenarios: exploratory pathways of uncertain futures and policy analysis</a:t>
            </a:r>
          </a:p>
          <a:p>
            <a:pPr marL="0" indent="0">
              <a:buNone/>
            </a:pPr>
            <a:r>
              <a:rPr lang="en-US" dirty="0"/>
              <a:t>However:</a:t>
            </a:r>
          </a:p>
          <a:p>
            <a:pPr marL="0" indent="0">
              <a:buNone/>
            </a:pPr>
            <a:r>
              <a:rPr lang="en-US" dirty="0"/>
              <a:t>“... all models are approximations. Essentially, </a:t>
            </a:r>
            <a:r>
              <a:rPr lang="en-US" b="1" dirty="0">
                <a:solidFill>
                  <a:schemeClr val="accent6"/>
                </a:solidFill>
              </a:rPr>
              <a:t>all models are wrong, but some are useful</a:t>
            </a:r>
            <a:r>
              <a:rPr lang="en-US" dirty="0"/>
              <a:t>. However, the approximate nature of the model must always be borne in mind....”</a:t>
            </a:r>
          </a:p>
          <a:p>
            <a:pPr marL="0" indent="0">
              <a:buNone/>
            </a:pPr>
            <a:r>
              <a:rPr lang="en-US" dirty="0"/>
              <a:t>Box, G. E. P.; Draper, N. R. (1987), Empirical Model-Building and Response Surfaces, John Wiley &amp; Sons.</a:t>
            </a:r>
          </a:p>
          <a:p>
            <a:endParaRPr lang="LID4096" dirty="0"/>
          </a:p>
        </p:txBody>
      </p:sp>
    </p:spTree>
    <p:extLst>
      <p:ext uri="{BB962C8B-B14F-4D97-AF65-F5344CB8AC3E}">
        <p14:creationId xmlns:p14="http://schemas.microsoft.com/office/powerpoint/2010/main" val="346440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C765-EA2C-882A-8843-13FBC6EE39C4}"/>
              </a:ext>
            </a:extLst>
          </p:cNvPr>
          <p:cNvSpPr>
            <a:spLocks noGrp="1"/>
          </p:cNvSpPr>
          <p:nvPr>
            <p:ph type="title"/>
          </p:nvPr>
        </p:nvSpPr>
        <p:spPr/>
        <p:txBody>
          <a:bodyPr/>
          <a:lstStyle/>
          <a:p>
            <a:r>
              <a:rPr lang="en-US" dirty="0"/>
              <a:t>What kind of people work with modelling and policy making?</a:t>
            </a:r>
            <a:endParaRPr lang="LID4096" dirty="0"/>
          </a:p>
        </p:txBody>
      </p:sp>
      <p:sp>
        <p:nvSpPr>
          <p:cNvPr id="3" name="Content Placeholder 2">
            <a:extLst>
              <a:ext uri="{FF2B5EF4-FFF2-40B4-BE49-F238E27FC236}">
                <a16:creationId xmlns:a16="http://schemas.microsoft.com/office/drawing/2014/main" id="{07D5E428-7865-5FFA-39EB-BC4A1C2D972E}"/>
              </a:ext>
            </a:extLst>
          </p:cNvPr>
          <p:cNvSpPr>
            <a:spLocks noGrp="1"/>
          </p:cNvSpPr>
          <p:nvPr>
            <p:ph idx="1"/>
          </p:nvPr>
        </p:nvSpPr>
        <p:spPr>
          <a:xfrm>
            <a:off x="2589212" y="2133600"/>
            <a:ext cx="7866753" cy="3777622"/>
          </a:xfrm>
        </p:spPr>
        <p:txBody>
          <a:bodyPr>
            <a:normAutofit lnSpcReduction="10000"/>
          </a:bodyPr>
          <a:lstStyle/>
          <a:p>
            <a:pPr marL="0" indent="0">
              <a:buNone/>
            </a:pPr>
            <a:r>
              <a:rPr lang="en-US" dirty="0"/>
              <a:t>Model developers: </a:t>
            </a:r>
          </a:p>
          <a:p>
            <a:pPr lvl="1"/>
            <a:r>
              <a:rPr lang="en-US" dirty="0"/>
              <a:t>Who: (often) engineers, physicists, mathematicians, economists, …</a:t>
            </a:r>
          </a:p>
          <a:p>
            <a:pPr lvl="1"/>
            <a:r>
              <a:rPr lang="en-US" dirty="0"/>
              <a:t>What: create models for policy use</a:t>
            </a:r>
          </a:p>
          <a:p>
            <a:pPr marL="0" indent="0">
              <a:buNone/>
            </a:pPr>
            <a:r>
              <a:rPr lang="en-US" dirty="0"/>
              <a:t>Analysts:</a:t>
            </a:r>
          </a:p>
          <a:p>
            <a:pPr lvl="1"/>
            <a:r>
              <a:rPr lang="en-US" dirty="0"/>
              <a:t>Who: (often) engineers, physicists, mathematicians, economists, …</a:t>
            </a:r>
          </a:p>
          <a:p>
            <a:pPr lvl="1"/>
            <a:r>
              <a:rPr lang="en-US" dirty="0"/>
              <a:t>What: </a:t>
            </a:r>
            <a:r>
              <a:rPr lang="en-US" dirty="0" err="1"/>
              <a:t>Analyse</a:t>
            </a:r>
            <a:r>
              <a:rPr lang="en-US" dirty="0"/>
              <a:t> data from statistics (ex-post) or model results (ex-ante)</a:t>
            </a:r>
          </a:p>
          <a:p>
            <a:pPr marL="0" indent="0">
              <a:buNone/>
            </a:pPr>
            <a:r>
              <a:rPr lang="en-US" dirty="0"/>
              <a:t>Policy makers:</a:t>
            </a:r>
          </a:p>
          <a:p>
            <a:pPr lvl="1"/>
            <a:r>
              <a:rPr lang="en-US" dirty="0"/>
              <a:t>Who: Ministerial employees (economists, lawyers, political scientists,…)</a:t>
            </a:r>
          </a:p>
          <a:p>
            <a:pPr lvl="1"/>
            <a:r>
              <a:rPr lang="en-US" dirty="0"/>
              <a:t>What: prepare the legislative proposals</a:t>
            </a:r>
          </a:p>
          <a:p>
            <a:pPr marL="0" indent="0">
              <a:buNone/>
            </a:pPr>
            <a:r>
              <a:rPr lang="en-US" dirty="0"/>
              <a:t>Politicians</a:t>
            </a:r>
          </a:p>
          <a:p>
            <a:pPr lvl="1"/>
            <a:endParaRPr lang="en-US" dirty="0"/>
          </a:p>
          <a:p>
            <a:endParaRPr lang="LID4096" dirty="0"/>
          </a:p>
        </p:txBody>
      </p:sp>
      <p:grpSp>
        <p:nvGrpSpPr>
          <p:cNvPr id="9" name="Group 8">
            <a:extLst>
              <a:ext uri="{FF2B5EF4-FFF2-40B4-BE49-F238E27FC236}">
                <a16:creationId xmlns:a16="http://schemas.microsoft.com/office/drawing/2014/main" id="{76A973EA-77B8-A826-AF69-17D5EA2AC09D}"/>
              </a:ext>
            </a:extLst>
          </p:cNvPr>
          <p:cNvGrpSpPr/>
          <p:nvPr/>
        </p:nvGrpSpPr>
        <p:grpSpPr>
          <a:xfrm>
            <a:off x="834887" y="2385391"/>
            <a:ext cx="1437861" cy="3081131"/>
            <a:chOff x="834887" y="2385391"/>
            <a:chExt cx="1437861" cy="3081131"/>
          </a:xfrm>
        </p:grpSpPr>
        <p:sp>
          <p:nvSpPr>
            <p:cNvPr id="4" name="Curved Right Arrow 3">
              <a:extLst>
                <a:ext uri="{FF2B5EF4-FFF2-40B4-BE49-F238E27FC236}">
                  <a16:creationId xmlns:a16="http://schemas.microsoft.com/office/drawing/2014/main" id="{1BBD43E5-DAE3-E853-F686-D62778AC1111}"/>
                </a:ext>
              </a:extLst>
            </p:cNvPr>
            <p:cNvSpPr/>
            <p:nvPr/>
          </p:nvSpPr>
          <p:spPr>
            <a:xfrm>
              <a:off x="834887" y="2385391"/>
              <a:ext cx="1421296" cy="308113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5" name="TextBox 4">
              <a:extLst>
                <a:ext uri="{FF2B5EF4-FFF2-40B4-BE49-F238E27FC236}">
                  <a16:creationId xmlns:a16="http://schemas.microsoft.com/office/drawing/2014/main" id="{D80B8FAE-5177-2E37-60B2-296DA73D079D}"/>
                </a:ext>
              </a:extLst>
            </p:cNvPr>
            <p:cNvSpPr txBox="1"/>
            <p:nvPr/>
          </p:nvSpPr>
          <p:spPr>
            <a:xfrm>
              <a:off x="1083365" y="3071191"/>
              <a:ext cx="1189383"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DE" dirty="0"/>
                <a:t>What are the effects of policies?</a:t>
              </a:r>
            </a:p>
          </p:txBody>
        </p:sp>
      </p:grpSp>
      <p:grpSp>
        <p:nvGrpSpPr>
          <p:cNvPr id="10" name="Group 9">
            <a:extLst>
              <a:ext uri="{FF2B5EF4-FFF2-40B4-BE49-F238E27FC236}">
                <a16:creationId xmlns:a16="http://schemas.microsoft.com/office/drawing/2014/main" id="{7DADAF87-52F8-1927-1FB7-86C40F83E444}"/>
              </a:ext>
            </a:extLst>
          </p:cNvPr>
          <p:cNvGrpSpPr/>
          <p:nvPr/>
        </p:nvGrpSpPr>
        <p:grpSpPr>
          <a:xfrm>
            <a:off x="10409582" y="2269288"/>
            <a:ext cx="1421296" cy="3081131"/>
            <a:chOff x="10409582" y="2269288"/>
            <a:chExt cx="1421296" cy="3081131"/>
          </a:xfrm>
        </p:grpSpPr>
        <p:sp>
          <p:nvSpPr>
            <p:cNvPr id="7" name="Curved Right Arrow 6">
              <a:extLst>
                <a:ext uri="{FF2B5EF4-FFF2-40B4-BE49-F238E27FC236}">
                  <a16:creationId xmlns:a16="http://schemas.microsoft.com/office/drawing/2014/main" id="{0B9B2484-18B4-7DF4-0529-E6A3FCC08CFF}"/>
                </a:ext>
              </a:extLst>
            </p:cNvPr>
            <p:cNvSpPr/>
            <p:nvPr/>
          </p:nvSpPr>
          <p:spPr>
            <a:xfrm rot="10800000">
              <a:off x="10409582" y="2269288"/>
              <a:ext cx="1421296" cy="308113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8" name="TextBox 7">
              <a:extLst>
                <a:ext uri="{FF2B5EF4-FFF2-40B4-BE49-F238E27FC236}">
                  <a16:creationId xmlns:a16="http://schemas.microsoft.com/office/drawing/2014/main" id="{5C6343AE-038B-7FEE-3B25-FF386582EA73}"/>
                </a:ext>
              </a:extLst>
            </p:cNvPr>
            <p:cNvSpPr txBox="1"/>
            <p:nvPr/>
          </p:nvSpPr>
          <p:spPr>
            <a:xfrm>
              <a:off x="10431185" y="3187292"/>
              <a:ext cx="116777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DE" dirty="0"/>
                <a:t>Why are models needed?</a:t>
              </a:r>
            </a:p>
          </p:txBody>
        </p:sp>
      </p:grpSp>
    </p:spTree>
    <p:extLst>
      <p:ext uri="{BB962C8B-B14F-4D97-AF65-F5344CB8AC3E}">
        <p14:creationId xmlns:p14="http://schemas.microsoft.com/office/powerpoint/2010/main" val="319150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C765-EA2C-882A-8843-13FBC6EE39C4}"/>
              </a:ext>
            </a:extLst>
          </p:cNvPr>
          <p:cNvSpPr>
            <a:spLocks noGrp="1"/>
          </p:cNvSpPr>
          <p:nvPr>
            <p:ph type="title"/>
          </p:nvPr>
        </p:nvSpPr>
        <p:spPr>
          <a:xfrm>
            <a:off x="2592925" y="824046"/>
            <a:ext cx="8329771" cy="1080953"/>
          </a:xfrm>
        </p:spPr>
        <p:txBody>
          <a:bodyPr>
            <a:normAutofit fontScale="90000"/>
          </a:bodyPr>
          <a:lstStyle/>
          <a:p>
            <a:r>
              <a:rPr lang="en-US" dirty="0"/>
              <a:t>Where are energy system models used</a:t>
            </a:r>
            <a:endParaRPr lang="LID4096" dirty="0"/>
          </a:p>
        </p:txBody>
      </p:sp>
      <p:pic>
        <p:nvPicPr>
          <p:cNvPr id="1026" name="Picture 2" descr="World Energy Outlook 2022 – Analysis - IEA">
            <a:extLst>
              <a:ext uri="{FF2B5EF4-FFF2-40B4-BE49-F238E27FC236}">
                <a16:creationId xmlns:a16="http://schemas.microsoft.com/office/drawing/2014/main" id="{BD6EDE5D-BB79-2D92-FC53-0DB6A4CE5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54" y="2133600"/>
            <a:ext cx="3173260" cy="1784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rld Energy Transitions Outlook 2023: 1.5°C Pathway">
            <a:extLst>
              <a:ext uri="{FF2B5EF4-FFF2-40B4-BE49-F238E27FC236}">
                <a16:creationId xmlns:a16="http://schemas.microsoft.com/office/drawing/2014/main" id="{66B78B9F-4656-10F5-F5AE-4D85DB591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54" y="4147159"/>
            <a:ext cx="1833423" cy="25667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lobal Renewables Outlook: Energy transformation 2050">
            <a:extLst>
              <a:ext uri="{FF2B5EF4-FFF2-40B4-BE49-F238E27FC236}">
                <a16:creationId xmlns:a16="http://schemas.microsoft.com/office/drawing/2014/main" id="{1E961132-D765-223A-0DF7-4C85114B6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925" y="4147160"/>
            <a:ext cx="1823774" cy="25667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CO 2022">
            <a:extLst>
              <a:ext uri="{FF2B5EF4-FFF2-40B4-BE49-F238E27FC236}">
                <a16:creationId xmlns:a16="http://schemas.microsoft.com/office/drawing/2014/main" id="{31552679-68C1-7737-E076-651AFD085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255" y="1469719"/>
            <a:ext cx="2228589" cy="315655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4" descr="The 5th ASEAN Energy Outlook - ASEAN Centre for Energy">
            <a:extLst>
              <a:ext uri="{FF2B5EF4-FFF2-40B4-BE49-F238E27FC236}">
                <a16:creationId xmlns:a16="http://schemas.microsoft.com/office/drawing/2014/main" id="{61C78D66-D319-CE56-F32F-0811F71645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pic>
        <p:nvPicPr>
          <p:cNvPr id="1040" name="Picture 16" descr="The 5th ASEAN Energy Outlook - ASEAN Centre for Energy">
            <a:extLst>
              <a:ext uri="{FF2B5EF4-FFF2-40B4-BE49-F238E27FC236}">
                <a16:creationId xmlns:a16="http://schemas.microsoft.com/office/drawing/2014/main" id="{6A835DC0-B59B-A916-DA59-1A8F672464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9075" y="3581400"/>
            <a:ext cx="231864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A56F9CF-9137-3EEB-5066-763895892BB6}"/>
              </a:ext>
            </a:extLst>
          </p:cNvPr>
          <p:cNvPicPr>
            <a:picLocks noChangeAspect="1"/>
          </p:cNvPicPr>
          <p:nvPr/>
        </p:nvPicPr>
        <p:blipFill>
          <a:blip r:embed="rId7"/>
          <a:stretch>
            <a:fillRect/>
          </a:stretch>
        </p:blipFill>
        <p:spPr>
          <a:xfrm>
            <a:off x="5206601" y="4724400"/>
            <a:ext cx="2978426" cy="2015054"/>
          </a:xfrm>
          <a:prstGeom prst="rect">
            <a:avLst/>
          </a:prstGeom>
        </p:spPr>
      </p:pic>
      <p:pic>
        <p:nvPicPr>
          <p:cNvPr id="16" name="Picture 15">
            <a:extLst>
              <a:ext uri="{FF2B5EF4-FFF2-40B4-BE49-F238E27FC236}">
                <a16:creationId xmlns:a16="http://schemas.microsoft.com/office/drawing/2014/main" id="{CFE502F7-9D15-1A83-34C1-65BBDE4A99E7}"/>
              </a:ext>
            </a:extLst>
          </p:cNvPr>
          <p:cNvPicPr>
            <a:picLocks noChangeAspect="1"/>
          </p:cNvPicPr>
          <p:nvPr/>
        </p:nvPicPr>
        <p:blipFill>
          <a:blip r:embed="rId8"/>
          <a:stretch>
            <a:fillRect/>
          </a:stretch>
        </p:blipFill>
        <p:spPr>
          <a:xfrm>
            <a:off x="6939510" y="1761312"/>
            <a:ext cx="2372764" cy="2812774"/>
          </a:xfrm>
          <a:prstGeom prst="rect">
            <a:avLst/>
          </a:prstGeom>
        </p:spPr>
      </p:pic>
    </p:spTree>
    <p:extLst>
      <p:ext uri="{BB962C8B-B14F-4D97-AF65-F5344CB8AC3E}">
        <p14:creationId xmlns:p14="http://schemas.microsoft.com/office/powerpoint/2010/main" val="124692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DBC1-1203-D05B-85F8-3FDA6F72A19E}"/>
              </a:ext>
            </a:extLst>
          </p:cNvPr>
          <p:cNvSpPr>
            <a:spLocks noGrp="1"/>
          </p:cNvSpPr>
          <p:nvPr>
            <p:ph type="title"/>
          </p:nvPr>
        </p:nvSpPr>
        <p:spPr/>
        <p:txBody>
          <a:bodyPr/>
          <a:lstStyle/>
          <a:p>
            <a:r>
              <a:rPr lang="en-US" dirty="0"/>
              <a:t>Topics</a:t>
            </a:r>
            <a:endParaRPr lang="LID4096" dirty="0"/>
          </a:p>
        </p:txBody>
      </p:sp>
      <p:sp>
        <p:nvSpPr>
          <p:cNvPr id="3" name="Content Placeholder 2">
            <a:extLst>
              <a:ext uri="{FF2B5EF4-FFF2-40B4-BE49-F238E27FC236}">
                <a16:creationId xmlns:a16="http://schemas.microsoft.com/office/drawing/2014/main" id="{A3278402-E10D-6D46-B980-1A4D2615CAF8}"/>
              </a:ext>
            </a:extLst>
          </p:cNvPr>
          <p:cNvSpPr>
            <a:spLocks noGrp="1"/>
          </p:cNvSpPr>
          <p:nvPr>
            <p:ph idx="1"/>
          </p:nvPr>
        </p:nvSpPr>
        <p:spPr/>
        <p:txBody>
          <a:bodyPr/>
          <a:lstStyle/>
          <a:p>
            <a:r>
              <a:rPr lang="en-US" dirty="0"/>
              <a:t>Energy and climate policy context: worldwide and EU</a:t>
            </a:r>
          </a:p>
          <a:p>
            <a:r>
              <a:rPr lang="en-US" dirty="0"/>
              <a:t>How are laws prepared in EU, in the field of energy and climate?</a:t>
            </a:r>
          </a:p>
          <a:p>
            <a:r>
              <a:rPr lang="en-US" dirty="0"/>
              <a:t>How/Why are energy system models used for policy making?</a:t>
            </a:r>
          </a:p>
          <a:p>
            <a:r>
              <a:rPr lang="en-US" dirty="0"/>
              <a:t>What kind of energy system models exist, for what scope?</a:t>
            </a:r>
          </a:p>
          <a:p>
            <a:r>
              <a:rPr lang="en-US" dirty="0"/>
              <a:t>Who uses energy system models?</a:t>
            </a:r>
          </a:p>
          <a:p>
            <a:endParaRPr lang="en-US" dirty="0"/>
          </a:p>
          <a:p>
            <a:endParaRPr lang="LID4096" dirty="0"/>
          </a:p>
        </p:txBody>
      </p:sp>
    </p:spTree>
    <p:extLst>
      <p:ext uri="{BB962C8B-B14F-4D97-AF65-F5344CB8AC3E}">
        <p14:creationId xmlns:p14="http://schemas.microsoft.com/office/powerpoint/2010/main" val="3776520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F3F9-C8FF-1912-D726-9D38F7909872}"/>
              </a:ext>
            </a:extLst>
          </p:cNvPr>
          <p:cNvSpPr>
            <a:spLocks noGrp="1"/>
          </p:cNvSpPr>
          <p:nvPr>
            <p:ph type="title"/>
          </p:nvPr>
        </p:nvSpPr>
        <p:spPr/>
        <p:txBody>
          <a:bodyPr/>
          <a:lstStyle/>
          <a:p>
            <a:r>
              <a:rPr lang="en-US" dirty="0"/>
              <a:t>Where are energy system models used</a:t>
            </a:r>
            <a:endParaRPr lang="en-DE" dirty="0"/>
          </a:p>
        </p:txBody>
      </p:sp>
      <p:pic>
        <p:nvPicPr>
          <p:cNvPr id="10" name="Picture 9">
            <a:extLst>
              <a:ext uri="{FF2B5EF4-FFF2-40B4-BE49-F238E27FC236}">
                <a16:creationId xmlns:a16="http://schemas.microsoft.com/office/drawing/2014/main" id="{3FF9D1CE-C39F-296A-FF3C-CB40D0FD1997}"/>
              </a:ext>
            </a:extLst>
          </p:cNvPr>
          <p:cNvPicPr>
            <a:picLocks noChangeAspect="1"/>
          </p:cNvPicPr>
          <p:nvPr/>
        </p:nvPicPr>
        <p:blipFill>
          <a:blip r:embed="rId2"/>
          <a:stretch>
            <a:fillRect/>
          </a:stretch>
        </p:blipFill>
        <p:spPr>
          <a:xfrm>
            <a:off x="1167311" y="4144453"/>
            <a:ext cx="2694113" cy="2336248"/>
          </a:xfrm>
          <a:prstGeom prst="rect">
            <a:avLst/>
          </a:prstGeom>
        </p:spPr>
      </p:pic>
      <p:pic>
        <p:nvPicPr>
          <p:cNvPr id="11" name="Picture 10">
            <a:extLst>
              <a:ext uri="{FF2B5EF4-FFF2-40B4-BE49-F238E27FC236}">
                <a16:creationId xmlns:a16="http://schemas.microsoft.com/office/drawing/2014/main" id="{172D2FDA-E76E-14F0-43A5-2D5A718B847F}"/>
              </a:ext>
            </a:extLst>
          </p:cNvPr>
          <p:cNvPicPr>
            <a:picLocks noChangeAspect="1"/>
          </p:cNvPicPr>
          <p:nvPr/>
        </p:nvPicPr>
        <p:blipFill>
          <a:blip r:embed="rId3"/>
          <a:stretch>
            <a:fillRect/>
          </a:stretch>
        </p:blipFill>
        <p:spPr>
          <a:xfrm>
            <a:off x="2653822" y="5312577"/>
            <a:ext cx="1207602" cy="397020"/>
          </a:xfrm>
          <a:prstGeom prst="rect">
            <a:avLst/>
          </a:prstGeom>
        </p:spPr>
      </p:pic>
      <p:pic>
        <p:nvPicPr>
          <p:cNvPr id="12" name="Picture 11">
            <a:extLst>
              <a:ext uri="{FF2B5EF4-FFF2-40B4-BE49-F238E27FC236}">
                <a16:creationId xmlns:a16="http://schemas.microsoft.com/office/drawing/2014/main" id="{FAC5028D-9A0D-EF88-8C36-2EA4036FD3C4}"/>
              </a:ext>
            </a:extLst>
          </p:cNvPr>
          <p:cNvPicPr>
            <a:picLocks noChangeAspect="1"/>
          </p:cNvPicPr>
          <p:nvPr/>
        </p:nvPicPr>
        <p:blipFill>
          <a:blip r:embed="rId4"/>
          <a:stretch>
            <a:fillRect/>
          </a:stretch>
        </p:blipFill>
        <p:spPr>
          <a:xfrm>
            <a:off x="4414997" y="4144453"/>
            <a:ext cx="3549137" cy="2089437"/>
          </a:xfrm>
          <a:prstGeom prst="rect">
            <a:avLst/>
          </a:prstGeom>
        </p:spPr>
      </p:pic>
      <p:pic>
        <p:nvPicPr>
          <p:cNvPr id="13" name="Picture 12">
            <a:extLst>
              <a:ext uri="{FF2B5EF4-FFF2-40B4-BE49-F238E27FC236}">
                <a16:creationId xmlns:a16="http://schemas.microsoft.com/office/drawing/2014/main" id="{FEA3C74D-C4D4-711E-F7B9-B2E9D3D6303A}"/>
              </a:ext>
            </a:extLst>
          </p:cNvPr>
          <p:cNvPicPr>
            <a:picLocks noChangeAspect="1"/>
          </p:cNvPicPr>
          <p:nvPr/>
        </p:nvPicPr>
        <p:blipFill>
          <a:blip r:embed="rId5"/>
          <a:stretch>
            <a:fillRect/>
          </a:stretch>
        </p:blipFill>
        <p:spPr>
          <a:xfrm>
            <a:off x="4798893" y="3977609"/>
            <a:ext cx="2477986" cy="577151"/>
          </a:xfrm>
          <a:prstGeom prst="rect">
            <a:avLst/>
          </a:prstGeom>
        </p:spPr>
      </p:pic>
      <p:pic>
        <p:nvPicPr>
          <p:cNvPr id="5" name="Picture 4">
            <a:extLst>
              <a:ext uri="{FF2B5EF4-FFF2-40B4-BE49-F238E27FC236}">
                <a16:creationId xmlns:a16="http://schemas.microsoft.com/office/drawing/2014/main" id="{645C722B-18AB-AC68-17E4-DD21465F789B}"/>
              </a:ext>
            </a:extLst>
          </p:cNvPr>
          <p:cNvPicPr>
            <a:picLocks noChangeAspect="1"/>
          </p:cNvPicPr>
          <p:nvPr/>
        </p:nvPicPr>
        <p:blipFill>
          <a:blip r:embed="rId6"/>
          <a:stretch>
            <a:fillRect/>
          </a:stretch>
        </p:blipFill>
        <p:spPr>
          <a:xfrm>
            <a:off x="1386903" y="1445136"/>
            <a:ext cx="2412044" cy="2437501"/>
          </a:xfrm>
          <a:prstGeom prst="rect">
            <a:avLst/>
          </a:prstGeom>
        </p:spPr>
      </p:pic>
      <p:pic>
        <p:nvPicPr>
          <p:cNvPr id="7" name="Picture 6">
            <a:extLst>
              <a:ext uri="{FF2B5EF4-FFF2-40B4-BE49-F238E27FC236}">
                <a16:creationId xmlns:a16="http://schemas.microsoft.com/office/drawing/2014/main" id="{BB37C6C2-D5D6-18D3-843C-F4D6EF89F5C9}"/>
              </a:ext>
            </a:extLst>
          </p:cNvPr>
          <p:cNvPicPr>
            <a:picLocks noChangeAspect="1"/>
          </p:cNvPicPr>
          <p:nvPr/>
        </p:nvPicPr>
        <p:blipFill>
          <a:blip r:embed="rId7"/>
          <a:stretch>
            <a:fillRect/>
          </a:stretch>
        </p:blipFill>
        <p:spPr>
          <a:xfrm>
            <a:off x="6274671" y="1445136"/>
            <a:ext cx="1686160" cy="2248214"/>
          </a:xfrm>
          <a:prstGeom prst="rect">
            <a:avLst/>
          </a:prstGeom>
        </p:spPr>
      </p:pic>
      <p:graphicFrame>
        <p:nvGraphicFramePr>
          <p:cNvPr id="8" name="Diagram 7">
            <a:extLst>
              <a:ext uri="{FF2B5EF4-FFF2-40B4-BE49-F238E27FC236}">
                <a16:creationId xmlns:a16="http://schemas.microsoft.com/office/drawing/2014/main" id="{BF0587BA-FED9-4F32-D4F4-DBA2896B4608}"/>
              </a:ext>
            </a:extLst>
          </p:cNvPr>
          <p:cNvGraphicFramePr/>
          <p:nvPr>
            <p:extLst>
              <p:ext uri="{D42A27DB-BD31-4B8C-83A1-F6EECF244321}">
                <p14:modId xmlns:p14="http://schemas.microsoft.com/office/powerpoint/2010/main" val="3440687698"/>
              </p:ext>
            </p:extLst>
          </p:nvPr>
        </p:nvGraphicFramePr>
        <p:xfrm>
          <a:off x="8252519" y="1218239"/>
          <a:ext cx="3528879" cy="53287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96688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18A6-3CD7-B28D-0352-9B2E4C3124CE}"/>
              </a:ext>
            </a:extLst>
          </p:cNvPr>
          <p:cNvSpPr>
            <a:spLocks noGrp="1"/>
          </p:cNvSpPr>
          <p:nvPr>
            <p:ph type="title"/>
          </p:nvPr>
        </p:nvSpPr>
        <p:spPr/>
        <p:txBody>
          <a:bodyPr/>
          <a:lstStyle/>
          <a:p>
            <a:r>
              <a:rPr lang="en-GB" dirty="0"/>
              <a:t>Are countries on track to achieve the 1.5C goal?</a:t>
            </a:r>
            <a:endParaRPr lang="LID4096" dirty="0"/>
          </a:p>
        </p:txBody>
      </p:sp>
      <p:pic>
        <p:nvPicPr>
          <p:cNvPr id="5" name="Content Placeholder 4">
            <a:extLst>
              <a:ext uri="{FF2B5EF4-FFF2-40B4-BE49-F238E27FC236}">
                <a16:creationId xmlns:a16="http://schemas.microsoft.com/office/drawing/2014/main" id="{DC639DE6-41E0-A821-1B6D-36B60A4635E2}"/>
              </a:ext>
            </a:extLst>
          </p:cNvPr>
          <p:cNvPicPr>
            <a:picLocks noGrp="1" noChangeAspect="1"/>
          </p:cNvPicPr>
          <p:nvPr>
            <p:ph idx="1"/>
          </p:nvPr>
        </p:nvPicPr>
        <p:blipFill>
          <a:blip r:embed="rId2"/>
          <a:stretch>
            <a:fillRect/>
          </a:stretch>
        </p:blipFill>
        <p:spPr>
          <a:xfrm>
            <a:off x="3107027" y="2133600"/>
            <a:ext cx="7879772" cy="3778250"/>
          </a:xfrm>
        </p:spPr>
      </p:pic>
      <p:pic>
        <p:nvPicPr>
          <p:cNvPr id="7" name="Picture 6">
            <a:extLst>
              <a:ext uri="{FF2B5EF4-FFF2-40B4-BE49-F238E27FC236}">
                <a16:creationId xmlns:a16="http://schemas.microsoft.com/office/drawing/2014/main" id="{1D429F65-D84F-B0CF-B81B-3C7A186DC68D}"/>
              </a:ext>
            </a:extLst>
          </p:cNvPr>
          <p:cNvPicPr>
            <a:picLocks noChangeAspect="1"/>
          </p:cNvPicPr>
          <p:nvPr/>
        </p:nvPicPr>
        <p:blipFill>
          <a:blip r:embed="rId3"/>
          <a:stretch>
            <a:fillRect/>
          </a:stretch>
        </p:blipFill>
        <p:spPr>
          <a:xfrm>
            <a:off x="3451912" y="4297906"/>
            <a:ext cx="1009791" cy="762106"/>
          </a:xfrm>
          <a:prstGeom prst="rect">
            <a:avLst/>
          </a:prstGeom>
        </p:spPr>
      </p:pic>
      <p:sp>
        <p:nvSpPr>
          <p:cNvPr id="8" name="TextBox 7">
            <a:extLst>
              <a:ext uri="{FF2B5EF4-FFF2-40B4-BE49-F238E27FC236}">
                <a16:creationId xmlns:a16="http://schemas.microsoft.com/office/drawing/2014/main" id="{FD2BFF2A-D1D2-EFAF-2832-382E7E66EB13}"/>
              </a:ext>
            </a:extLst>
          </p:cNvPr>
          <p:cNvSpPr txBox="1"/>
          <p:nvPr/>
        </p:nvSpPr>
        <p:spPr>
          <a:xfrm>
            <a:off x="3107027" y="6418448"/>
            <a:ext cx="3920455" cy="246221"/>
          </a:xfrm>
          <a:prstGeom prst="rect">
            <a:avLst/>
          </a:prstGeom>
          <a:noFill/>
        </p:spPr>
        <p:txBody>
          <a:bodyPr wrap="square" rtlCol="0">
            <a:spAutoFit/>
          </a:bodyPr>
          <a:lstStyle/>
          <a:p>
            <a:r>
              <a:rPr lang="en-US" sz="1000" dirty="0">
                <a:solidFill>
                  <a:schemeClr val="tx1">
                    <a:lumMod val="50000"/>
                    <a:lumOff val="50000"/>
                  </a:schemeClr>
                </a:solidFill>
                <a:hlinkClick r:id="rId4"/>
              </a:rPr>
              <a:t>https://climateactiontracker.org/</a:t>
            </a:r>
            <a:r>
              <a:rPr lang="en-US" sz="1000" dirty="0">
                <a:solidFill>
                  <a:schemeClr val="tx1">
                    <a:lumMod val="50000"/>
                    <a:lumOff val="50000"/>
                  </a:schemeClr>
                </a:solidFill>
              </a:rPr>
              <a:t> </a:t>
            </a:r>
            <a:endParaRPr lang="LID4096" sz="1000" dirty="0">
              <a:solidFill>
                <a:schemeClr val="tx1">
                  <a:lumMod val="50000"/>
                  <a:lumOff val="50000"/>
                </a:schemeClr>
              </a:solidFill>
            </a:endParaRPr>
          </a:p>
        </p:txBody>
      </p:sp>
      <p:sp>
        <p:nvSpPr>
          <p:cNvPr id="9" name="TextBox 8">
            <a:extLst>
              <a:ext uri="{FF2B5EF4-FFF2-40B4-BE49-F238E27FC236}">
                <a16:creationId xmlns:a16="http://schemas.microsoft.com/office/drawing/2014/main" id="{DE3C6C0D-9DB5-7D0D-4158-FBBE900B253C}"/>
              </a:ext>
            </a:extLst>
          </p:cNvPr>
          <p:cNvSpPr txBox="1"/>
          <p:nvPr/>
        </p:nvSpPr>
        <p:spPr>
          <a:xfrm>
            <a:off x="6165908" y="6095282"/>
            <a:ext cx="5469622" cy="646331"/>
          </a:xfrm>
          <a:prstGeom prst="rect">
            <a:avLst/>
          </a:prstGeom>
          <a:noFill/>
        </p:spPr>
        <p:txBody>
          <a:bodyPr wrap="square" rtlCol="0">
            <a:spAutoFit/>
          </a:bodyPr>
          <a:lstStyle/>
          <a:p>
            <a:r>
              <a:rPr lang="en-GB" sz="3600" b="1" dirty="0">
                <a:solidFill>
                  <a:schemeClr val="tx2"/>
                </a:solidFill>
              </a:rPr>
              <a:t>Still a lot to do!</a:t>
            </a:r>
            <a:endParaRPr lang="LID4096" sz="3600" b="1" dirty="0">
              <a:solidFill>
                <a:schemeClr val="tx2"/>
              </a:solidFill>
            </a:endParaRPr>
          </a:p>
        </p:txBody>
      </p:sp>
    </p:spTree>
    <p:extLst>
      <p:ext uri="{BB962C8B-B14F-4D97-AF65-F5344CB8AC3E}">
        <p14:creationId xmlns:p14="http://schemas.microsoft.com/office/powerpoint/2010/main" val="42690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11C6-D8F2-3748-41D6-B8820CC2D86F}"/>
              </a:ext>
            </a:extLst>
          </p:cNvPr>
          <p:cNvSpPr>
            <a:spLocks noGrp="1"/>
          </p:cNvSpPr>
          <p:nvPr>
            <p:ph type="title"/>
          </p:nvPr>
        </p:nvSpPr>
        <p:spPr/>
        <p:txBody>
          <a:bodyPr/>
          <a:lstStyle/>
          <a:p>
            <a:r>
              <a:rPr lang="en-DE" dirty="0"/>
              <a:t>What is it like to work with energy modelling and policy-making? </a:t>
            </a:r>
          </a:p>
        </p:txBody>
      </p:sp>
      <p:sp>
        <p:nvSpPr>
          <p:cNvPr id="4" name="Text Placeholder 3">
            <a:extLst>
              <a:ext uri="{FF2B5EF4-FFF2-40B4-BE49-F238E27FC236}">
                <a16:creationId xmlns:a16="http://schemas.microsoft.com/office/drawing/2014/main" id="{A0B863BE-CB4A-93EA-A004-E079B356EE48}"/>
              </a:ext>
            </a:extLst>
          </p:cNvPr>
          <p:cNvSpPr>
            <a:spLocks noGrp="1"/>
          </p:cNvSpPr>
          <p:nvPr>
            <p:ph type="body" idx="1"/>
          </p:nvPr>
        </p:nvSpPr>
        <p:spPr/>
        <p:txBody>
          <a:bodyPr/>
          <a:lstStyle/>
          <a:p>
            <a:r>
              <a:rPr lang="en-GB" dirty="0"/>
              <a:t>Cons</a:t>
            </a:r>
            <a:endParaRPr lang="LID4096" dirty="0"/>
          </a:p>
        </p:txBody>
      </p:sp>
      <p:sp>
        <p:nvSpPr>
          <p:cNvPr id="3" name="Content Placeholder 2">
            <a:extLst>
              <a:ext uri="{FF2B5EF4-FFF2-40B4-BE49-F238E27FC236}">
                <a16:creationId xmlns:a16="http://schemas.microsoft.com/office/drawing/2014/main" id="{44B29115-A9B2-5A27-2F33-DB755DF6CB39}"/>
              </a:ext>
            </a:extLst>
          </p:cNvPr>
          <p:cNvSpPr>
            <a:spLocks noGrp="1"/>
          </p:cNvSpPr>
          <p:nvPr>
            <p:ph sz="half" idx="2"/>
          </p:nvPr>
        </p:nvSpPr>
        <p:spPr/>
        <p:txBody>
          <a:bodyPr>
            <a:normAutofit/>
          </a:bodyPr>
          <a:lstStyle/>
          <a:p>
            <a:r>
              <a:rPr lang="en-DE" dirty="0"/>
              <a:t>I</a:t>
            </a:r>
            <a:r>
              <a:rPr lang="en-GB" dirty="0"/>
              <a:t>m</a:t>
            </a:r>
            <a:r>
              <a:rPr lang="en-DE" dirty="0"/>
              <a:t>possible deadlines</a:t>
            </a:r>
          </a:p>
          <a:p>
            <a:r>
              <a:rPr lang="en-DE" dirty="0"/>
              <a:t>Slow progress</a:t>
            </a:r>
          </a:p>
          <a:p>
            <a:r>
              <a:rPr lang="en-DE" dirty="0"/>
              <a:t>Frustration</a:t>
            </a:r>
          </a:p>
          <a:p>
            <a:endParaRPr lang="en-DE" dirty="0"/>
          </a:p>
          <a:p>
            <a:endParaRPr lang="en-DE" dirty="0"/>
          </a:p>
        </p:txBody>
      </p:sp>
      <p:sp>
        <p:nvSpPr>
          <p:cNvPr id="5" name="Text Placeholder 4">
            <a:extLst>
              <a:ext uri="{FF2B5EF4-FFF2-40B4-BE49-F238E27FC236}">
                <a16:creationId xmlns:a16="http://schemas.microsoft.com/office/drawing/2014/main" id="{45AEDBCD-73C3-F7F9-5FEA-C080DE42F1C5}"/>
              </a:ext>
            </a:extLst>
          </p:cNvPr>
          <p:cNvSpPr>
            <a:spLocks noGrp="1"/>
          </p:cNvSpPr>
          <p:nvPr>
            <p:ph type="body" sz="quarter" idx="3"/>
          </p:nvPr>
        </p:nvSpPr>
        <p:spPr>
          <a:xfrm>
            <a:off x="7506628" y="1969475"/>
            <a:ext cx="4447683" cy="576262"/>
          </a:xfrm>
        </p:spPr>
        <p:txBody>
          <a:bodyPr/>
          <a:lstStyle/>
          <a:p>
            <a:r>
              <a:rPr lang="en-DE" dirty="0"/>
              <a:t>Pros ( or why I do it anyway)</a:t>
            </a:r>
          </a:p>
        </p:txBody>
      </p:sp>
      <p:sp>
        <p:nvSpPr>
          <p:cNvPr id="6" name="Content Placeholder 5">
            <a:extLst>
              <a:ext uri="{FF2B5EF4-FFF2-40B4-BE49-F238E27FC236}">
                <a16:creationId xmlns:a16="http://schemas.microsoft.com/office/drawing/2014/main" id="{058F14A7-7841-5664-972E-2099336DBAD5}"/>
              </a:ext>
            </a:extLst>
          </p:cNvPr>
          <p:cNvSpPr>
            <a:spLocks noGrp="1"/>
          </p:cNvSpPr>
          <p:nvPr>
            <p:ph sz="quarter" idx="4"/>
          </p:nvPr>
        </p:nvSpPr>
        <p:spPr/>
        <p:txBody>
          <a:bodyPr>
            <a:normAutofit/>
          </a:bodyPr>
          <a:lstStyle/>
          <a:p>
            <a:r>
              <a:rPr lang="en-DE" dirty="0"/>
              <a:t>We need the energy transition to progress to avoid dangerous climate change</a:t>
            </a:r>
          </a:p>
          <a:p>
            <a:r>
              <a:rPr lang="en-DE" dirty="0"/>
              <a:t>I</a:t>
            </a:r>
            <a:r>
              <a:rPr lang="en-GB" dirty="0"/>
              <a:t>m</a:t>
            </a:r>
            <a:r>
              <a:rPr lang="en-DE" dirty="0"/>
              <a:t>proved understanding at all levels from CEOs and government heads to simple citizens</a:t>
            </a:r>
          </a:p>
          <a:p>
            <a:r>
              <a:rPr lang="en-DE" dirty="0"/>
              <a:t>Allows decision making to progress </a:t>
            </a:r>
          </a:p>
          <a:p>
            <a:endParaRPr lang="LID4096" dirty="0"/>
          </a:p>
        </p:txBody>
      </p:sp>
      <p:pic>
        <p:nvPicPr>
          <p:cNvPr id="12" name="Picture 11">
            <a:extLst>
              <a:ext uri="{FF2B5EF4-FFF2-40B4-BE49-F238E27FC236}">
                <a16:creationId xmlns:a16="http://schemas.microsoft.com/office/drawing/2014/main" id="{5BC854AF-FB9C-8954-3544-F9BD7F364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353" y="1961238"/>
            <a:ext cx="1283014" cy="1281761"/>
          </a:xfrm>
          <a:prstGeom prst="rect">
            <a:avLst/>
          </a:prstGeom>
        </p:spPr>
      </p:pic>
      <p:pic>
        <p:nvPicPr>
          <p:cNvPr id="16" name="Picture 15">
            <a:extLst>
              <a:ext uri="{FF2B5EF4-FFF2-40B4-BE49-F238E27FC236}">
                <a16:creationId xmlns:a16="http://schemas.microsoft.com/office/drawing/2014/main" id="{98CDF851-E720-DCC7-BA9D-022CD4850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568" y="1969765"/>
            <a:ext cx="1283013" cy="1283013"/>
          </a:xfrm>
          <a:prstGeom prst="rect">
            <a:avLst/>
          </a:prstGeom>
        </p:spPr>
      </p:pic>
    </p:spTree>
    <p:extLst>
      <p:ext uri="{BB962C8B-B14F-4D97-AF65-F5344CB8AC3E}">
        <p14:creationId xmlns:p14="http://schemas.microsoft.com/office/powerpoint/2010/main" val="250849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CEA619-10E4-4389-6FC2-622185136A4C}"/>
              </a:ext>
            </a:extLst>
          </p:cNvPr>
          <p:cNvSpPr>
            <a:spLocks noGrp="1"/>
          </p:cNvSpPr>
          <p:nvPr>
            <p:ph type="title"/>
          </p:nvPr>
        </p:nvSpPr>
        <p:spPr>
          <a:xfrm rot="16200000">
            <a:off x="-2135434" y="3669013"/>
            <a:ext cx="5605670" cy="772301"/>
          </a:xfrm>
        </p:spPr>
        <p:txBody>
          <a:bodyPr>
            <a:noAutofit/>
          </a:bodyPr>
          <a:lstStyle/>
          <a:p>
            <a:r>
              <a:rPr lang="en-US" sz="2800" dirty="0"/>
              <a:t>Climate change negotiations</a:t>
            </a:r>
            <a:endParaRPr lang="LID4096" sz="2800" dirty="0"/>
          </a:p>
        </p:txBody>
      </p:sp>
      <p:pic>
        <p:nvPicPr>
          <p:cNvPr id="2" name="Picture 2">
            <a:extLst>
              <a:ext uri="{FF2B5EF4-FFF2-40B4-BE49-F238E27FC236}">
                <a16:creationId xmlns:a16="http://schemas.microsoft.com/office/drawing/2014/main" id="{661753A2-7030-EBE4-6465-6BEFE0C32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850" y="488950"/>
            <a:ext cx="6464300" cy="588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C86DF1-2035-BC98-B7F8-6D086A2E7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895" y="0"/>
            <a:ext cx="5201920" cy="6858000"/>
          </a:xfrm>
          <a:prstGeom prst="rect">
            <a:avLst/>
          </a:prstGeom>
        </p:spPr>
      </p:pic>
      <p:pic>
        <p:nvPicPr>
          <p:cNvPr id="11" name="Picture 10">
            <a:extLst>
              <a:ext uri="{FF2B5EF4-FFF2-40B4-BE49-F238E27FC236}">
                <a16:creationId xmlns:a16="http://schemas.microsoft.com/office/drawing/2014/main" id="{81E1CFFF-0272-DBA1-DE90-EEBBBA64C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216" y="0"/>
            <a:ext cx="3665746" cy="6858000"/>
          </a:xfrm>
          <a:prstGeom prst="rect">
            <a:avLst/>
          </a:prstGeom>
        </p:spPr>
      </p:pic>
      <p:sp>
        <p:nvSpPr>
          <p:cNvPr id="12" name="TextBox 11">
            <a:extLst>
              <a:ext uri="{FF2B5EF4-FFF2-40B4-BE49-F238E27FC236}">
                <a16:creationId xmlns:a16="http://schemas.microsoft.com/office/drawing/2014/main" id="{D429D424-3545-C1A6-6E7B-ABC7F51619BC}"/>
              </a:ext>
            </a:extLst>
          </p:cNvPr>
          <p:cNvSpPr txBox="1"/>
          <p:nvPr/>
        </p:nvSpPr>
        <p:spPr>
          <a:xfrm>
            <a:off x="4818001" y="2037665"/>
            <a:ext cx="1641165"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chemeClr val="accent3"/>
                </a:solidFill>
              </a:rPr>
              <a:t>UNFCCC?</a:t>
            </a:r>
          </a:p>
        </p:txBody>
      </p:sp>
      <p:sp>
        <p:nvSpPr>
          <p:cNvPr id="13" name="TextBox 12">
            <a:extLst>
              <a:ext uri="{FF2B5EF4-FFF2-40B4-BE49-F238E27FC236}">
                <a16:creationId xmlns:a16="http://schemas.microsoft.com/office/drawing/2014/main" id="{CC6756B9-3172-323C-774F-48E3394A8637}"/>
              </a:ext>
            </a:extLst>
          </p:cNvPr>
          <p:cNvSpPr txBox="1"/>
          <p:nvPr/>
        </p:nvSpPr>
        <p:spPr>
          <a:xfrm>
            <a:off x="6581122" y="3244334"/>
            <a:ext cx="1029449"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b="1" dirty="0">
                <a:solidFill>
                  <a:schemeClr val="accent3"/>
                </a:solidFill>
              </a:rPr>
              <a:t>COP?</a:t>
            </a:r>
          </a:p>
        </p:txBody>
      </p:sp>
      <p:sp>
        <p:nvSpPr>
          <p:cNvPr id="14" name="TextBox 13">
            <a:extLst>
              <a:ext uri="{FF2B5EF4-FFF2-40B4-BE49-F238E27FC236}">
                <a16:creationId xmlns:a16="http://schemas.microsoft.com/office/drawing/2014/main" id="{928E6F7E-DF33-225B-2F1F-EAAFB9D77E4B}"/>
              </a:ext>
            </a:extLst>
          </p:cNvPr>
          <p:cNvSpPr txBox="1"/>
          <p:nvPr/>
        </p:nvSpPr>
        <p:spPr>
          <a:xfrm>
            <a:off x="5990262" y="4589502"/>
            <a:ext cx="1117614"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b="1" dirty="0">
                <a:solidFill>
                  <a:schemeClr val="accent3"/>
                </a:solidFill>
              </a:rPr>
              <a:t>IPCC?</a:t>
            </a:r>
            <a:endParaRPr lang="LID4096" sz="2400" b="1" dirty="0">
              <a:solidFill>
                <a:schemeClr val="accent3"/>
              </a:solidFill>
            </a:endParaRPr>
          </a:p>
        </p:txBody>
      </p:sp>
      <p:sp>
        <p:nvSpPr>
          <p:cNvPr id="15" name="Title 14">
            <a:extLst>
              <a:ext uri="{FF2B5EF4-FFF2-40B4-BE49-F238E27FC236}">
                <a16:creationId xmlns:a16="http://schemas.microsoft.com/office/drawing/2014/main" id="{53ADCE6C-57E3-F0E0-8744-1A72BCC9295B}"/>
              </a:ext>
            </a:extLst>
          </p:cNvPr>
          <p:cNvSpPr>
            <a:spLocks noGrp="1"/>
          </p:cNvSpPr>
          <p:nvPr>
            <p:ph type="title"/>
          </p:nvPr>
        </p:nvSpPr>
        <p:spPr/>
        <p:txBody>
          <a:bodyPr/>
          <a:lstStyle/>
          <a:p>
            <a:r>
              <a:rPr lang="en-US" dirty="0"/>
              <a:t>Paris Agreement</a:t>
            </a:r>
            <a:endParaRPr lang="LID4096" dirty="0"/>
          </a:p>
        </p:txBody>
      </p:sp>
    </p:spTree>
    <p:extLst>
      <p:ext uri="{BB962C8B-B14F-4D97-AF65-F5344CB8AC3E}">
        <p14:creationId xmlns:p14="http://schemas.microsoft.com/office/powerpoint/2010/main" val="20994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D0190-146B-B898-29E3-48B889CEA95C}"/>
              </a:ext>
            </a:extLst>
          </p:cNvPr>
          <p:cNvPicPr>
            <a:picLocks noChangeAspect="1"/>
          </p:cNvPicPr>
          <p:nvPr/>
        </p:nvPicPr>
        <p:blipFill>
          <a:blip r:embed="rId2"/>
          <a:stretch>
            <a:fillRect/>
          </a:stretch>
        </p:blipFill>
        <p:spPr>
          <a:xfrm>
            <a:off x="1632380" y="1003050"/>
            <a:ext cx="7315171" cy="4851899"/>
          </a:xfrm>
          <a:prstGeom prst="rect">
            <a:avLst/>
          </a:prstGeom>
        </p:spPr>
      </p:pic>
      <p:sp>
        <p:nvSpPr>
          <p:cNvPr id="4" name="TextBox 3">
            <a:extLst>
              <a:ext uri="{FF2B5EF4-FFF2-40B4-BE49-F238E27FC236}">
                <a16:creationId xmlns:a16="http://schemas.microsoft.com/office/drawing/2014/main" id="{5EDAB9B0-C26D-F576-2B0F-4D8C3F78596A}"/>
              </a:ext>
            </a:extLst>
          </p:cNvPr>
          <p:cNvSpPr txBox="1"/>
          <p:nvPr/>
        </p:nvSpPr>
        <p:spPr>
          <a:xfrm rot="16200000">
            <a:off x="8606145" y="3390553"/>
            <a:ext cx="6667838" cy="400110"/>
          </a:xfrm>
          <a:prstGeom prst="rect">
            <a:avLst/>
          </a:prstGeom>
          <a:noFill/>
        </p:spPr>
        <p:txBody>
          <a:bodyPr wrap="square" rtlCol="0">
            <a:spAutoFit/>
          </a:bodyPr>
          <a:lstStyle/>
          <a:p>
            <a:r>
              <a:rPr lang="en-US" sz="1000" dirty="0">
                <a:solidFill>
                  <a:schemeClr val="bg1">
                    <a:lumMod val="65000"/>
                  </a:schemeClr>
                </a:solidFill>
              </a:rPr>
              <a:t>European Commission, Directorate-General for Communication, </a:t>
            </a:r>
            <a:r>
              <a:rPr lang="en-US" sz="1000" i="1" dirty="0">
                <a:solidFill>
                  <a:schemeClr val="bg1">
                    <a:lumMod val="65000"/>
                  </a:schemeClr>
                </a:solidFill>
                <a:effectLst/>
              </a:rPr>
              <a:t>The European climate law</a:t>
            </a:r>
            <a:r>
              <a:rPr lang="en-US" sz="1000" dirty="0">
                <a:solidFill>
                  <a:schemeClr val="bg1">
                    <a:lumMod val="65000"/>
                  </a:schemeClr>
                </a:solidFill>
              </a:rPr>
              <a:t>, Publications Office, 2020, </a:t>
            </a:r>
            <a:r>
              <a:rPr lang="en-US" sz="1000" dirty="0">
                <a:solidFill>
                  <a:schemeClr val="bg1">
                    <a:lumMod val="65000"/>
                  </a:schemeClr>
                </a:solidFill>
                <a:hlinkClick r:id="rId3">
                  <a:extLst>
                    <a:ext uri="{A12FA001-AC4F-418D-AE19-62706E023703}">
                      <ahyp:hlinkClr xmlns:ahyp="http://schemas.microsoft.com/office/drawing/2018/hyperlinkcolor" val="tx"/>
                    </a:ext>
                  </a:extLst>
                </a:hlinkClick>
              </a:rPr>
              <a:t>https://data.europa.eu/doi/10.2775/790913</a:t>
            </a:r>
            <a:endParaRPr lang="LID4096" sz="1000" dirty="0">
              <a:solidFill>
                <a:schemeClr val="bg1">
                  <a:lumMod val="65000"/>
                </a:schemeClr>
              </a:solidFill>
            </a:endParaRPr>
          </a:p>
        </p:txBody>
      </p:sp>
      <p:sp>
        <p:nvSpPr>
          <p:cNvPr id="5" name="Title 4">
            <a:extLst>
              <a:ext uri="{FF2B5EF4-FFF2-40B4-BE49-F238E27FC236}">
                <a16:creationId xmlns:a16="http://schemas.microsoft.com/office/drawing/2014/main" id="{95CEA619-10E4-4389-6FC2-622185136A4C}"/>
              </a:ext>
            </a:extLst>
          </p:cNvPr>
          <p:cNvSpPr>
            <a:spLocks noGrp="1"/>
          </p:cNvSpPr>
          <p:nvPr>
            <p:ph type="title"/>
          </p:nvPr>
        </p:nvSpPr>
        <p:spPr/>
        <p:txBody>
          <a:bodyPr/>
          <a:lstStyle/>
          <a:p>
            <a:r>
              <a:rPr lang="en-US" dirty="0"/>
              <a:t>EU Climate Law</a:t>
            </a:r>
            <a:endParaRPr lang="LID4096" dirty="0"/>
          </a:p>
        </p:txBody>
      </p:sp>
      <p:sp>
        <p:nvSpPr>
          <p:cNvPr id="2" name="TextBox 1">
            <a:extLst>
              <a:ext uri="{FF2B5EF4-FFF2-40B4-BE49-F238E27FC236}">
                <a16:creationId xmlns:a16="http://schemas.microsoft.com/office/drawing/2014/main" id="{585CECD2-FC6A-E6E0-5489-ED4D4924BDC5}"/>
              </a:ext>
            </a:extLst>
          </p:cNvPr>
          <p:cNvSpPr txBox="1"/>
          <p:nvPr/>
        </p:nvSpPr>
        <p:spPr>
          <a:xfrm>
            <a:off x="9121267" y="1653497"/>
            <a:ext cx="2445026" cy="2862322"/>
          </a:xfrm>
          <a:prstGeom prst="rect">
            <a:avLst/>
          </a:prstGeom>
          <a:noFill/>
        </p:spPr>
        <p:txBody>
          <a:bodyPr wrap="square">
            <a:spAutoFit/>
          </a:bodyPr>
          <a:lstStyle/>
          <a:p>
            <a:r>
              <a:rPr lang="en-US" b="1" dirty="0"/>
              <a:t>EU Emissions reduction targets:</a:t>
            </a:r>
          </a:p>
          <a:p>
            <a:pPr marL="285750" indent="-285750">
              <a:buFont typeface="Arial" panose="020B0604020202020204" pitchFamily="34" charset="0"/>
              <a:buChar char="•"/>
            </a:pPr>
            <a:r>
              <a:rPr lang="en-US" dirty="0"/>
              <a:t>-55% Emission reduction by 2030 compared to 1990 incl. LULUCF</a:t>
            </a:r>
          </a:p>
          <a:p>
            <a:pPr marL="285750" indent="-285750">
              <a:buFont typeface="Arial" panose="020B0604020202020204" pitchFamily="34" charset="0"/>
              <a:buChar char="•"/>
            </a:pPr>
            <a:r>
              <a:rPr lang="en-US" b="1" dirty="0">
                <a:solidFill>
                  <a:schemeClr val="accent6"/>
                </a:solidFill>
              </a:rPr>
              <a:t>Net zero by 2050</a:t>
            </a:r>
          </a:p>
          <a:p>
            <a:pPr marL="285750" indent="-285750">
              <a:buFont typeface="Arial" panose="020B0604020202020204" pitchFamily="34" charset="0"/>
              <a:buChar char="•"/>
            </a:pPr>
            <a:r>
              <a:rPr lang="en-US" i="1" dirty="0"/>
              <a:t>Proposal for 2040 Target in 2024</a:t>
            </a:r>
            <a:endParaRPr lang="LID4096" i="1" dirty="0"/>
          </a:p>
        </p:txBody>
      </p:sp>
    </p:spTree>
    <p:extLst>
      <p:ext uri="{BB962C8B-B14F-4D97-AF65-F5344CB8AC3E}">
        <p14:creationId xmlns:p14="http://schemas.microsoft.com/office/powerpoint/2010/main" val="293757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7"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8"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8"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B5947032-5FB5-DE97-C528-5F8C26453375}"/>
              </a:ext>
            </a:extLst>
          </p:cNvPr>
          <p:cNvSpPr>
            <a:spLocks noGrp="1"/>
          </p:cNvSpPr>
          <p:nvPr>
            <p:ph type="title"/>
          </p:nvPr>
        </p:nvSpPr>
        <p:spPr>
          <a:xfrm>
            <a:off x="2589213" y="4529540"/>
            <a:ext cx="8915399" cy="1162423"/>
          </a:xfrm>
        </p:spPr>
        <p:txBody>
          <a:bodyPr vert="horz" lIns="91440" tIns="45720" rIns="91440" bIns="45720" rtlCol="0" anchor="b">
            <a:normAutofit/>
          </a:bodyPr>
          <a:lstStyle/>
          <a:p>
            <a:pPr>
              <a:lnSpc>
                <a:spcPct val="90000"/>
              </a:lnSpc>
            </a:pPr>
            <a:r>
              <a:rPr lang="en-US" sz="4200" dirty="0">
                <a:solidFill>
                  <a:schemeClr val="tx1">
                    <a:lumMod val="85000"/>
                    <a:lumOff val="15000"/>
                  </a:schemeClr>
                </a:solidFill>
              </a:rPr>
              <a:t>EU Emission profiles over time	</a:t>
            </a:r>
          </a:p>
        </p:txBody>
      </p:sp>
      <p:grpSp>
        <p:nvGrpSpPr>
          <p:cNvPr id="60" name="Group 59">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1"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2"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3"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4"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5"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6"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7"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8"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9"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0"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1"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4" name="Rectangle 73">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10" name="TextBox 9">
            <a:extLst>
              <a:ext uri="{FF2B5EF4-FFF2-40B4-BE49-F238E27FC236}">
                <a16:creationId xmlns:a16="http://schemas.microsoft.com/office/drawing/2014/main" id="{BF15620D-3755-15BA-C661-E9DBC1EEDF58}"/>
              </a:ext>
            </a:extLst>
          </p:cNvPr>
          <p:cNvSpPr txBox="1"/>
          <p:nvPr/>
        </p:nvSpPr>
        <p:spPr>
          <a:xfrm>
            <a:off x="2452583" y="6232813"/>
            <a:ext cx="9188657" cy="646331"/>
          </a:xfrm>
          <a:prstGeom prst="rect">
            <a:avLst/>
          </a:prstGeom>
          <a:noFill/>
        </p:spPr>
        <p:txBody>
          <a:bodyPr wrap="square" rtlCol="0">
            <a:spAutoFit/>
          </a:bodyPr>
          <a:lstStyle/>
          <a:p>
            <a:r>
              <a:rPr lang="en-GB" sz="1200" dirty="0">
                <a:solidFill>
                  <a:schemeClr val="bg1">
                    <a:lumMod val="65000"/>
                  </a:schemeClr>
                </a:solidFill>
              </a:rPr>
              <a:t>EU Climate Advisory Board</a:t>
            </a:r>
          </a:p>
          <a:p>
            <a:r>
              <a:rPr lang="en-GB" sz="1200" dirty="0">
                <a:solidFill>
                  <a:schemeClr val="bg1">
                    <a:lumMod val="65000"/>
                  </a:schemeClr>
                </a:solidFill>
              </a:rPr>
              <a:t>https://climate-advisory-</a:t>
            </a:r>
            <a:r>
              <a:rPr lang="en-GB" sz="1200" dirty="0" err="1">
                <a:solidFill>
                  <a:schemeClr val="bg1">
                    <a:lumMod val="65000"/>
                  </a:schemeClr>
                </a:solidFill>
              </a:rPr>
              <a:t>board.europa.eu</a:t>
            </a:r>
            <a:r>
              <a:rPr lang="en-GB" sz="1200" dirty="0">
                <a:solidFill>
                  <a:schemeClr val="bg1">
                    <a:lumMod val="65000"/>
                  </a:schemeClr>
                </a:solidFill>
              </a:rPr>
              <a:t>/reports-and-publications/scientific-advice-for-the-determination-of-an-eu-wide-2040/esabcc_advice_eu_2040_target.pdf/@@display-file/file</a:t>
            </a:r>
            <a:endParaRPr lang="en-DE" sz="1200" dirty="0">
              <a:solidFill>
                <a:schemeClr val="bg1">
                  <a:lumMod val="65000"/>
                </a:schemeClr>
              </a:solidFill>
            </a:endParaRPr>
          </a:p>
        </p:txBody>
      </p:sp>
      <p:pic>
        <p:nvPicPr>
          <p:cNvPr id="4" name="Picture 3">
            <a:extLst>
              <a:ext uri="{FF2B5EF4-FFF2-40B4-BE49-F238E27FC236}">
                <a16:creationId xmlns:a16="http://schemas.microsoft.com/office/drawing/2014/main" id="{2740DA24-F2B4-E8D7-B489-5232B03D4591}"/>
              </a:ext>
            </a:extLst>
          </p:cNvPr>
          <p:cNvPicPr>
            <a:picLocks noChangeAspect="1"/>
          </p:cNvPicPr>
          <p:nvPr/>
        </p:nvPicPr>
        <p:blipFill>
          <a:blip r:embed="rId2"/>
          <a:stretch>
            <a:fillRect/>
          </a:stretch>
        </p:blipFill>
        <p:spPr>
          <a:xfrm>
            <a:off x="3322359" y="339234"/>
            <a:ext cx="7325747" cy="4763165"/>
          </a:xfrm>
          <a:prstGeom prst="rect">
            <a:avLst/>
          </a:prstGeom>
        </p:spPr>
      </p:pic>
    </p:spTree>
    <p:extLst>
      <p:ext uri="{BB962C8B-B14F-4D97-AF65-F5344CB8AC3E}">
        <p14:creationId xmlns:p14="http://schemas.microsoft.com/office/powerpoint/2010/main" val="104020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7"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8"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8"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B5947032-5FB5-DE97-C528-5F8C26453375}"/>
              </a:ext>
            </a:extLst>
          </p:cNvPr>
          <p:cNvSpPr>
            <a:spLocks noGrp="1"/>
          </p:cNvSpPr>
          <p:nvPr>
            <p:ph type="title"/>
          </p:nvPr>
        </p:nvSpPr>
        <p:spPr>
          <a:xfrm>
            <a:off x="2589214" y="4529541"/>
            <a:ext cx="8707302" cy="1051708"/>
          </a:xfrm>
        </p:spPr>
        <p:txBody>
          <a:bodyPr vert="horz" lIns="91440" tIns="45720" rIns="91440" bIns="45720" rtlCol="0" anchor="b">
            <a:normAutofit/>
          </a:bodyPr>
          <a:lstStyle/>
          <a:p>
            <a:pPr>
              <a:lnSpc>
                <a:spcPct val="90000"/>
              </a:lnSpc>
            </a:pPr>
            <a:r>
              <a:rPr lang="en-US" sz="4200" dirty="0">
                <a:solidFill>
                  <a:schemeClr val="tx1">
                    <a:lumMod val="85000"/>
                    <a:lumOff val="15000"/>
                  </a:schemeClr>
                </a:solidFill>
              </a:rPr>
              <a:t>EU Emission profiles over time	</a:t>
            </a:r>
          </a:p>
        </p:txBody>
      </p:sp>
      <p:grpSp>
        <p:nvGrpSpPr>
          <p:cNvPr id="60" name="Group 59">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1"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2"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3"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4"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5"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6"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7"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8"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9"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0"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1"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4" name="Rectangle 73">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10" name="TextBox 9">
            <a:extLst>
              <a:ext uri="{FF2B5EF4-FFF2-40B4-BE49-F238E27FC236}">
                <a16:creationId xmlns:a16="http://schemas.microsoft.com/office/drawing/2014/main" id="{BF15620D-3755-15BA-C661-E9DBC1EEDF58}"/>
              </a:ext>
            </a:extLst>
          </p:cNvPr>
          <p:cNvSpPr txBox="1"/>
          <p:nvPr/>
        </p:nvSpPr>
        <p:spPr>
          <a:xfrm>
            <a:off x="2452583" y="6232813"/>
            <a:ext cx="9188657" cy="461665"/>
          </a:xfrm>
          <a:prstGeom prst="rect">
            <a:avLst/>
          </a:prstGeom>
          <a:noFill/>
        </p:spPr>
        <p:txBody>
          <a:bodyPr wrap="square" rtlCol="0">
            <a:spAutoFit/>
          </a:bodyPr>
          <a:lstStyle/>
          <a:p>
            <a:r>
              <a:rPr lang="en-GB" sz="1200" dirty="0">
                <a:solidFill>
                  <a:schemeClr val="bg1">
                    <a:lumMod val="65000"/>
                  </a:schemeClr>
                </a:solidFill>
              </a:rPr>
              <a:t>A Clean Planet for all, COM(2018) 773 final</a:t>
            </a:r>
          </a:p>
          <a:p>
            <a:r>
              <a:rPr lang="en-GB" sz="1200" dirty="0">
                <a:solidFill>
                  <a:schemeClr val="bg1">
                    <a:lumMod val="65000"/>
                  </a:schemeClr>
                </a:solidFill>
                <a:hlinkClick r:id="rId2"/>
              </a:rPr>
              <a:t>https://eur-lex.europa.eu/legal-content/EN/TXT/PDF/?uri=CELEX:52018DC0773</a:t>
            </a:r>
            <a:r>
              <a:rPr lang="en-GB" sz="1200" dirty="0">
                <a:solidFill>
                  <a:schemeClr val="bg1">
                    <a:lumMod val="65000"/>
                  </a:schemeClr>
                </a:solidFill>
              </a:rPr>
              <a:t>	</a:t>
            </a:r>
            <a:endParaRPr lang="en-DE" sz="1200" dirty="0">
              <a:solidFill>
                <a:schemeClr val="bg1">
                  <a:lumMod val="65000"/>
                </a:schemeClr>
              </a:solidFill>
            </a:endParaRPr>
          </a:p>
        </p:txBody>
      </p:sp>
      <p:pic>
        <p:nvPicPr>
          <p:cNvPr id="3" name="Picture 2">
            <a:extLst>
              <a:ext uri="{FF2B5EF4-FFF2-40B4-BE49-F238E27FC236}">
                <a16:creationId xmlns:a16="http://schemas.microsoft.com/office/drawing/2014/main" id="{C406109C-4238-C848-5501-0C710E11B36C}"/>
              </a:ext>
            </a:extLst>
          </p:cNvPr>
          <p:cNvPicPr>
            <a:picLocks noChangeAspect="1"/>
          </p:cNvPicPr>
          <p:nvPr/>
        </p:nvPicPr>
        <p:blipFill>
          <a:blip r:embed="rId3"/>
          <a:stretch>
            <a:fillRect/>
          </a:stretch>
        </p:blipFill>
        <p:spPr>
          <a:xfrm>
            <a:off x="2673774" y="680076"/>
            <a:ext cx="8622741" cy="4073502"/>
          </a:xfrm>
          <a:prstGeom prst="rect">
            <a:avLst/>
          </a:prstGeom>
        </p:spPr>
      </p:pic>
    </p:spTree>
    <p:extLst>
      <p:ext uri="{BB962C8B-B14F-4D97-AF65-F5344CB8AC3E}">
        <p14:creationId xmlns:p14="http://schemas.microsoft.com/office/powerpoint/2010/main" val="151612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4B8CF4-C1C7-9B12-B120-3396F79A2707}"/>
              </a:ext>
            </a:extLst>
          </p:cNvPr>
          <p:cNvSpPr txBox="1"/>
          <p:nvPr/>
        </p:nvSpPr>
        <p:spPr>
          <a:xfrm rot="16200000">
            <a:off x="9086820" y="3752820"/>
            <a:ext cx="5810250" cy="400110"/>
          </a:xfrm>
          <a:prstGeom prst="rect">
            <a:avLst/>
          </a:prstGeom>
          <a:noFill/>
        </p:spPr>
        <p:txBody>
          <a:bodyPr wrap="square" rtlCol="0">
            <a:spAutoFit/>
          </a:bodyPr>
          <a:lstStyle/>
          <a:p>
            <a:r>
              <a:rPr lang="en-US" sz="1000" dirty="0">
                <a:solidFill>
                  <a:schemeClr val="bg1">
                    <a:lumMod val="65000"/>
                  </a:schemeClr>
                </a:solidFill>
                <a:hlinkClick r:id="rId2">
                  <a:extLst>
                    <a:ext uri="{A12FA001-AC4F-418D-AE19-62706E023703}">
                      <ahyp:hlinkClr xmlns:ahyp="http://schemas.microsoft.com/office/drawing/2018/hyperlinkcolor" val="tx"/>
                    </a:ext>
                  </a:extLst>
                </a:hlinkClick>
              </a:rPr>
              <a:t>https://eur-lex.europa.eu/legal-content/EN/TXT/HTML/?uri=CELEX:52019DC0640&amp;from=ET</a:t>
            </a:r>
            <a:endParaRPr lang="en-US" sz="1000" dirty="0">
              <a:solidFill>
                <a:schemeClr val="bg1">
                  <a:lumMod val="65000"/>
                </a:schemeClr>
              </a:solidFill>
            </a:endParaRPr>
          </a:p>
          <a:p>
            <a:r>
              <a:rPr lang="en-US" sz="1000" dirty="0">
                <a:solidFill>
                  <a:schemeClr val="bg1">
                    <a:lumMod val="65000"/>
                  </a:schemeClr>
                </a:solidFill>
              </a:rPr>
              <a:t>https://www.citiesforum.org/news/green-deal-2/</a:t>
            </a:r>
            <a:endParaRPr lang="LID4096" sz="1000" dirty="0">
              <a:solidFill>
                <a:schemeClr val="bg1">
                  <a:lumMod val="65000"/>
                </a:schemeClr>
              </a:solidFill>
            </a:endParaRPr>
          </a:p>
        </p:txBody>
      </p:sp>
      <p:sp>
        <p:nvSpPr>
          <p:cNvPr id="8" name="Title 7">
            <a:extLst>
              <a:ext uri="{FF2B5EF4-FFF2-40B4-BE49-F238E27FC236}">
                <a16:creationId xmlns:a16="http://schemas.microsoft.com/office/drawing/2014/main" id="{1BCE3366-BAFC-5CB0-83E0-A4B7A98341A3}"/>
              </a:ext>
            </a:extLst>
          </p:cNvPr>
          <p:cNvSpPr>
            <a:spLocks noGrp="1"/>
          </p:cNvSpPr>
          <p:nvPr>
            <p:ph type="title"/>
          </p:nvPr>
        </p:nvSpPr>
        <p:spPr>
          <a:xfrm rot="16200000">
            <a:off x="-2043235" y="3614115"/>
            <a:ext cx="5554494" cy="905524"/>
          </a:xfrm>
        </p:spPr>
        <p:txBody>
          <a:bodyPr/>
          <a:lstStyle/>
          <a:p>
            <a:r>
              <a:rPr lang="en-US" dirty="0"/>
              <a:t>EU Green Deal</a:t>
            </a:r>
            <a:endParaRPr lang="LID4096" dirty="0"/>
          </a:p>
        </p:txBody>
      </p:sp>
      <p:pic>
        <p:nvPicPr>
          <p:cNvPr id="10" name="Picture 9">
            <a:extLst>
              <a:ext uri="{FF2B5EF4-FFF2-40B4-BE49-F238E27FC236}">
                <a16:creationId xmlns:a16="http://schemas.microsoft.com/office/drawing/2014/main" id="{636CB599-A5E6-5DE0-F39A-4445A20E8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199" y="635392"/>
            <a:ext cx="6438095" cy="5742857"/>
          </a:xfrm>
          <a:prstGeom prst="rect">
            <a:avLst/>
          </a:prstGeom>
        </p:spPr>
      </p:pic>
      <p:sp>
        <p:nvSpPr>
          <p:cNvPr id="11" name="TextBox 10">
            <a:extLst>
              <a:ext uri="{FF2B5EF4-FFF2-40B4-BE49-F238E27FC236}">
                <a16:creationId xmlns:a16="http://schemas.microsoft.com/office/drawing/2014/main" id="{9D4C80F3-869C-C6A4-6644-41F95E7BF75D}"/>
              </a:ext>
            </a:extLst>
          </p:cNvPr>
          <p:cNvSpPr txBox="1"/>
          <p:nvPr/>
        </p:nvSpPr>
        <p:spPr>
          <a:xfrm>
            <a:off x="8663294" y="2081719"/>
            <a:ext cx="3128596" cy="2862322"/>
          </a:xfrm>
          <a:prstGeom prst="rect">
            <a:avLst/>
          </a:prstGeom>
          <a:noFill/>
        </p:spPr>
        <p:txBody>
          <a:bodyPr wrap="square" rtlCol="0">
            <a:spAutoFit/>
          </a:bodyPr>
          <a:lstStyle/>
          <a:p>
            <a:r>
              <a:rPr lang="en-US" dirty="0"/>
              <a:t>Fit for 55 Climate and Energy package:</a:t>
            </a:r>
          </a:p>
          <a:p>
            <a:pPr marL="285750" indent="-285750">
              <a:buFont typeface="Arial" panose="020B0604020202020204" pitchFamily="34" charset="0"/>
              <a:buChar char="•"/>
            </a:pPr>
            <a:r>
              <a:rPr lang="en-US" dirty="0"/>
              <a:t>13 legislative proposals +</a:t>
            </a:r>
          </a:p>
          <a:p>
            <a:pPr marL="285750" indent="-285750">
              <a:buFont typeface="Arial" panose="020B0604020202020204" pitchFamily="34" charset="0"/>
              <a:buChar char="•"/>
            </a:pPr>
            <a:r>
              <a:rPr lang="en-US" dirty="0"/>
              <a:t>Establishing a Climate Social Fund</a:t>
            </a:r>
          </a:p>
          <a:p>
            <a:r>
              <a:rPr lang="en-US" dirty="0"/>
              <a:t>Additional initiatives: Farm to Fork, Nature Restoration Law</a:t>
            </a:r>
          </a:p>
          <a:p>
            <a:endParaRPr lang="LID4096" dirty="0"/>
          </a:p>
        </p:txBody>
      </p:sp>
      <p:sp>
        <p:nvSpPr>
          <p:cNvPr id="2" name="TextBox 1">
            <a:extLst>
              <a:ext uri="{FF2B5EF4-FFF2-40B4-BE49-F238E27FC236}">
                <a16:creationId xmlns:a16="http://schemas.microsoft.com/office/drawing/2014/main" id="{29DED517-57E5-BB73-0635-ADC9F33EBA65}"/>
              </a:ext>
            </a:extLst>
          </p:cNvPr>
          <p:cNvSpPr txBox="1"/>
          <p:nvPr/>
        </p:nvSpPr>
        <p:spPr>
          <a:xfrm>
            <a:off x="6760027" y="4160266"/>
            <a:ext cx="737702"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b="1" dirty="0">
                <a:solidFill>
                  <a:schemeClr val="accent3"/>
                </a:solidFill>
              </a:rPr>
              <a:t>RED</a:t>
            </a:r>
          </a:p>
        </p:txBody>
      </p:sp>
      <p:sp>
        <p:nvSpPr>
          <p:cNvPr id="4" name="TextBox 3">
            <a:extLst>
              <a:ext uri="{FF2B5EF4-FFF2-40B4-BE49-F238E27FC236}">
                <a16:creationId xmlns:a16="http://schemas.microsoft.com/office/drawing/2014/main" id="{5A1BE164-3D2F-7DA7-2547-8751B821D9C7}"/>
              </a:ext>
            </a:extLst>
          </p:cNvPr>
          <p:cNvSpPr txBox="1"/>
          <p:nvPr/>
        </p:nvSpPr>
        <p:spPr>
          <a:xfrm>
            <a:off x="7746816" y="3605212"/>
            <a:ext cx="720069"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b="1" dirty="0">
                <a:solidFill>
                  <a:schemeClr val="accent3"/>
                </a:solidFill>
              </a:rPr>
              <a:t>EED</a:t>
            </a:r>
          </a:p>
        </p:txBody>
      </p:sp>
      <p:sp>
        <p:nvSpPr>
          <p:cNvPr id="5" name="TextBox 4">
            <a:extLst>
              <a:ext uri="{FF2B5EF4-FFF2-40B4-BE49-F238E27FC236}">
                <a16:creationId xmlns:a16="http://schemas.microsoft.com/office/drawing/2014/main" id="{90CA02E2-6D11-6022-51E2-8744E7CC9BFC}"/>
              </a:ext>
            </a:extLst>
          </p:cNvPr>
          <p:cNvSpPr txBox="1"/>
          <p:nvPr/>
        </p:nvSpPr>
        <p:spPr>
          <a:xfrm>
            <a:off x="3549687" y="1072673"/>
            <a:ext cx="894797"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b="1" dirty="0">
                <a:solidFill>
                  <a:schemeClr val="accent3"/>
                </a:solidFill>
              </a:rPr>
              <a:t>ETS II</a:t>
            </a:r>
          </a:p>
        </p:txBody>
      </p:sp>
      <p:sp>
        <p:nvSpPr>
          <p:cNvPr id="6" name="TextBox 5">
            <a:extLst>
              <a:ext uri="{FF2B5EF4-FFF2-40B4-BE49-F238E27FC236}">
                <a16:creationId xmlns:a16="http://schemas.microsoft.com/office/drawing/2014/main" id="{7221DE82-B149-F457-6DCD-3B28C9A28970}"/>
              </a:ext>
            </a:extLst>
          </p:cNvPr>
          <p:cNvSpPr txBox="1"/>
          <p:nvPr/>
        </p:nvSpPr>
        <p:spPr>
          <a:xfrm>
            <a:off x="6614153" y="1072673"/>
            <a:ext cx="1107996"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b="1" dirty="0">
                <a:solidFill>
                  <a:schemeClr val="accent3"/>
                </a:solidFill>
              </a:rPr>
              <a:t>CBAM</a:t>
            </a:r>
          </a:p>
        </p:txBody>
      </p:sp>
      <p:sp>
        <p:nvSpPr>
          <p:cNvPr id="7" name="TextBox 6">
            <a:extLst>
              <a:ext uri="{FF2B5EF4-FFF2-40B4-BE49-F238E27FC236}">
                <a16:creationId xmlns:a16="http://schemas.microsoft.com/office/drawing/2014/main" id="{6A26D42C-DA9D-02B2-F4BD-EDFE7B04EAFD}"/>
              </a:ext>
            </a:extLst>
          </p:cNvPr>
          <p:cNvSpPr txBox="1"/>
          <p:nvPr/>
        </p:nvSpPr>
        <p:spPr>
          <a:xfrm>
            <a:off x="6754190" y="2466901"/>
            <a:ext cx="689612"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b="1" dirty="0">
                <a:solidFill>
                  <a:schemeClr val="accent3"/>
                </a:solidFill>
              </a:rPr>
              <a:t>ETD</a:t>
            </a:r>
          </a:p>
        </p:txBody>
      </p:sp>
      <p:sp>
        <p:nvSpPr>
          <p:cNvPr id="9" name="TextBox 8">
            <a:extLst>
              <a:ext uri="{FF2B5EF4-FFF2-40B4-BE49-F238E27FC236}">
                <a16:creationId xmlns:a16="http://schemas.microsoft.com/office/drawing/2014/main" id="{1A606622-72B6-DCD3-617A-4CB9018AD312}"/>
              </a:ext>
            </a:extLst>
          </p:cNvPr>
          <p:cNvSpPr txBox="1"/>
          <p:nvPr/>
        </p:nvSpPr>
        <p:spPr>
          <a:xfrm>
            <a:off x="5035510" y="1534338"/>
            <a:ext cx="808235"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b="1" dirty="0">
                <a:solidFill>
                  <a:schemeClr val="accent3"/>
                </a:solidFill>
              </a:rPr>
              <a:t>ETS I</a:t>
            </a:r>
          </a:p>
        </p:txBody>
      </p:sp>
      <p:sp>
        <p:nvSpPr>
          <p:cNvPr id="12" name="TextBox 11">
            <a:extLst>
              <a:ext uri="{FF2B5EF4-FFF2-40B4-BE49-F238E27FC236}">
                <a16:creationId xmlns:a16="http://schemas.microsoft.com/office/drawing/2014/main" id="{E68EF78E-5D5A-58FB-EE50-EFE2966B1935}"/>
              </a:ext>
            </a:extLst>
          </p:cNvPr>
          <p:cNvSpPr txBox="1"/>
          <p:nvPr/>
        </p:nvSpPr>
        <p:spPr>
          <a:xfrm>
            <a:off x="4140713" y="3429000"/>
            <a:ext cx="683200"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b="1" dirty="0">
                <a:solidFill>
                  <a:schemeClr val="accent3"/>
                </a:solidFill>
              </a:rPr>
              <a:t>ESR</a:t>
            </a:r>
          </a:p>
        </p:txBody>
      </p:sp>
      <p:sp>
        <p:nvSpPr>
          <p:cNvPr id="13" name="TextBox 12">
            <a:extLst>
              <a:ext uri="{FF2B5EF4-FFF2-40B4-BE49-F238E27FC236}">
                <a16:creationId xmlns:a16="http://schemas.microsoft.com/office/drawing/2014/main" id="{F8A57E19-663C-C2B7-108F-F7ED9AACF1BA}"/>
              </a:ext>
            </a:extLst>
          </p:cNvPr>
          <p:cNvSpPr txBox="1"/>
          <p:nvPr/>
        </p:nvSpPr>
        <p:spPr>
          <a:xfrm>
            <a:off x="5123699" y="3849920"/>
            <a:ext cx="824265"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b="1" dirty="0">
                <a:solidFill>
                  <a:schemeClr val="accent3"/>
                </a:solidFill>
              </a:rPr>
              <a:t>AFIR</a:t>
            </a:r>
          </a:p>
        </p:txBody>
      </p:sp>
      <p:sp>
        <p:nvSpPr>
          <p:cNvPr id="14" name="TextBox 13">
            <a:extLst>
              <a:ext uri="{FF2B5EF4-FFF2-40B4-BE49-F238E27FC236}">
                <a16:creationId xmlns:a16="http://schemas.microsoft.com/office/drawing/2014/main" id="{88975BE7-FCE3-F390-B2B9-3DB8032DA6F8}"/>
              </a:ext>
            </a:extLst>
          </p:cNvPr>
          <p:cNvSpPr txBox="1"/>
          <p:nvPr/>
        </p:nvSpPr>
        <p:spPr>
          <a:xfrm>
            <a:off x="2904477" y="2466900"/>
            <a:ext cx="1236236"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b="1" dirty="0">
                <a:solidFill>
                  <a:schemeClr val="accent3"/>
                </a:solidFill>
              </a:rPr>
              <a:t>LULUCF</a:t>
            </a:r>
          </a:p>
        </p:txBody>
      </p:sp>
      <p:sp>
        <p:nvSpPr>
          <p:cNvPr id="15" name="TextBox 14">
            <a:extLst>
              <a:ext uri="{FF2B5EF4-FFF2-40B4-BE49-F238E27FC236}">
                <a16:creationId xmlns:a16="http://schemas.microsoft.com/office/drawing/2014/main" id="{0BA4AAB4-56CF-ABAF-9246-B6F1A26972F2}"/>
              </a:ext>
            </a:extLst>
          </p:cNvPr>
          <p:cNvSpPr txBox="1"/>
          <p:nvPr/>
        </p:nvSpPr>
        <p:spPr>
          <a:xfrm>
            <a:off x="8746435" y="4836361"/>
            <a:ext cx="278295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chemeClr val="accent3"/>
                </a:solidFill>
              </a:rPr>
              <a:t>EPBD (GEG)</a:t>
            </a:r>
          </a:p>
          <a:p>
            <a:r>
              <a:rPr lang="en-US" sz="2400" b="1" dirty="0">
                <a:solidFill>
                  <a:schemeClr val="accent3"/>
                </a:solidFill>
              </a:rPr>
              <a:t>IED</a:t>
            </a:r>
          </a:p>
          <a:p>
            <a:r>
              <a:rPr lang="en-US" sz="2400" b="1" dirty="0">
                <a:solidFill>
                  <a:schemeClr val="accent3"/>
                </a:solidFill>
              </a:rPr>
              <a:t>…</a:t>
            </a:r>
          </a:p>
        </p:txBody>
      </p:sp>
    </p:spTree>
    <p:extLst>
      <p:ext uri="{BB962C8B-B14F-4D97-AF65-F5344CB8AC3E}">
        <p14:creationId xmlns:p14="http://schemas.microsoft.com/office/powerpoint/2010/main" val="6706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2"/>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ppt_x"/>
                                          </p:val>
                                        </p:tav>
                                        <p:tav tm="100000">
                                          <p:val>
                                            <p:strVal val="#ppt_x"/>
                                          </p:val>
                                        </p:tav>
                                      </p:tavLst>
                                    </p:anim>
                                    <p:anim calcmode="lin" valueType="num">
                                      <p:cBhvr additive="base">
                                        <p:cTn id="82" dur="500" fill="hold"/>
                                        <p:tgtEl>
                                          <p:spTgt spid="15"/>
                                        </p:tgtEl>
                                        <p:attrNameLst>
                                          <p:attrName>ppt_y</p:attrName>
                                        </p:attrNameLst>
                                      </p:cBhvr>
                                      <p:tavLst>
                                        <p:tav tm="0">
                                          <p:val>
                                            <p:strVal val="1+#ppt_h/2"/>
                                          </p:val>
                                        </p:tav>
                                        <p:tav tm="100000">
                                          <p:val>
                                            <p:strVal val="#ppt_y"/>
                                          </p:val>
                                        </p:tav>
                                      </p:tavLst>
                                    </p:anim>
                                  </p:childTnLst>
                                </p:cTn>
                              </p:par>
                              <p:par>
                                <p:cTn id="83" presetID="1" presetClass="entr" presetSubtype="0" fill="hold" grpId="1"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2" nodeType="click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5"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C765-EA2C-882A-8843-13FBC6EE39C4}"/>
              </a:ext>
            </a:extLst>
          </p:cNvPr>
          <p:cNvSpPr>
            <a:spLocks noGrp="1"/>
          </p:cNvSpPr>
          <p:nvPr>
            <p:ph type="title"/>
          </p:nvPr>
        </p:nvSpPr>
        <p:spPr/>
        <p:txBody>
          <a:bodyPr/>
          <a:lstStyle/>
          <a:p>
            <a:r>
              <a:rPr lang="en-US" dirty="0"/>
              <a:t>What kind of elements does the EU Commission propose</a:t>
            </a:r>
            <a:endParaRPr lang="LID4096" dirty="0"/>
          </a:p>
        </p:txBody>
      </p:sp>
      <p:graphicFrame>
        <p:nvGraphicFramePr>
          <p:cNvPr id="4" name="Content Placeholder 3">
            <a:extLst>
              <a:ext uri="{FF2B5EF4-FFF2-40B4-BE49-F238E27FC236}">
                <a16:creationId xmlns:a16="http://schemas.microsoft.com/office/drawing/2014/main" id="{CA0818E4-0A31-31DE-0EBB-98B4ED9ED79D}"/>
              </a:ext>
            </a:extLst>
          </p:cNvPr>
          <p:cNvGraphicFramePr>
            <a:graphicFrameLocks noGrp="1"/>
          </p:cNvGraphicFramePr>
          <p:nvPr>
            <p:ph idx="1"/>
            <p:extLst>
              <p:ext uri="{D42A27DB-BD31-4B8C-83A1-F6EECF244321}">
                <p14:modId xmlns:p14="http://schemas.microsoft.com/office/powerpoint/2010/main" val="1716974076"/>
              </p:ext>
            </p:extLst>
          </p:nvPr>
        </p:nvGraphicFramePr>
        <p:xfrm>
          <a:off x="2589213" y="1818861"/>
          <a:ext cx="8915400" cy="4671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Brace 4">
            <a:extLst>
              <a:ext uri="{FF2B5EF4-FFF2-40B4-BE49-F238E27FC236}">
                <a16:creationId xmlns:a16="http://schemas.microsoft.com/office/drawing/2014/main" id="{26923BB3-71FF-5B04-439F-2528A16897E2}"/>
              </a:ext>
            </a:extLst>
          </p:cNvPr>
          <p:cNvSpPr/>
          <p:nvPr/>
        </p:nvSpPr>
        <p:spPr>
          <a:xfrm>
            <a:off x="2773017" y="1905000"/>
            <a:ext cx="496957" cy="22495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6" name="TextBox 5">
            <a:extLst>
              <a:ext uri="{FF2B5EF4-FFF2-40B4-BE49-F238E27FC236}">
                <a16:creationId xmlns:a16="http://schemas.microsoft.com/office/drawing/2014/main" id="{8F711706-E80E-6308-021A-2090F4EE4271}"/>
              </a:ext>
            </a:extLst>
          </p:cNvPr>
          <p:cNvSpPr txBox="1"/>
          <p:nvPr/>
        </p:nvSpPr>
        <p:spPr>
          <a:xfrm rot="16200000">
            <a:off x="1353412" y="3000069"/>
            <a:ext cx="2102270" cy="369332"/>
          </a:xfrm>
          <a:prstGeom prst="rect">
            <a:avLst/>
          </a:prstGeom>
          <a:noFill/>
        </p:spPr>
        <p:txBody>
          <a:bodyPr wrap="square" rtlCol="0">
            <a:spAutoFit/>
          </a:bodyPr>
          <a:lstStyle/>
          <a:p>
            <a:r>
              <a:rPr lang="en-DE" dirty="0"/>
              <a:t>Legislative Acts</a:t>
            </a:r>
          </a:p>
        </p:txBody>
      </p:sp>
      <p:sp>
        <p:nvSpPr>
          <p:cNvPr id="7" name="TextBox 6">
            <a:extLst>
              <a:ext uri="{FF2B5EF4-FFF2-40B4-BE49-F238E27FC236}">
                <a16:creationId xmlns:a16="http://schemas.microsoft.com/office/drawing/2014/main" id="{DD544023-9550-52D0-B184-40E6DC063134}"/>
              </a:ext>
            </a:extLst>
          </p:cNvPr>
          <p:cNvSpPr txBox="1"/>
          <p:nvPr/>
        </p:nvSpPr>
        <p:spPr>
          <a:xfrm>
            <a:off x="1088547" y="5864558"/>
            <a:ext cx="2441572" cy="369332"/>
          </a:xfrm>
          <a:prstGeom prst="rect">
            <a:avLst/>
          </a:prstGeom>
          <a:noFill/>
        </p:spPr>
        <p:txBody>
          <a:bodyPr wrap="square" rtlCol="0">
            <a:spAutoFit/>
          </a:bodyPr>
          <a:lstStyle/>
          <a:p>
            <a:r>
              <a:rPr lang="en-DE" dirty="0"/>
              <a:t>Non-Legislative Acts</a:t>
            </a:r>
          </a:p>
        </p:txBody>
      </p:sp>
    </p:spTree>
    <p:extLst>
      <p:ext uri="{BB962C8B-B14F-4D97-AF65-F5344CB8AC3E}">
        <p14:creationId xmlns:p14="http://schemas.microsoft.com/office/powerpoint/2010/main" val="206814901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427</TotalTime>
  <Words>1181</Words>
  <Application>Microsoft Office PowerPoint</Application>
  <PresentationFormat>Widescreen</PresentationFormat>
  <Paragraphs>131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Wisp</vt:lpstr>
      <vt:lpstr>Energy transition: interaction of policy making and energy system analysis incl. modelling</vt:lpstr>
      <vt:lpstr>Topics</vt:lpstr>
      <vt:lpstr>Climate change negotiations</vt:lpstr>
      <vt:lpstr>Paris Agreement</vt:lpstr>
      <vt:lpstr>EU Climate Law</vt:lpstr>
      <vt:lpstr>EU Emission profiles over time </vt:lpstr>
      <vt:lpstr>EU Emission profiles over time </vt:lpstr>
      <vt:lpstr>EU Green Deal</vt:lpstr>
      <vt:lpstr>What kind of elements does the EU Commission propose</vt:lpstr>
      <vt:lpstr>PowerPoint Presentation</vt:lpstr>
      <vt:lpstr>Where does the modelling come in?</vt:lpstr>
      <vt:lpstr>Where does the modelling come in?</vt:lpstr>
      <vt:lpstr>Why is modelling needed?</vt:lpstr>
      <vt:lpstr>PowerPoint Presentation</vt:lpstr>
      <vt:lpstr>PowerPoint Presentation</vt:lpstr>
      <vt:lpstr>PowerPoint Presentation</vt:lpstr>
      <vt:lpstr>Many kinds of energy system analysis…</vt:lpstr>
      <vt:lpstr>What kind of people work with modelling and policy making?</vt:lpstr>
      <vt:lpstr>Where are energy system models used</vt:lpstr>
      <vt:lpstr>Where are energy system models used</vt:lpstr>
      <vt:lpstr>Are countries on track to achieve the 1.5C goal?</vt:lpstr>
      <vt:lpstr>What is it like to work with energy modelling and policy-making?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Energy-economic models and policy making</dc:title>
  <dc:creator>Dimitrios Michalakis</dc:creator>
  <cp:lastModifiedBy>Dimitrios Michalakis</cp:lastModifiedBy>
  <cp:revision>9</cp:revision>
  <dcterms:created xsi:type="dcterms:W3CDTF">2023-07-04T19:04:34Z</dcterms:created>
  <dcterms:modified xsi:type="dcterms:W3CDTF">2023-07-05T20:03:48Z</dcterms:modified>
</cp:coreProperties>
</file>