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6" r:id="rId2"/>
    <p:sldId id="259" r:id="rId3"/>
    <p:sldId id="293" r:id="rId4"/>
    <p:sldId id="261" r:id="rId5"/>
    <p:sldId id="262" r:id="rId6"/>
    <p:sldId id="558" r:id="rId7"/>
  </p:sldIdLst>
  <p:sldSz cx="9144000" cy="6858000" type="screen4x3"/>
  <p:notesSz cx="7099300" cy="10234613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Timofeeva" initials="et" lastIdx="2" clrIdx="0">
    <p:extLst>
      <p:ext uri="{19B8F6BF-5375-455C-9EA6-DF929625EA0E}">
        <p15:presenceInfo xmlns:p15="http://schemas.microsoft.com/office/powerpoint/2012/main" userId="Elena Timofee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7191"/>
    <a:srgbClr val="F79646"/>
    <a:srgbClr val="FFFFF3"/>
    <a:srgbClr val="8064A2"/>
    <a:srgbClr val="B3A2C7"/>
    <a:srgbClr val="984807"/>
    <a:srgbClr val="FF6600"/>
    <a:srgbClr val="3E97B6"/>
    <a:srgbClr val="BFBFBF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6" autoAdjust="0"/>
    <p:restoredTop sz="94940" autoAdjust="0"/>
  </p:normalViewPr>
  <p:slideViewPr>
    <p:cSldViewPr>
      <p:cViewPr varScale="1">
        <p:scale>
          <a:sx n="90" d="100"/>
          <a:sy n="90" d="100"/>
        </p:scale>
        <p:origin x="1277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r">
              <a:defRPr sz="1300"/>
            </a:lvl1pPr>
          </a:lstStyle>
          <a:p>
            <a:fld id="{302071DC-D8B2-40CC-8A20-B5724EFE63A7}" type="datetimeFigureOut">
              <a:rPr lang="de-DE" smtClean="0"/>
              <a:t>24.02.2021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r">
              <a:defRPr sz="1300"/>
            </a:lvl1pPr>
          </a:lstStyle>
          <a:p>
            <a:fld id="{06FA419F-BC04-4F9C-AE03-273A1D2F7B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126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185.06323" units="1/cm"/>
          <inkml:channelProperty channel="Y" name="resolution" value="2107.20264" units="1/cm"/>
          <inkml:channelProperty channel="T" name="resolution" value="1" units="1/dev"/>
        </inkml:channelProperties>
      </inkml:inkSource>
      <inkml:timestamp xml:id="ts0" timeString="2019-11-28T11:13:17.34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3100 13761 0,'0'0'0,"0"0"0,0 0 0,0 0 0</inkml:trace>
  <inkml:trace contextRef="#ctx0" brushRef="#br0" timeOffset="1099.08">5213 15366 0,'0'0'0,"0"0"0,0 0 16,0 0 15,0 0-31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5" y="2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1442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8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8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7CDB261C-854E-4DE0-8EF9-C88376CD1D7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981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89705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7854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01642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10001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910138"/>
            <a:ext cx="8061325" cy="381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659438"/>
            <a:ext cx="8061325" cy="279400"/>
          </a:xfrm>
        </p:spPr>
        <p:txBody>
          <a:bodyPr anchor="b">
            <a:spAutoFit/>
          </a:bodyPr>
          <a:lstStyle>
            <a:lvl1pPr marL="0" indent="0"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pic>
        <p:nvPicPr>
          <p:cNvPr id="4105" name="Picture 9" descr="TU_Logo_lang_RGB_rot_PPT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88" y="539750"/>
            <a:ext cx="2160587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13EBFF1-42FF-4AC1-B19B-C9E8D436070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8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1357313"/>
            <a:ext cx="2014537" cy="46339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1357313"/>
            <a:ext cx="5894388" cy="46339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0534A37-F467-4360-8F69-0FF6DFA7E7B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33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E27B4C-9A72-4D67-9690-1B5E781E1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8A079C-AEF5-424C-A606-51CE4EE34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81C377E-89E9-442D-ADBB-597FAF16AC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Energy Economics </a:t>
            </a:r>
            <a:r>
              <a:rPr lang="de-DE" altLang="de-DE" b="0" dirty="0"/>
              <a:t>|</a:t>
            </a:r>
            <a:r>
              <a:rPr lang="de-DE" altLang="de-DE" dirty="0"/>
              <a:t> </a:t>
            </a:r>
            <a:r>
              <a:rPr lang="de-DE" altLang="de-DE" b="0" dirty="0" err="1"/>
              <a:t>Plenary</a:t>
            </a:r>
            <a:r>
              <a:rPr lang="de-DE" altLang="de-DE" b="0" dirty="0"/>
              <a:t> Tutorial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6470CA4-23D6-43F0-8D39-DD4A6516CB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Slide </a:t>
            </a:r>
            <a:fld id="{5EAACD38-76DA-45AF-B952-DE84E0A62E99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70542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03.05.2017 | D. Schröder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66A7B7C-08CC-4993-82C8-3B54832252F2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519113"/>
            <a:ext cx="3168650" cy="431800"/>
          </a:xfrm>
        </p:spPr>
        <p:txBody>
          <a:bodyPr/>
          <a:lstStyle>
            <a:lvl1pPr>
              <a:defRPr lang="de-DE" sz="1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Gliederungspunkt</a:t>
            </a:r>
          </a:p>
        </p:txBody>
      </p:sp>
    </p:spTree>
    <p:extLst>
      <p:ext uri="{BB962C8B-B14F-4D97-AF65-F5344CB8AC3E}">
        <p14:creationId xmlns:p14="http://schemas.microsoft.com/office/powerpoint/2010/main" val="321903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C699646-8D76-45C1-A4D1-ADB95AEFC49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38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924050"/>
            <a:ext cx="3954463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924050"/>
            <a:ext cx="3954462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0B24EB3-407C-4619-928C-4FFE767EED3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52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8032089C-48BA-4FFA-B15F-550F5F96E85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35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6C82CA-C742-4A77-A832-FD3195E2DA9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6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3C5A61-BD4D-4A2F-9BDC-17F2388A4C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83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D75F7A0-C4E5-4479-8E46-3C0827B297D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13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9529DC1-5053-40CB-8504-2F4D3AFC8F7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57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357313"/>
            <a:ext cx="806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/>
              <a:t>Titel durch Klicken hinzufügen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5617" y="1924050"/>
            <a:ext cx="6768752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 durch Klicken hinzufügen</a:t>
            </a:r>
          </a:p>
          <a:p>
            <a:pPr lvl="1"/>
            <a:r>
              <a:rPr lang="de-DE" dirty="0" err="1"/>
              <a:t>Xxx</a:t>
            </a:r>
            <a:endParaRPr lang="de-DE" dirty="0"/>
          </a:p>
        </p:txBody>
      </p:sp>
      <p:pic>
        <p:nvPicPr>
          <p:cNvPr id="1031" name="Picture 7" descr="TU_Logo_lang_RGB_rot_PPT-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539750"/>
            <a:ext cx="13684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372225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21.05.2014 | L. Koch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57963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Seite </a:t>
            </a:r>
            <a:fld id="{383A9892-AD99-4BCA-8A0E-FE41FC512E8C}" type="slidenum">
              <a:rPr lang="de-DE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lnSpc>
          <a:spcPts val="2200"/>
        </a:lnSpc>
        <a:spcBef>
          <a:spcPts val="500"/>
        </a:spcBef>
        <a:spcAft>
          <a:spcPct val="0"/>
        </a:spcAft>
        <a:defRPr sz="1800" kern="1200">
          <a:solidFill>
            <a:srgbClr val="000000"/>
          </a:solidFill>
          <a:latin typeface="+mn-lt"/>
          <a:ea typeface="+mn-ea"/>
          <a:cs typeface="+mn-cs"/>
        </a:defRPr>
      </a:lvl1pPr>
      <a:lvl2pPr marL="784225" indent="-2444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92213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lena.timofeeva@tu-berlin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4982166"/>
            <a:ext cx="8061325" cy="956672"/>
          </a:xfrm>
        </p:spPr>
        <p:txBody>
          <a:bodyPr/>
          <a:lstStyle/>
          <a:p>
            <a:r>
              <a:rPr lang="de-DE" dirty="0"/>
              <a:t>Chair </a:t>
            </a:r>
            <a:r>
              <a:rPr lang="de-DE" dirty="0" err="1"/>
              <a:t>of</a:t>
            </a:r>
            <a:r>
              <a:rPr lang="de-DE" dirty="0"/>
              <a:t> Energy Systems</a:t>
            </a:r>
          </a:p>
          <a:p>
            <a:r>
              <a:rPr lang="de-DE" dirty="0"/>
              <a:t>Prof. Dr. Boris Heinz | Dr. Elena </a:t>
            </a:r>
            <a:r>
              <a:rPr lang="de-DE" dirty="0" err="1"/>
              <a:t>Timofeeva</a:t>
            </a:r>
            <a:endParaRPr lang="de-DE" dirty="0"/>
          </a:p>
          <a:p>
            <a:r>
              <a:rPr lang="de-DE" dirty="0"/>
              <a:t>elena.timofeeva@tu-berlin.de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772B61D-E828-A84A-8A11-1AEBDBE77B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29084" y="3861048"/>
            <a:ext cx="8061325" cy="743280"/>
          </a:xfrm>
        </p:spPr>
        <p:txBody>
          <a:bodyPr/>
          <a:lstStyle/>
          <a:p>
            <a:r>
              <a:rPr lang="de-DE" altLang="de-DE" b="1" dirty="0"/>
              <a:t>Integrated course „Energy Economics“</a:t>
            </a:r>
            <a:br>
              <a:rPr lang="de-DE" altLang="de-DE" b="1" dirty="0"/>
            </a:br>
            <a:r>
              <a:rPr lang="de-DE" altLang="de-DE" b="1" dirty="0"/>
              <a:t>- Mock </a:t>
            </a:r>
            <a:r>
              <a:rPr lang="de-DE" altLang="de-DE" b="1" dirty="0" err="1"/>
              <a:t>Exam</a:t>
            </a:r>
            <a:endParaRPr lang="de-DE" altLang="de-DE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4C0B6B03-73C0-4A75-8B2E-574BB6C7C4BC}"/>
                  </a:ext>
                </a:extLst>
              </p14:cNvPr>
              <p14:cNvContentPartPr/>
              <p14:nvPr/>
            </p14:nvContentPartPr>
            <p14:xfrm>
              <a:off x="1116000" y="4953960"/>
              <a:ext cx="761040" cy="5781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4C0B6B03-73C0-4A75-8B2E-574BB6C7C4B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6640" y="4944600"/>
                <a:ext cx="779760" cy="59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3205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E3CD1FF-ADD1-41D9-9CAA-22EEEBDE0B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</a:t>
            </a:fld>
            <a:endParaRPr lang="de-DE" alt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592BCE49-6EC9-46E8-94E6-1485B496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de-DE" dirty="0" err="1"/>
              <a:t>Exam</a:t>
            </a:r>
            <a:r>
              <a:rPr lang="de-DE" dirty="0"/>
              <a:t> on Saturday, 06.03.2021 11:30 – 14:00 </a:t>
            </a:r>
            <a:r>
              <a:rPr lang="de-DE" dirty="0" err="1"/>
              <a:t>hrs</a:t>
            </a:r>
            <a:r>
              <a:rPr lang="de-DE" dirty="0"/>
              <a:t> online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851E21C0-CF8D-4667-81D1-6DB5F4003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924050"/>
            <a:ext cx="8061325" cy="4067175"/>
          </a:xfrm>
        </p:spPr>
        <p:txBody>
          <a:bodyPr/>
          <a:lstStyle/>
          <a:p>
            <a:r>
              <a:rPr lang="de-DE" sz="1600" dirty="0" err="1"/>
              <a:t>Exam</a:t>
            </a:r>
            <a:endParaRPr lang="de-DE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6 ECTS </a:t>
            </a:r>
            <a:r>
              <a:rPr lang="de-DE" sz="1600" dirty="0" err="1"/>
              <a:t>for</a:t>
            </a:r>
            <a:r>
              <a:rPr lang="de-DE" sz="1600" dirty="0"/>
              <a:t> a </a:t>
            </a:r>
            <a:r>
              <a:rPr lang="de-DE" sz="1600" dirty="0" err="1"/>
              <a:t>written</a:t>
            </a:r>
            <a:r>
              <a:rPr lang="de-DE" sz="1600" dirty="0"/>
              <a:t> </a:t>
            </a:r>
            <a:r>
              <a:rPr lang="de-DE" sz="1600" dirty="0" err="1"/>
              <a:t>exam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90 </a:t>
            </a:r>
            <a:r>
              <a:rPr lang="de-DE" sz="1600" dirty="0" err="1"/>
              <a:t>minutes</a:t>
            </a:r>
            <a:endParaRPr lang="de-DE" sz="1600" dirty="0"/>
          </a:p>
          <a:p>
            <a:pPr marL="0" lvl="1" indent="0">
              <a:buNone/>
            </a:pPr>
            <a:endParaRPr lang="de-DE" sz="1600" dirty="0"/>
          </a:p>
          <a:p>
            <a:pPr marL="0" lvl="1" indent="0">
              <a:buNone/>
            </a:pPr>
            <a:r>
              <a:rPr lang="de-DE" sz="1600" dirty="0" err="1"/>
              <a:t>Subjects</a:t>
            </a:r>
            <a:endParaRPr lang="de-DE" sz="1600" dirty="0"/>
          </a:p>
          <a:p>
            <a:pPr marL="693738" lvl="2" indent="-285750"/>
            <a:r>
              <a:rPr lang="de-DE" sz="1600" dirty="0"/>
              <a:t>„</a:t>
            </a:r>
            <a:r>
              <a:rPr lang="de-DE" sz="1600" dirty="0" err="1"/>
              <a:t>Theoretical</a:t>
            </a:r>
            <a:r>
              <a:rPr lang="de-DE" sz="1600" dirty="0"/>
              <a:t> </a:t>
            </a:r>
            <a:r>
              <a:rPr lang="de-DE" sz="1600" dirty="0" err="1"/>
              <a:t>questions</a:t>
            </a:r>
            <a:r>
              <a:rPr lang="de-DE" sz="1600" dirty="0"/>
              <a:t>“ </a:t>
            </a:r>
            <a:r>
              <a:rPr lang="de-DE" sz="1600" dirty="0" err="1"/>
              <a:t>based</a:t>
            </a:r>
            <a:r>
              <a:rPr lang="de-DE" sz="1600" dirty="0"/>
              <a:t> on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lecture</a:t>
            </a:r>
            <a:endParaRPr lang="de-DE" sz="1600" dirty="0"/>
          </a:p>
          <a:p>
            <a:pPr marL="693738" lvl="2" indent="-285750"/>
            <a:r>
              <a:rPr lang="de-DE" sz="1600" dirty="0"/>
              <a:t>„</a:t>
            </a:r>
            <a:r>
              <a:rPr lang="de-DE" sz="1600" dirty="0" err="1"/>
              <a:t>Calculation</a:t>
            </a:r>
            <a:r>
              <a:rPr lang="de-DE" sz="1600" dirty="0"/>
              <a:t> </a:t>
            </a:r>
            <a:r>
              <a:rPr lang="de-DE" sz="1600" dirty="0" err="1"/>
              <a:t>based</a:t>
            </a:r>
            <a:r>
              <a:rPr lang="de-DE" sz="1600" dirty="0"/>
              <a:t> </a:t>
            </a:r>
            <a:r>
              <a:rPr lang="de-DE" sz="1600" dirty="0" err="1"/>
              <a:t>questions</a:t>
            </a:r>
            <a:r>
              <a:rPr lang="de-DE" sz="1600" dirty="0"/>
              <a:t>“ </a:t>
            </a:r>
            <a:r>
              <a:rPr lang="de-DE" sz="1600" dirty="0" err="1"/>
              <a:t>based</a:t>
            </a:r>
            <a:r>
              <a:rPr lang="de-DE" sz="1600" dirty="0"/>
              <a:t> on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tutorial</a:t>
            </a:r>
            <a:endParaRPr lang="de-DE" sz="1600" dirty="0"/>
          </a:p>
          <a:p>
            <a:pPr marL="693738" lvl="2" indent="-285750"/>
            <a:endParaRPr lang="de-DE" sz="1600" dirty="0"/>
          </a:p>
          <a:p>
            <a:pPr marL="0" lvl="1" indent="0">
              <a:buNone/>
            </a:pPr>
            <a:r>
              <a:rPr lang="de-DE" sz="1600" dirty="0"/>
              <a:t>Registration </a:t>
            </a:r>
            <a:r>
              <a:rPr lang="de-DE" sz="1600" dirty="0" err="1"/>
              <a:t>until</a:t>
            </a:r>
            <a:r>
              <a:rPr lang="de-DE" sz="1600" dirty="0"/>
              <a:t> 26.02.2021</a:t>
            </a:r>
          </a:p>
          <a:p>
            <a:pPr marL="693738" lvl="2" indent="-285750"/>
            <a:r>
              <a:rPr lang="de-DE" sz="1600" dirty="0" err="1"/>
              <a:t>If</a:t>
            </a:r>
            <a:r>
              <a:rPr lang="de-DE" sz="1600" dirty="0"/>
              <a:t> possible, </a:t>
            </a:r>
            <a:r>
              <a:rPr lang="de-DE" sz="1600" dirty="0" err="1"/>
              <a:t>use</a:t>
            </a:r>
            <a:r>
              <a:rPr lang="de-DE" sz="1600" dirty="0"/>
              <a:t> QISPOS</a:t>
            </a:r>
          </a:p>
          <a:p>
            <a:pPr marL="693738" lvl="2" indent="-285750"/>
            <a:r>
              <a:rPr lang="de-DE" sz="1600" dirty="0"/>
              <a:t>Free </a:t>
            </a:r>
            <a:r>
              <a:rPr lang="de-DE" sz="1600" dirty="0" err="1"/>
              <a:t>choice</a:t>
            </a:r>
            <a:r>
              <a:rPr lang="de-DE" sz="1600" dirty="0"/>
              <a:t> and </a:t>
            </a:r>
            <a:r>
              <a:rPr lang="de-DE" sz="1600" dirty="0" err="1"/>
              <a:t>supplementary</a:t>
            </a:r>
            <a:r>
              <a:rPr lang="de-DE" sz="1600" dirty="0"/>
              <a:t> </a:t>
            </a:r>
            <a:r>
              <a:rPr lang="de-DE" sz="1600" dirty="0" err="1"/>
              <a:t>modules</a:t>
            </a:r>
            <a:r>
              <a:rPr lang="de-DE" sz="1600" dirty="0"/>
              <a:t>: Examination </a:t>
            </a:r>
            <a:r>
              <a:rPr lang="de-DE" sz="1600" dirty="0" err="1"/>
              <a:t>office</a:t>
            </a:r>
            <a:endParaRPr lang="de-DE" sz="1600" dirty="0"/>
          </a:p>
          <a:p>
            <a:pPr marL="693738" lvl="2" indent="-285750"/>
            <a:r>
              <a:rPr lang="de-DE" sz="1600" dirty="0"/>
              <a:t>Erasmus: Mail </a:t>
            </a:r>
            <a:r>
              <a:rPr lang="de-DE" sz="1600" dirty="0" err="1"/>
              <a:t>with</a:t>
            </a:r>
            <a:r>
              <a:rPr lang="de-DE" sz="1600" dirty="0"/>
              <a:t> </a:t>
            </a:r>
            <a:r>
              <a:rPr lang="de-DE" sz="1600" dirty="0" err="1"/>
              <a:t>name</a:t>
            </a:r>
            <a:r>
              <a:rPr lang="de-DE" sz="1600" dirty="0"/>
              <a:t>, </a:t>
            </a:r>
            <a:r>
              <a:rPr lang="de-DE" sz="1600" dirty="0" err="1"/>
              <a:t>matriculation</a:t>
            </a:r>
            <a:r>
              <a:rPr lang="de-DE" sz="1600" dirty="0"/>
              <a:t> </a:t>
            </a:r>
            <a:r>
              <a:rPr lang="de-DE" sz="1600" dirty="0" err="1"/>
              <a:t>number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>
                <a:hlinkClick r:id="rId3"/>
              </a:rPr>
              <a:t>elena.timofeeva@tu-berlin.de</a:t>
            </a:r>
            <a:endParaRPr lang="de-DE" sz="1600" dirty="0"/>
          </a:p>
          <a:p>
            <a:pPr marL="693738" lvl="2" indent="-285750"/>
            <a:r>
              <a:rPr lang="de-DE" sz="1600" dirty="0" err="1"/>
              <a:t>Please</a:t>
            </a:r>
            <a:r>
              <a:rPr lang="de-DE" sz="1600" dirty="0"/>
              <a:t> do not </a:t>
            </a:r>
            <a:r>
              <a:rPr lang="de-DE" sz="1600" dirty="0" err="1"/>
              <a:t>register</a:t>
            </a:r>
            <a:r>
              <a:rPr lang="de-DE" sz="1600" dirty="0"/>
              <a:t> multiple </a:t>
            </a:r>
            <a:r>
              <a:rPr lang="de-DE" sz="1600" dirty="0" err="1"/>
              <a:t>ways</a:t>
            </a:r>
            <a:endParaRPr lang="de-DE" sz="1600" dirty="0"/>
          </a:p>
          <a:p>
            <a:pPr marL="407988" lvl="2" indent="0">
              <a:buNone/>
            </a:pPr>
            <a:endParaRPr lang="de-DE" sz="1600" dirty="0"/>
          </a:p>
          <a:p>
            <a:pPr marL="0" lvl="1" indent="0">
              <a:buNone/>
            </a:pPr>
            <a:r>
              <a:rPr lang="de-DE" sz="1600" dirty="0" err="1"/>
              <a:t>Exam</a:t>
            </a:r>
            <a:r>
              <a:rPr lang="de-DE" sz="1600" dirty="0"/>
              <a:t> review</a:t>
            </a:r>
          </a:p>
          <a:p>
            <a:pPr marL="693738" lvl="2" indent="-285750"/>
            <a:r>
              <a:rPr lang="de-DE" sz="1600" dirty="0"/>
              <a:t>In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beginning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new</a:t>
            </a:r>
            <a:r>
              <a:rPr lang="de-DE" sz="1600" dirty="0"/>
              <a:t> </a:t>
            </a:r>
            <a:r>
              <a:rPr lang="de-DE" sz="1600" dirty="0" err="1"/>
              <a:t>semester</a:t>
            </a:r>
            <a:r>
              <a:rPr lang="de-DE" sz="1600" dirty="0"/>
              <a:t> </a:t>
            </a:r>
            <a:r>
              <a:rPr lang="de-DE" sz="1600" dirty="0" err="1"/>
              <a:t>SoSe</a:t>
            </a:r>
            <a:r>
              <a:rPr lang="de-DE" sz="1600" dirty="0"/>
              <a:t> 21; </a:t>
            </a:r>
            <a:r>
              <a:rPr lang="de-DE" sz="1600" dirty="0" err="1"/>
              <a:t>details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be</a:t>
            </a:r>
            <a:r>
              <a:rPr lang="de-DE" sz="1600" dirty="0"/>
              <a:t> </a:t>
            </a:r>
            <a:r>
              <a:rPr lang="de-DE" sz="1600" dirty="0" err="1"/>
              <a:t>announced</a:t>
            </a:r>
            <a:endParaRPr lang="de-DE" sz="1600" dirty="0"/>
          </a:p>
          <a:p>
            <a:pPr marL="693738" lvl="2" indent="-285750"/>
            <a:r>
              <a:rPr lang="de-DE" sz="1600" dirty="0" err="1"/>
              <a:t>Only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students</a:t>
            </a:r>
            <a:r>
              <a:rPr lang="de-DE" sz="1600" dirty="0"/>
              <a:t> </a:t>
            </a:r>
            <a:r>
              <a:rPr lang="de-DE" sz="1600" dirty="0" err="1"/>
              <a:t>who</a:t>
            </a:r>
            <a:r>
              <a:rPr lang="de-DE" sz="1600" dirty="0"/>
              <a:t> </a:t>
            </a:r>
            <a:r>
              <a:rPr lang="de-DE" sz="1600" dirty="0" err="1"/>
              <a:t>failed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exam</a:t>
            </a:r>
            <a:r>
              <a:rPr lang="de-DE" sz="1600" dirty="0"/>
              <a:t> </a:t>
            </a:r>
            <a:r>
              <a:rPr lang="de-DE" sz="1600" dirty="0" err="1"/>
              <a:t>or</a:t>
            </a:r>
            <a:r>
              <a:rPr lang="de-DE" sz="1600" dirty="0"/>
              <a:t> in </a:t>
            </a:r>
            <a:r>
              <a:rPr lang="de-DE" sz="1600" dirty="0" err="1"/>
              <a:t>other</a:t>
            </a:r>
            <a:r>
              <a:rPr lang="de-DE" sz="1600" dirty="0"/>
              <a:t> </a:t>
            </a:r>
            <a:r>
              <a:rPr lang="de-DE" sz="1600" dirty="0" err="1"/>
              <a:t>justified</a:t>
            </a:r>
            <a:r>
              <a:rPr lang="de-DE" sz="1600" dirty="0"/>
              <a:t>, </a:t>
            </a:r>
            <a:r>
              <a:rPr lang="de-DE" sz="1600" dirty="0" err="1"/>
              <a:t>exceptional</a:t>
            </a:r>
            <a:r>
              <a:rPr lang="de-DE" sz="1600" dirty="0"/>
              <a:t> </a:t>
            </a:r>
            <a:r>
              <a:rPr lang="de-DE" sz="1600" dirty="0" err="1"/>
              <a:t>cases</a:t>
            </a:r>
            <a:endParaRPr lang="de-DE" sz="1600" dirty="0"/>
          </a:p>
          <a:p>
            <a:pPr marL="407988" lvl="2" indent="0">
              <a:buNone/>
            </a:pPr>
            <a:endParaRPr lang="de-DE" sz="1600" dirty="0"/>
          </a:p>
          <a:p>
            <a:pPr marL="693738" lvl="2" indent="-285750"/>
            <a:endParaRPr lang="de-DE" sz="1600" dirty="0"/>
          </a:p>
          <a:p>
            <a:pPr marL="407988" lvl="2" indent="0">
              <a:buNone/>
            </a:pPr>
            <a:endParaRPr lang="de-DE" sz="1600" dirty="0"/>
          </a:p>
          <a:p>
            <a:pPr marL="693738" lvl="2" indent="-285750"/>
            <a:endParaRPr lang="de-DE" sz="1600" dirty="0"/>
          </a:p>
          <a:p>
            <a:pPr marL="693738" lvl="2" indent="-285750"/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65784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0D28D4-0A19-4A16-833F-7DDB7CF8C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de-DE" dirty="0" err="1"/>
              <a:t>Exam</a:t>
            </a:r>
            <a:r>
              <a:rPr lang="de-DE" dirty="0"/>
              <a:t> </a:t>
            </a:r>
            <a:r>
              <a:rPr lang="de-DE" dirty="0" err="1"/>
              <a:t>Preparation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770C96-4FC0-4F0D-AA05-17E4078F0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 err="1"/>
              <a:t>Consultation</a:t>
            </a:r>
            <a:r>
              <a:rPr lang="de-DE" sz="1800" dirty="0"/>
              <a:t> </a:t>
            </a:r>
            <a:r>
              <a:rPr lang="de-DE" sz="1800" dirty="0" err="1"/>
              <a:t>hour</a:t>
            </a:r>
            <a:endParaRPr lang="de-DE" sz="1800" dirty="0"/>
          </a:p>
          <a:p>
            <a:endParaRPr lang="de-DE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Tuesday, 02.03.2021 10:00 – 11:30 </a:t>
            </a:r>
            <a:r>
              <a:rPr lang="de-DE" sz="1800" dirty="0" err="1"/>
              <a:t>hrs</a:t>
            </a:r>
            <a:r>
              <a:rPr lang="de-DE" sz="1800" dirty="0"/>
              <a:t> via Zoom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 err="1"/>
              <a:t>Please</a:t>
            </a:r>
            <a:r>
              <a:rPr lang="de-DE" sz="1800" dirty="0"/>
              <a:t> </a:t>
            </a:r>
            <a:r>
              <a:rPr lang="de-DE" sz="1800" dirty="0" err="1"/>
              <a:t>post</a:t>
            </a:r>
            <a:r>
              <a:rPr lang="de-DE" sz="1800" dirty="0"/>
              <a:t> </a:t>
            </a:r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questions</a:t>
            </a:r>
            <a:r>
              <a:rPr lang="de-DE" sz="1800" dirty="0"/>
              <a:t> in </a:t>
            </a:r>
            <a:r>
              <a:rPr lang="de-DE" sz="1800" dirty="0" err="1"/>
              <a:t>the</a:t>
            </a:r>
            <a:r>
              <a:rPr lang="de-DE" sz="1800" dirty="0"/>
              <a:t> ISIS </a:t>
            </a:r>
            <a:r>
              <a:rPr lang="de-DE" sz="1800" dirty="0" err="1"/>
              <a:t>forum</a:t>
            </a:r>
            <a:r>
              <a:rPr lang="de-DE" sz="1800" dirty="0"/>
              <a:t> </a:t>
            </a:r>
            <a:r>
              <a:rPr lang="de-DE" sz="1800" dirty="0" err="1"/>
              <a:t>by</a:t>
            </a:r>
            <a:r>
              <a:rPr lang="de-DE" sz="1800" dirty="0"/>
              <a:t> Sunday.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D09D52-BECB-44DD-B981-040CBE6112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78585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E3CD1FF-ADD1-41D9-9CAA-22EEEBDE0B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 dirty="0"/>
              <a:t>Slide </a:t>
            </a:r>
            <a:fld id="{5EAACD38-76DA-45AF-B952-DE84E0A62E99}" type="slidenum">
              <a:rPr lang="de-DE" altLang="de-DE" smtClean="0"/>
              <a:pPr/>
              <a:t>4</a:t>
            </a:fld>
            <a:endParaRPr lang="de-DE" alt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592BCE49-6EC9-46E8-94E6-1485B496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de-DE" dirty="0" err="1"/>
              <a:t>Exam</a:t>
            </a:r>
            <a:r>
              <a:rPr lang="de-DE" dirty="0"/>
              <a:t> on Saturday, 06.03.2021 11:30 – 14:00 </a:t>
            </a:r>
            <a:r>
              <a:rPr lang="de-DE" dirty="0" err="1"/>
              <a:t>hrs</a:t>
            </a:r>
            <a:r>
              <a:rPr lang="de-DE" dirty="0"/>
              <a:t> online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851E21C0-CF8D-4667-81D1-6DB5F4003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924050"/>
            <a:ext cx="8061325" cy="4067175"/>
          </a:xfrm>
        </p:spPr>
        <p:txBody>
          <a:bodyPr/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500" dirty="0"/>
              <a:t>Online exam via ISIS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500" dirty="0"/>
              <a:t>Open book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500" dirty="0"/>
              <a:t>Be ready ½ hours before the starting time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500" dirty="0"/>
              <a:t>Zoom session during the exam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500" dirty="0"/>
              <a:t>Have conversion tables at hand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500" dirty="0"/>
              <a:t>Further </a:t>
            </a:r>
            <a:r>
              <a:rPr lang="en-US" sz="1500" dirty="0" err="1"/>
              <a:t>organisational</a:t>
            </a:r>
            <a:r>
              <a:rPr lang="en-US" sz="1500" dirty="0"/>
              <a:t> details to be announced</a:t>
            </a:r>
          </a:p>
        </p:txBody>
      </p:sp>
    </p:spTree>
    <p:extLst>
      <p:ext uri="{BB962C8B-B14F-4D97-AF65-F5344CB8AC3E}">
        <p14:creationId xmlns:p14="http://schemas.microsoft.com/office/powerpoint/2010/main" val="232116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BD6EEC-7E3F-404F-B9FA-8E5B631D7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995033"/>
            <a:ext cx="8061325" cy="743280"/>
          </a:xfrm>
        </p:spPr>
        <p:txBody>
          <a:bodyPr/>
          <a:lstStyle/>
          <a:p>
            <a:r>
              <a:rPr lang="de-DE" dirty="0"/>
              <a:t>Final </a:t>
            </a:r>
            <a:r>
              <a:rPr lang="de-DE" dirty="0" err="1"/>
              <a:t>Exam</a:t>
            </a:r>
            <a:r>
              <a:rPr lang="de-DE" dirty="0"/>
              <a:t>: Energy Economics</a:t>
            </a:r>
            <a:br>
              <a:rPr lang="de-DE" dirty="0"/>
            </a:br>
            <a:r>
              <a:rPr lang="en-US" dirty="0"/>
              <a:t>Winter Term 2019/20		</a:t>
            </a:r>
            <a:r>
              <a:rPr lang="de-DE" dirty="0"/>
              <a:t>	</a:t>
            </a:r>
            <a:r>
              <a:rPr lang="en-US" dirty="0"/>
              <a:t>February 28, 2020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2BDC44-7513-4201-BE06-7B5A63255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Task 1:		18 points</a:t>
            </a:r>
            <a:endParaRPr lang="de-DE" dirty="0"/>
          </a:p>
          <a:p>
            <a:r>
              <a:rPr lang="en-US" dirty="0"/>
              <a:t>Task 2:		15 points</a:t>
            </a:r>
            <a:endParaRPr lang="de-DE" dirty="0"/>
          </a:p>
          <a:p>
            <a:r>
              <a:rPr lang="en-US" dirty="0"/>
              <a:t>Task 3:		27 points</a:t>
            </a:r>
            <a:endParaRPr lang="de-DE" dirty="0"/>
          </a:p>
          <a:p>
            <a:r>
              <a:rPr lang="en-US" dirty="0"/>
              <a:t>Task 4:		12 points</a:t>
            </a:r>
            <a:endParaRPr lang="de-DE" dirty="0"/>
          </a:p>
          <a:p>
            <a:r>
              <a:rPr lang="en-US" dirty="0"/>
              <a:t>Task 5:		8 points</a:t>
            </a:r>
            <a:endParaRPr lang="de-DE" dirty="0"/>
          </a:p>
          <a:p>
            <a:r>
              <a:rPr lang="en-US" dirty="0"/>
              <a:t>Task 6:		10 points</a:t>
            </a:r>
          </a:p>
          <a:p>
            <a:r>
              <a:rPr lang="en-US" dirty="0"/>
              <a:t>Task 7:		10 points</a:t>
            </a:r>
          </a:p>
          <a:p>
            <a:endParaRPr lang="en-US" dirty="0"/>
          </a:p>
          <a:p>
            <a:r>
              <a:rPr lang="en-US" dirty="0"/>
              <a:t>Total:		100 points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81D40C0-136D-4426-B750-7CA7E7A37A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80841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BD6EEC-7E3F-404F-B9FA-8E5B631D7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GB" dirty="0"/>
              <a:t>Online Mock Exam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2BDC44-7513-4201-BE06-7B5A63255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to:		Mock exam in the ISIS course</a:t>
            </a:r>
          </a:p>
          <a:p>
            <a:r>
              <a:rPr lang="en-US" dirty="0"/>
              <a:t>Password:	</a:t>
            </a:r>
            <a:r>
              <a:rPr lang="en-US" b="1" dirty="0">
                <a:solidFill>
                  <a:schemeClr val="tx1"/>
                </a:solidFill>
              </a:rPr>
              <a:t>Energy Balances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pPr marL="4009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Measurement </a:t>
            </a:r>
            <a:r>
              <a:rPr lang="de-DE" dirty="0" err="1">
                <a:solidFill>
                  <a:schemeClr val="tx1"/>
                </a:solidFill>
              </a:rPr>
              <a:t>units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are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to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be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entered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directly</a:t>
            </a:r>
            <a:r>
              <a:rPr lang="de-DE" dirty="0">
                <a:solidFill>
                  <a:schemeClr val="tx1"/>
                </a:solidFill>
              </a:rPr>
              <a:t> after </a:t>
            </a:r>
            <a:r>
              <a:rPr lang="de-DE" dirty="0" err="1">
                <a:solidFill>
                  <a:schemeClr val="tx1"/>
                </a:solidFill>
              </a:rPr>
              <a:t>the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number</a:t>
            </a:r>
            <a:r>
              <a:rPr lang="de-DE" dirty="0">
                <a:solidFill>
                  <a:schemeClr val="tx1"/>
                </a:solidFill>
              </a:rPr>
              <a:t>, </a:t>
            </a:r>
            <a:r>
              <a:rPr lang="de-DE" dirty="0" err="1">
                <a:solidFill>
                  <a:schemeClr val="tx1"/>
                </a:solidFill>
              </a:rPr>
              <a:t>without</a:t>
            </a:r>
            <a:r>
              <a:rPr lang="de-DE" dirty="0">
                <a:solidFill>
                  <a:schemeClr val="tx1"/>
                </a:solidFill>
              </a:rPr>
              <a:t> a </a:t>
            </a:r>
            <a:r>
              <a:rPr lang="de-DE" dirty="0" err="1">
                <a:solidFill>
                  <a:schemeClr val="tx1"/>
                </a:solidFill>
              </a:rPr>
              <a:t>space</a:t>
            </a:r>
            <a:r>
              <a:rPr lang="de-DE" dirty="0">
                <a:solidFill>
                  <a:schemeClr val="tx1"/>
                </a:solidFill>
              </a:rPr>
              <a:t>.</a:t>
            </a:r>
          </a:p>
          <a:p>
            <a:pPr marL="4009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Use </a:t>
            </a:r>
            <a:r>
              <a:rPr lang="de-DE" dirty="0" err="1">
                <a:solidFill>
                  <a:schemeClr val="tx1"/>
                </a:solidFill>
              </a:rPr>
              <a:t>comma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for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decimal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points</a:t>
            </a:r>
            <a:r>
              <a:rPr lang="de-DE" dirty="0">
                <a:solidFill>
                  <a:schemeClr val="tx1"/>
                </a:solidFill>
              </a:rPr>
              <a:t>.</a:t>
            </a:r>
          </a:p>
          <a:p>
            <a:pPr marL="4009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Use </a:t>
            </a:r>
            <a:r>
              <a:rPr lang="de-DE" b="1" dirty="0" err="1">
                <a:solidFill>
                  <a:schemeClr val="tx1"/>
                </a:solidFill>
              </a:rPr>
              <a:t>no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thousand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separators</a:t>
            </a:r>
            <a:r>
              <a:rPr lang="de-DE" dirty="0">
                <a:solidFill>
                  <a:schemeClr val="tx1"/>
                </a:solidFill>
              </a:rPr>
              <a:t>.</a:t>
            </a:r>
          </a:p>
          <a:p>
            <a:pPr marL="115200" indent="0"/>
            <a:endParaRPr lang="de-DE" dirty="0">
              <a:solidFill>
                <a:schemeClr val="tx1"/>
              </a:solidFill>
            </a:endParaRPr>
          </a:p>
          <a:p>
            <a:pPr marL="115200" indent="0"/>
            <a:r>
              <a:rPr lang="de-DE" dirty="0" err="1">
                <a:solidFill>
                  <a:schemeClr val="tx1"/>
                </a:solidFill>
              </a:rPr>
              <a:t>Feel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free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to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ask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technical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questions</a:t>
            </a:r>
            <a:r>
              <a:rPr lang="de-DE" dirty="0">
                <a:solidFill>
                  <a:schemeClr val="tx1"/>
                </a:solidFill>
              </a:rPr>
              <a:t> in </a:t>
            </a:r>
            <a:r>
              <a:rPr lang="de-DE" dirty="0" err="1">
                <a:solidFill>
                  <a:schemeClr val="tx1"/>
                </a:solidFill>
              </a:rPr>
              <a:t>the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chat</a:t>
            </a:r>
            <a:r>
              <a:rPr lang="de-DE" dirty="0">
                <a:solidFill>
                  <a:schemeClr val="tx1"/>
                </a:solidFill>
              </a:rPr>
              <a:t>.</a:t>
            </a:r>
          </a:p>
          <a:p>
            <a:pPr marL="115200" indent="0"/>
            <a:endParaRPr lang="de-DE" dirty="0">
              <a:solidFill>
                <a:schemeClr val="tx1"/>
              </a:solidFill>
            </a:endParaRPr>
          </a:p>
          <a:p>
            <a:pPr marL="115200" indent="0"/>
            <a:r>
              <a:rPr lang="de-DE" dirty="0">
                <a:solidFill>
                  <a:schemeClr val="tx1"/>
                </a:solidFill>
              </a:rPr>
              <a:t>Solutions will </a:t>
            </a:r>
            <a:r>
              <a:rPr lang="de-DE" dirty="0" err="1">
                <a:solidFill>
                  <a:schemeClr val="tx1"/>
                </a:solidFill>
              </a:rPr>
              <a:t>be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uploaded</a:t>
            </a:r>
            <a:r>
              <a:rPr lang="de-DE" dirty="0">
                <a:solidFill>
                  <a:schemeClr val="tx1"/>
                </a:solidFill>
              </a:rPr>
              <a:t> on ISIS after </a:t>
            </a:r>
            <a:r>
              <a:rPr lang="de-DE" dirty="0" err="1">
                <a:solidFill>
                  <a:schemeClr val="tx1"/>
                </a:solidFill>
              </a:rPr>
              <a:t>the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class</a:t>
            </a:r>
            <a:r>
              <a:rPr lang="de-DE" dirty="0">
                <a:solidFill>
                  <a:schemeClr val="tx1"/>
                </a:solidFill>
              </a:rPr>
              <a:t>.</a:t>
            </a:r>
          </a:p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81D40C0-136D-4426-B750-7CA7E7A37A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249965245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sche Universität Berlin | PowerPoint Master">
  <a:themeElements>
    <a:clrScheme name="Technische Universität Berlin | PowerPoint Master 1">
      <a:dk1>
        <a:srgbClr val="000000"/>
      </a:dk1>
      <a:lt1>
        <a:srgbClr val="FFFFFF"/>
      </a:lt1>
      <a:dk2>
        <a:srgbClr val="C50E1F"/>
      </a:dk2>
      <a:lt2>
        <a:srgbClr val="B2B2B2"/>
      </a:lt2>
      <a:accent1>
        <a:srgbClr val="717171"/>
      </a:accent1>
      <a:accent2>
        <a:srgbClr val="177191"/>
      </a:accent2>
      <a:accent3>
        <a:srgbClr val="FFFFFF"/>
      </a:accent3>
      <a:accent4>
        <a:srgbClr val="000000"/>
      </a:accent4>
      <a:accent5>
        <a:srgbClr val="BBBBBB"/>
      </a:accent5>
      <a:accent6>
        <a:srgbClr val="146683"/>
      </a:accent6>
      <a:hlink>
        <a:srgbClr val="53BDE3"/>
      </a:hlink>
      <a:folHlink>
        <a:srgbClr val="99CC00"/>
      </a:folHlink>
    </a:clrScheme>
    <a:fontScheme name="Technische Universität Berlin | PowerPoint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echnische Universität Berlin | PowerPoint Master 1">
        <a:dk1>
          <a:srgbClr val="000000"/>
        </a:dk1>
        <a:lt1>
          <a:srgbClr val="FFFFFF"/>
        </a:lt1>
        <a:dk2>
          <a:srgbClr val="C50E1F"/>
        </a:dk2>
        <a:lt2>
          <a:srgbClr val="B2B2B2"/>
        </a:lt2>
        <a:accent1>
          <a:srgbClr val="717171"/>
        </a:accent1>
        <a:accent2>
          <a:srgbClr val="177191"/>
        </a:accent2>
        <a:accent3>
          <a:srgbClr val="FFFFFF"/>
        </a:accent3>
        <a:accent4>
          <a:srgbClr val="000000"/>
        </a:accent4>
        <a:accent5>
          <a:srgbClr val="BBBBBB"/>
        </a:accent5>
        <a:accent6>
          <a:srgbClr val="146683"/>
        </a:accent6>
        <a:hlink>
          <a:srgbClr val="53BDE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TU_PPT_Master_ohneBild_HDL-zweizeilig</Template>
  <TotalTime>0</TotalTime>
  <Words>352</Words>
  <Application>Microsoft Office PowerPoint</Application>
  <PresentationFormat>Bildschirmpräsentation (4:3)</PresentationFormat>
  <Paragraphs>73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Arial</vt:lpstr>
      <vt:lpstr>Technische Universität Berlin | PowerPoint Master</vt:lpstr>
      <vt:lpstr>Integrated course „Energy Economics“ - Mock Exam</vt:lpstr>
      <vt:lpstr>Exam on Saturday, 06.03.2021 11:30 – 14:00 hrs online</vt:lpstr>
      <vt:lpstr>Exam Preparation</vt:lpstr>
      <vt:lpstr>Exam on Saturday, 06.03.2021 11:30 – 14:00 hrs online</vt:lpstr>
      <vt:lpstr>Final Exam: Energy Economics Winter Term 2019/20   February 28, 2020</vt:lpstr>
      <vt:lpstr>Online Mock Exam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EnSys_SS19_LP</dc:title>
  <dc:creator>David Schröder</dc:creator>
  <cp:lastModifiedBy>Elena Timofeeva</cp:lastModifiedBy>
  <cp:revision>1155</cp:revision>
  <cp:lastPrinted>2021-02-24T09:56:41Z</cp:lastPrinted>
  <dcterms:created xsi:type="dcterms:W3CDTF">2013-12-11T15:42:54Z</dcterms:created>
  <dcterms:modified xsi:type="dcterms:W3CDTF">2021-02-24T16:27:13Z</dcterms:modified>
</cp:coreProperties>
</file>