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6" r:id="rId2"/>
    <p:sldId id="259" r:id="rId3"/>
    <p:sldId id="293" r:id="rId4"/>
    <p:sldId id="261" r:id="rId5"/>
    <p:sldId id="262" r:id="rId6"/>
    <p:sldId id="558" r:id="rId7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ena Timofeeva" initials="et" lastIdx="2" clrIdx="0">
    <p:extLst>
      <p:ext uri="{19B8F6BF-5375-455C-9EA6-DF929625EA0E}">
        <p15:presenceInfo xmlns:p15="http://schemas.microsoft.com/office/powerpoint/2012/main" userId="Elena Timofeev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7191"/>
    <a:srgbClr val="F79646"/>
    <a:srgbClr val="FFFFF3"/>
    <a:srgbClr val="8064A2"/>
    <a:srgbClr val="B3A2C7"/>
    <a:srgbClr val="984807"/>
    <a:srgbClr val="FF6600"/>
    <a:srgbClr val="3E97B6"/>
    <a:srgbClr val="BFBFB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6" autoAdjust="0"/>
    <p:restoredTop sz="94940" autoAdjust="0"/>
  </p:normalViewPr>
  <p:slideViewPr>
    <p:cSldViewPr>
      <p:cViewPr varScale="1">
        <p:scale>
          <a:sx n="90" d="100"/>
          <a:sy n="90" d="100"/>
        </p:scale>
        <p:origin x="1277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24.02.2021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1-28T11:13:17.34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3100 13761 0,'0'0'0,"0"0"0,0 0 0,0 0 0</inkml:trace>
  <inkml:trace contextRef="#ctx0" brushRef="#br0" timeOffset="1099.08">5213 15366 0,'0'0'0,"0"0"0,0 0 16,0 0 15,0 0-31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4925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89705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47854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01642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10001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E27B4C-9A72-4D67-9690-1B5E781E1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8A079C-AEF5-424C-A606-51CE4EE34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1C377E-89E9-442D-ADBB-597FAF16AC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Energy Economics </a:t>
            </a:r>
            <a:r>
              <a:rPr lang="de-DE" altLang="de-DE" b="0" dirty="0"/>
              <a:t>|</a:t>
            </a:r>
            <a:r>
              <a:rPr lang="de-DE" altLang="de-DE" dirty="0"/>
              <a:t> </a:t>
            </a:r>
            <a:r>
              <a:rPr lang="de-DE" altLang="de-DE" b="0" dirty="0" err="1"/>
              <a:t>Plenary</a:t>
            </a:r>
            <a:r>
              <a:rPr lang="de-DE" altLang="de-DE" b="0" dirty="0"/>
              <a:t> Tutorial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470CA4-23D6-43F0-8D39-DD4A6516CB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dirty="0"/>
              <a:t>Slide </a:t>
            </a:r>
            <a:fld id="{5EAACD38-76DA-45AF-B952-DE84E0A62E99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70542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lena.timofeeva@tu-berlin.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39750" y="4982166"/>
            <a:ext cx="8061325" cy="956672"/>
          </a:xfrm>
        </p:spPr>
        <p:txBody>
          <a:bodyPr/>
          <a:lstStyle/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29084" y="386104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course „Energy Economics“</a:t>
            </a:r>
            <a:br>
              <a:rPr lang="de-DE" altLang="de-DE" b="1" dirty="0"/>
            </a:br>
            <a:r>
              <a:rPr lang="de-DE" altLang="de-DE" b="1" dirty="0"/>
              <a:t>- Mock </a:t>
            </a:r>
            <a:r>
              <a:rPr lang="de-DE" altLang="de-DE" b="1" dirty="0" err="1"/>
              <a:t>Exam</a:t>
            </a:r>
            <a:endParaRPr lang="de-DE" altLang="de-DE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4C0B6B03-73C0-4A75-8B2E-574BB6C7C4BC}"/>
                  </a:ext>
                </a:extLst>
              </p14:cNvPr>
              <p14:cNvContentPartPr/>
              <p14:nvPr/>
            </p14:nvContentPartPr>
            <p14:xfrm>
              <a:off x="1116000" y="4953960"/>
              <a:ext cx="761040" cy="5781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4C0B6B03-73C0-4A75-8B2E-574BB6C7C4B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06640" y="4944600"/>
                <a:ext cx="779760" cy="59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3205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E3CD1FF-ADD1-41D9-9CAA-22EEEBDE0B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</a:t>
            </a:fld>
            <a:endParaRPr lang="de-DE" alt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592BCE49-6EC9-46E8-94E6-1485B4967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de-DE" dirty="0" err="1"/>
              <a:t>Exam</a:t>
            </a:r>
            <a:r>
              <a:rPr lang="de-DE" dirty="0"/>
              <a:t> on Saturday, 06.03.2021 11:30 – 14:00 </a:t>
            </a:r>
            <a:r>
              <a:rPr lang="de-DE" dirty="0" err="1"/>
              <a:t>hrs</a:t>
            </a:r>
            <a:r>
              <a:rPr lang="de-DE" dirty="0"/>
              <a:t> online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51E21C0-CF8D-4667-81D1-6DB5F4003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924050"/>
            <a:ext cx="8061325" cy="4067175"/>
          </a:xfrm>
        </p:spPr>
        <p:txBody>
          <a:bodyPr/>
          <a:lstStyle/>
          <a:p>
            <a:r>
              <a:rPr lang="de-DE" sz="1600" dirty="0" err="1"/>
              <a:t>Exam</a:t>
            </a:r>
            <a:endParaRPr lang="de-DE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600" dirty="0"/>
              <a:t>6 ECTS </a:t>
            </a:r>
            <a:r>
              <a:rPr lang="de-DE" sz="1600" dirty="0" err="1"/>
              <a:t>for</a:t>
            </a:r>
            <a:r>
              <a:rPr lang="de-DE" sz="1600" dirty="0"/>
              <a:t> a </a:t>
            </a:r>
            <a:r>
              <a:rPr lang="de-DE" sz="1600" dirty="0" err="1"/>
              <a:t>written</a:t>
            </a:r>
            <a:r>
              <a:rPr lang="de-DE" sz="1600" dirty="0"/>
              <a:t> </a:t>
            </a:r>
            <a:r>
              <a:rPr lang="de-DE" sz="1600" dirty="0" err="1"/>
              <a:t>exam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90 </a:t>
            </a:r>
            <a:r>
              <a:rPr lang="de-DE" sz="1600" dirty="0" err="1"/>
              <a:t>minutes</a:t>
            </a:r>
            <a:endParaRPr lang="de-DE" sz="1600" dirty="0"/>
          </a:p>
          <a:p>
            <a:pPr marL="0" lvl="1" indent="0">
              <a:buNone/>
            </a:pPr>
            <a:endParaRPr lang="de-DE" sz="1600" dirty="0"/>
          </a:p>
          <a:p>
            <a:pPr marL="0" lvl="1" indent="0">
              <a:buNone/>
            </a:pPr>
            <a:r>
              <a:rPr lang="de-DE" sz="1600" dirty="0" err="1"/>
              <a:t>Subjects</a:t>
            </a:r>
            <a:endParaRPr lang="de-DE" sz="1600" dirty="0"/>
          </a:p>
          <a:p>
            <a:pPr marL="693738" lvl="2" indent="-285750"/>
            <a:r>
              <a:rPr lang="de-DE" sz="1600" dirty="0"/>
              <a:t>„</a:t>
            </a:r>
            <a:r>
              <a:rPr lang="de-DE" sz="1600" dirty="0" err="1"/>
              <a:t>Theoretical</a:t>
            </a:r>
            <a:r>
              <a:rPr lang="de-DE" sz="1600" dirty="0"/>
              <a:t> </a:t>
            </a:r>
            <a:r>
              <a:rPr lang="de-DE" sz="1600" dirty="0" err="1"/>
              <a:t>questions</a:t>
            </a:r>
            <a:r>
              <a:rPr lang="de-DE" sz="1600" dirty="0"/>
              <a:t>“ </a:t>
            </a:r>
            <a:r>
              <a:rPr lang="de-DE" sz="1600" dirty="0" err="1"/>
              <a:t>based</a:t>
            </a:r>
            <a:r>
              <a:rPr lang="de-DE" sz="1600" dirty="0"/>
              <a:t> on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lecture</a:t>
            </a:r>
            <a:endParaRPr lang="de-DE" sz="1600" dirty="0"/>
          </a:p>
          <a:p>
            <a:pPr marL="693738" lvl="2" indent="-285750"/>
            <a:r>
              <a:rPr lang="de-DE" sz="1600" dirty="0"/>
              <a:t>„</a:t>
            </a:r>
            <a:r>
              <a:rPr lang="de-DE" sz="1600" dirty="0" err="1"/>
              <a:t>Calculation</a:t>
            </a:r>
            <a:r>
              <a:rPr lang="de-DE" sz="1600" dirty="0"/>
              <a:t> </a:t>
            </a:r>
            <a:r>
              <a:rPr lang="de-DE" sz="1600" dirty="0" err="1"/>
              <a:t>based</a:t>
            </a:r>
            <a:r>
              <a:rPr lang="de-DE" sz="1600" dirty="0"/>
              <a:t> </a:t>
            </a:r>
            <a:r>
              <a:rPr lang="de-DE" sz="1600" dirty="0" err="1"/>
              <a:t>questions</a:t>
            </a:r>
            <a:r>
              <a:rPr lang="de-DE" sz="1600" dirty="0"/>
              <a:t>“ </a:t>
            </a:r>
            <a:r>
              <a:rPr lang="de-DE" sz="1600" dirty="0" err="1"/>
              <a:t>based</a:t>
            </a:r>
            <a:r>
              <a:rPr lang="de-DE" sz="1600" dirty="0"/>
              <a:t> on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tutorial</a:t>
            </a:r>
            <a:endParaRPr lang="de-DE" sz="1600" dirty="0"/>
          </a:p>
          <a:p>
            <a:pPr marL="693738" lvl="2" indent="-285750"/>
            <a:endParaRPr lang="de-DE" sz="1600" dirty="0"/>
          </a:p>
          <a:p>
            <a:pPr marL="0" lvl="1" indent="0">
              <a:buNone/>
            </a:pPr>
            <a:r>
              <a:rPr lang="de-DE" sz="1600" dirty="0"/>
              <a:t>Registration </a:t>
            </a:r>
            <a:r>
              <a:rPr lang="de-DE" sz="1600" dirty="0" err="1"/>
              <a:t>until</a:t>
            </a:r>
            <a:r>
              <a:rPr lang="de-DE" sz="1600" dirty="0"/>
              <a:t> 26.02.2021</a:t>
            </a:r>
          </a:p>
          <a:p>
            <a:pPr marL="693738" lvl="2" indent="-285750"/>
            <a:r>
              <a:rPr lang="de-DE" sz="1600" dirty="0" err="1"/>
              <a:t>If</a:t>
            </a:r>
            <a:r>
              <a:rPr lang="de-DE" sz="1600" dirty="0"/>
              <a:t> possible, </a:t>
            </a:r>
            <a:r>
              <a:rPr lang="de-DE" sz="1600" dirty="0" err="1"/>
              <a:t>use</a:t>
            </a:r>
            <a:r>
              <a:rPr lang="de-DE" sz="1600" dirty="0"/>
              <a:t> QISPOS</a:t>
            </a:r>
          </a:p>
          <a:p>
            <a:pPr marL="693738" lvl="2" indent="-285750"/>
            <a:r>
              <a:rPr lang="de-DE" sz="1600" dirty="0"/>
              <a:t>Free </a:t>
            </a:r>
            <a:r>
              <a:rPr lang="de-DE" sz="1600" dirty="0" err="1"/>
              <a:t>choice</a:t>
            </a:r>
            <a:r>
              <a:rPr lang="de-DE" sz="1600" dirty="0"/>
              <a:t> and </a:t>
            </a:r>
            <a:r>
              <a:rPr lang="de-DE" sz="1600" dirty="0" err="1"/>
              <a:t>supplementary</a:t>
            </a:r>
            <a:r>
              <a:rPr lang="de-DE" sz="1600" dirty="0"/>
              <a:t> </a:t>
            </a:r>
            <a:r>
              <a:rPr lang="de-DE" sz="1600" dirty="0" err="1"/>
              <a:t>modules</a:t>
            </a:r>
            <a:r>
              <a:rPr lang="de-DE" sz="1600" dirty="0"/>
              <a:t>: Examination </a:t>
            </a:r>
            <a:r>
              <a:rPr lang="de-DE" sz="1600" dirty="0" err="1"/>
              <a:t>office</a:t>
            </a:r>
            <a:endParaRPr lang="de-DE" sz="1600" dirty="0"/>
          </a:p>
          <a:p>
            <a:pPr marL="693738" lvl="2" indent="-285750"/>
            <a:r>
              <a:rPr lang="de-DE" sz="1600" dirty="0"/>
              <a:t>Erasmus: Mail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name</a:t>
            </a:r>
            <a:r>
              <a:rPr lang="de-DE" sz="1600" dirty="0"/>
              <a:t>, </a:t>
            </a:r>
            <a:r>
              <a:rPr lang="de-DE" sz="1600" dirty="0" err="1"/>
              <a:t>matriculation</a:t>
            </a:r>
            <a:r>
              <a:rPr lang="de-DE" sz="1600" dirty="0"/>
              <a:t> </a:t>
            </a:r>
            <a:r>
              <a:rPr lang="de-DE" sz="1600" dirty="0" err="1"/>
              <a:t>number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>
                <a:hlinkClick r:id="rId3"/>
              </a:rPr>
              <a:t>elena.timofeeva@tu-berlin.de</a:t>
            </a:r>
            <a:endParaRPr lang="de-DE" sz="1600" dirty="0"/>
          </a:p>
          <a:p>
            <a:pPr marL="693738" lvl="2" indent="-285750"/>
            <a:r>
              <a:rPr lang="de-DE" sz="1600" dirty="0" err="1"/>
              <a:t>Please</a:t>
            </a:r>
            <a:r>
              <a:rPr lang="de-DE" sz="1600" dirty="0"/>
              <a:t> do not </a:t>
            </a:r>
            <a:r>
              <a:rPr lang="de-DE" sz="1600" dirty="0" err="1"/>
              <a:t>register</a:t>
            </a:r>
            <a:r>
              <a:rPr lang="de-DE" sz="1600" dirty="0"/>
              <a:t> multiple </a:t>
            </a:r>
            <a:r>
              <a:rPr lang="de-DE" sz="1600" dirty="0" err="1"/>
              <a:t>ways</a:t>
            </a:r>
            <a:endParaRPr lang="de-DE" sz="1600" dirty="0"/>
          </a:p>
          <a:p>
            <a:pPr marL="407988" lvl="2" indent="0">
              <a:buNone/>
            </a:pPr>
            <a:endParaRPr lang="de-DE" sz="1600" dirty="0"/>
          </a:p>
          <a:p>
            <a:pPr marL="0" lvl="1" indent="0">
              <a:buNone/>
            </a:pPr>
            <a:r>
              <a:rPr lang="de-DE" sz="1600" dirty="0" err="1"/>
              <a:t>Exam</a:t>
            </a:r>
            <a:r>
              <a:rPr lang="de-DE" sz="1600" dirty="0"/>
              <a:t> review</a:t>
            </a:r>
          </a:p>
          <a:p>
            <a:pPr marL="693738" lvl="2" indent="-285750"/>
            <a:r>
              <a:rPr lang="de-DE" sz="1600" dirty="0"/>
              <a:t>In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beginning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new</a:t>
            </a:r>
            <a:r>
              <a:rPr lang="de-DE" sz="1600" dirty="0"/>
              <a:t> </a:t>
            </a:r>
            <a:r>
              <a:rPr lang="de-DE" sz="1600" dirty="0" err="1"/>
              <a:t>semester</a:t>
            </a:r>
            <a:r>
              <a:rPr lang="de-DE" sz="1600" dirty="0"/>
              <a:t> </a:t>
            </a:r>
            <a:r>
              <a:rPr lang="de-DE" sz="1600" dirty="0" err="1"/>
              <a:t>SoSe</a:t>
            </a:r>
            <a:r>
              <a:rPr lang="de-DE" sz="1600" dirty="0"/>
              <a:t> 21; </a:t>
            </a:r>
            <a:r>
              <a:rPr lang="de-DE" sz="1600" dirty="0" err="1"/>
              <a:t>details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announced</a:t>
            </a:r>
            <a:endParaRPr lang="de-DE" sz="1600" dirty="0"/>
          </a:p>
          <a:p>
            <a:pPr marL="693738" lvl="2" indent="-285750"/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students</a:t>
            </a:r>
            <a:r>
              <a:rPr lang="de-DE" sz="1600" dirty="0"/>
              <a:t> </a:t>
            </a:r>
            <a:r>
              <a:rPr lang="de-DE" sz="1600" dirty="0" err="1"/>
              <a:t>who</a:t>
            </a:r>
            <a:r>
              <a:rPr lang="de-DE" sz="1600" dirty="0"/>
              <a:t> </a:t>
            </a:r>
            <a:r>
              <a:rPr lang="de-DE" sz="1600" dirty="0" err="1"/>
              <a:t>failed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exam</a:t>
            </a:r>
            <a:r>
              <a:rPr lang="de-DE" sz="1600" dirty="0"/>
              <a:t> </a:t>
            </a:r>
            <a:r>
              <a:rPr lang="de-DE" sz="1600" dirty="0" err="1"/>
              <a:t>or</a:t>
            </a:r>
            <a:r>
              <a:rPr lang="de-DE" sz="1600" dirty="0"/>
              <a:t> in </a:t>
            </a:r>
            <a:r>
              <a:rPr lang="de-DE" sz="1600" dirty="0" err="1"/>
              <a:t>other</a:t>
            </a:r>
            <a:r>
              <a:rPr lang="de-DE" sz="1600" dirty="0"/>
              <a:t> </a:t>
            </a:r>
            <a:r>
              <a:rPr lang="de-DE" sz="1600" dirty="0" err="1"/>
              <a:t>justified</a:t>
            </a:r>
            <a:r>
              <a:rPr lang="de-DE" sz="1600" dirty="0"/>
              <a:t>, </a:t>
            </a:r>
            <a:r>
              <a:rPr lang="de-DE" sz="1600" dirty="0" err="1"/>
              <a:t>exceptional</a:t>
            </a:r>
            <a:r>
              <a:rPr lang="de-DE" sz="1600" dirty="0"/>
              <a:t> </a:t>
            </a:r>
            <a:r>
              <a:rPr lang="de-DE" sz="1600" dirty="0" err="1"/>
              <a:t>cases</a:t>
            </a:r>
            <a:endParaRPr lang="de-DE" sz="1600" dirty="0"/>
          </a:p>
          <a:p>
            <a:pPr marL="407988" lvl="2" indent="0">
              <a:buNone/>
            </a:pPr>
            <a:endParaRPr lang="de-DE" sz="1600" dirty="0"/>
          </a:p>
          <a:p>
            <a:pPr marL="693738" lvl="2" indent="-285750"/>
            <a:endParaRPr lang="de-DE" sz="1600" dirty="0"/>
          </a:p>
          <a:p>
            <a:pPr marL="407988" lvl="2" indent="0">
              <a:buNone/>
            </a:pPr>
            <a:endParaRPr lang="de-DE" sz="1600" dirty="0"/>
          </a:p>
          <a:p>
            <a:pPr marL="693738" lvl="2" indent="-285750"/>
            <a:endParaRPr lang="de-DE" sz="1600" dirty="0"/>
          </a:p>
          <a:p>
            <a:pPr marL="693738" lvl="2" indent="-285750"/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65784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0D28D4-0A19-4A16-833F-7DDB7CF8C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de-DE" dirty="0" err="1"/>
              <a:t>Exam</a:t>
            </a:r>
            <a:r>
              <a:rPr lang="de-DE" dirty="0"/>
              <a:t> </a:t>
            </a:r>
            <a:r>
              <a:rPr lang="de-DE" dirty="0" err="1"/>
              <a:t>Preparation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770C96-4FC0-4F0D-AA05-17E4078F0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 err="1"/>
              <a:t>Consultation</a:t>
            </a:r>
            <a:r>
              <a:rPr lang="de-DE" sz="1800" dirty="0"/>
              <a:t> </a:t>
            </a:r>
            <a:r>
              <a:rPr lang="de-DE" sz="1800" dirty="0" err="1"/>
              <a:t>hour</a:t>
            </a:r>
            <a:endParaRPr lang="de-DE" sz="1800" dirty="0"/>
          </a:p>
          <a:p>
            <a:endParaRPr lang="de-DE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/>
              <a:t>Tuesday, 02.03.2021 10:00 – 11:30 </a:t>
            </a:r>
            <a:r>
              <a:rPr lang="de-DE" sz="1800" dirty="0" err="1"/>
              <a:t>hrs</a:t>
            </a:r>
            <a:r>
              <a:rPr lang="de-DE" sz="1800" dirty="0"/>
              <a:t> via Zoom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 err="1"/>
              <a:t>Please</a:t>
            </a:r>
            <a:r>
              <a:rPr lang="de-DE" sz="1800" dirty="0"/>
              <a:t> </a:t>
            </a:r>
            <a:r>
              <a:rPr lang="de-DE" sz="1800" dirty="0" err="1"/>
              <a:t>post</a:t>
            </a:r>
            <a:r>
              <a:rPr lang="de-DE" sz="1800" dirty="0"/>
              <a:t> </a:t>
            </a:r>
            <a:r>
              <a:rPr lang="de-DE" sz="1800" dirty="0" err="1"/>
              <a:t>your</a:t>
            </a:r>
            <a:r>
              <a:rPr lang="de-DE" sz="1800" dirty="0"/>
              <a:t> </a:t>
            </a:r>
            <a:r>
              <a:rPr lang="de-DE" sz="1800" dirty="0" err="1"/>
              <a:t>questions</a:t>
            </a:r>
            <a:r>
              <a:rPr lang="de-DE" sz="1800" dirty="0"/>
              <a:t> in </a:t>
            </a:r>
            <a:r>
              <a:rPr lang="de-DE" sz="1800" dirty="0" err="1"/>
              <a:t>the</a:t>
            </a:r>
            <a:r>
              <a:rPr lang="de-DE" sz="1800" dirty="0"/>
              <a:t> ISIS </a:t>
            </a:r>
            <a:r>
              <a:rPr lang="de-DE" sz="1800" dirty="0" err="1"/>
              <a:t>forum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Sunday.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6D09D52-BECB-44DD-B981-040CBE6112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3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785856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E3CD1FF-ADD1-41D9-9CAA-22EEEBDE0B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 dirty="0"/>
              <a:t>Slide </a:t>
            </a:r>
            <a:fld id="{5EAACD38-76DA-45AF-B952-DE84E0A62E99}" type="slidenum">
              <a:rPr lang="de-DE" altLang="de-DE" smtClean="0"/>
              <a:pPr/>
              <a:t>4</a:t>
            </a:fld>
            <a:endParaRPr lang="de-DE" alt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592BCE49-6EC9-46E8-94E6-1485B4967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de-DE" dirty="0" err="1"/>
              <a:t>Exam</a:t>
            </a:r>
            <a:r>
              <a:rPr lang="de-DE" dirty="0"/>
              <a:t> on Saturday, 06.03.2021 11:30 – 14:00 </a:t>
            </a:r>
            <a:r>
              <a:rPr lang="de-DE" dirty="0" err="1"/>
              <a:t>hrs</a:t>
            </a:r>
            <a:r>
              <a:rPr lang="de-DE" dirty="0"/>
              <a:t> online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51E21C0-CF8D-4667-81D1-6DB5F4003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924050"/>
            <a:ext cx="8061325" cy="4067175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Online exam via ISIS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Open book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Be ready ½ hours before the starting time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Zoom session during the exam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Have conversion tables at hand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Further </a:t>
            </a:r>
            <a:r>
              <a:rPr lang="en-US" sz="1500" dirty="0" err="1"/>
              <a:t>organisational</a:t>
            </a:r>
            <a:r>
              <a:rPr lang="en-US" sz="1500" dirty="0"/>
              <a:t> details to be announced</a:t>
            </a:r>
          </a:p>
        </p:txBody>
      </p:sp>
    </p:spTree>
    <p:extLst>
      <p:ext uri="{BB962C8B-B14F-4D97-AF65-F5344CB8AC3E}">
        <p14:creationId xmlns:p14="http://schemas.microsoft.com/office/powerpoint/2010/main" val="2321165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D6EEC-7E3F-404F-B9FA-8E5B631D7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995033"/>
            <a:ext cx="8061325" cy="743280"/>
          </a:xfrm>
        </p:spPr>
        <p:txBody>
          <a:bodyPr/>
          <a:lstStyle/>
          <a:p>
            <a:r>
              <a:rPr lang="de-DE" dirty="0"/>
              <a:t>Final </a:t>
            </a:r>
            <a:r>
              <a:rPr lang="de-DE" dirty="0" err="1"/>
              <a:t>Exam</a:t>
            </a:r>
            <a:r>
              <a:rPr lang="de-DE" dirty="0"/>
              <a:t>: Energy Economics</a:t>
            </a:r>
            <a:br>
              <a:rPr lang="de-DE" dirty="0"/>
            </a:br>
            <a:r>
              <a:rPr lang="en-US" dirty="0"/>
              <a:t>Winter Term 2019/20		</a:t>
            </a:r>
            <a:r>
              <a:rPr lang="de-DE" dirty="0"/>
              <a:t>	</a:t>
            </a:r>
            <a:r>
              <a:rPr lang="en-US" dirty="0"/>
              <a:t>February 28, 2020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2BDC44-7513-4201-BE06-7B5A63255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 1:		18 points</a:t>
            </a:r>
            <a:endParaRPr lang="de-DE" dirty="0"/>
          </a:p>
          <a:p>
            <a:r>
              <a:rPr lang="en-US" dirty="0"/>
              <a:t>Task 2:		15 points</a:t>
            </a:r>
            <a:endParaRPr lang="de-DE" dirty="0"/>
          </a:p>
          <a:p>
            <a:r>
              <a:rPr lang="en-US" dirty="0"/>
              <a:t>Task 3:		27 points</a:t>
            </a:r>
            <a:endParaRPr lang="de-DE" dirty="0"/>
          </a:p>
          <a:p>
            <a:r>
              <a:rPr lang="en-US" dirty="0"/>
              <a:t>Task 4:		12 points</a:t>
            </a:r>
            <a:endParaRPr lang="de-DE" dirty="0"/>
          </a:p>
          <a:p>
            <a:r>
              <a:rPr lang="en-US" dirty="0"/>
              <a:t>Task 5:		8 points</a:t>
            </a:r>
            <a:endParaRPr lang="de-DE" dirty="0"/>
          </a:p>
          <a:p>
            <a:r>
              <a:rPr lang="en-US" dirty="0"/>
              <a:t>Task 6:		10 points</a:t>
            </a:r>
          </a:p>
          <a:p>
            <a:r>
              <a:rPr lang="en-US" dirty="0"/>
              <a:t>Task 7:		10 points</a:t>
            </a:r>
          </a:p>
          <a:p>
            <a:endParaRPr lang="en-US" dirty="0"/>
          </a:p>
          <a:p>
            <a:r>
              <a:rPr lang="en-US" dirty="0"/>
              <a:t>Total:		100 points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1D40C0-136D-4426-B750-7CA7E7A37A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5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80841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D6EEC-7E3F-404F-B9FA-8E5B631D7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GB" dirty="0"/>
              <a:t>Online Mock Exam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2BDC44-7513-4201-BE06-7B5A63255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to:		Mock exam in the ISIS course</a:t>
            </a:r>
          </a:p>
          <a:p>
            <a:r>
              <a:rPr lang="en-US" dirty="0"/>
              <a:t>Password:	</a:t>
            </a:r>
            <a:r>
              <a:rPr lang="en-US" b="1" dirty="0">
                <a:solidFill>
                  <a:schemeClr val="tx1"/>
                </a:solidFill>
              </a:rPr>
              <a:t>Energy Balances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pPr marL="4009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Measurement </a:t>
            </a:r>
            <a:r>
              <a:rPr lang="de-DE" dirty="0" err="1">
                <a:solidFill>
                  <a:schemeClr val="tx1"/>
                </a:solidFill>
              </a:rPr>
              <a:t>units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entered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directly</a:t>
            </a:r>
            <a:r>
              <a:rPr lang="de-DE" dirty="0">
                <a:solidFill>
                  <a:schemeClr val="tx1"/>
                </a:solidFill>
              </a:rPr>
              <a:t> after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number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without</a:t>
            </a:r>
            <a:r>
              <a:rPr lang="de-DE" dirty="0">
                <a:solidFill>
                  <a:schemeClr val="tx1"/>
                </a:solidFill>
              </a:rPr>
              <a:t> a </a:t>
            </a:r>
            <a:r>
              <a:rPr lang="de-DE" dirty="0" err="1">
                <a:solidFill>
                  <a:schemeClr val="tx1"/>
                </a:solidFill>
              </a:rPr>
              <a:t>space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  <a:p>
            <a:pPr marL="4009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Use </a:t>
            </a:r>
            <a:r>
              <a:rPr lang="de-DE" dirty="0" err="1">
                <a:solidFill>
                  <a:schemeClr val="tx1"/>
                </a:solidFill>
              </a:rPr>
              <a:t>comma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decimal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points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  <a:p>
            <a:pPr marL="4009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Use </a:t>
            </a:r>
            <a:r>
              <a:rPr lang="de-DE" b="1" dirty="0" err="1">
                <a:solidFill>
                  <a:schemeClr val="tx1"/>
                </a:solidFill>
              </a:rPr>
              <a:t>no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thousand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separators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  <a:p>
            <a:pPr marL="115200" indent="0"/>
            <a:endParaRPr lang="de-DE" dirty="0">
              <a:solidFill>
                <a:schemeClr val="tx1"/>
              </a:solidFill>
            </a:endParaRPr>
          </a:p>
          <a:p>
            <a:pPr marL="115200" indent="0"/>
            <a:r>
              <a:rPr lang="de-DE" dirty="0" err="1">
                <a:solidFill>
                  <a:schemeClr val="tx1"/>
                </a:solidFill>
              </a:rPr>
              <a:t>Feel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free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ask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technical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questions</a:t>
            </a:r>
            <a:r>
              <a:rPr lang="de-DE" dirty="0">
                <a:solidFill>
                  <a:schemeClr val="tx1"/>
                </a:solidFill>
              </a:rPr>
              <a:t> in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chat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  <a:p>
            <a:pPr marL="115200" indent="0"/>
            <a:endParaRPr lang="de-DE" dirty="0">
              <a:solidFill>
                <a:schemeClr val="tx1"/>
              </a:solidFill>
            </a:endParaRPr>
          </a:p>
          <a:p>
            <a:pPr marL="115200" indent="0"/>
            <a:r>
              <a:rPr lang="de-DE" dirty="0">
                <a:solidFill>
                  <a:schemeClr val="tx1"/>
                </a:solidFill>
              </a:rPr>
              <a:t>Solutions will </a:t>
            </a:r>
            <a:r>
              <a:rPr lang="de-DE" dirty="0" err="1">
                <a:solidFill>
                  <a:schemeClr val="tx1"/>
                </a:solidFill>
              </a:rPr>
              <a:t>be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uploaded</a:t>
            </a:r>
            <a:r>
              <a:rPr lang="de-DE" dirty="0">
                <a:solidFill>
                  <a:schemeClr val="tx1"/>
                </a:solidFill>
              </a:rPr>
              <a:t> on ISIS after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class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1D40C0-136D-4426-B750-7CA7E7A37A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6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49965245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352</Words>
  <Application>Microsoft Office PowerPoint</Application>
  <PresentationFormat>Bildschirmpräsentation (4:3)</PresentationFormat>
  <Paragraphs>73</Paragraphs>
  <Slides>6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Arial</vt:lpstr>
      <vt:lpstr>Technische Universität Berlin | PowerPoint Master</vt:lpstr>
      <vt:lpstr>Integrated course „Energy Economics“ - Mock Exam</vt:lpstr>
      <vt:lpstr>Exam on Saturday, 06.03.2021 11:30 – 14:00 hrs online</vt:lpstr>
      <vt:lpstr>Exam Preparation</vt:lpstr>
      <vt:lpstr>Exam on Saturday, 06.03.2021 11:30 – 14:00 hrs online</vt:lpstr>
      <vt:lpstr>Final Exam: Energy Economics Winter Term 2019/20   February 28, 2020</vt:lpstr>
      <vt:lpstr>Online Mock Exam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1155</cp:revision>
  <cp:lastPrinted>2021-02-24T09:56:41Z</cp:lastPrinted>
  <dcterms:created xsi:type="dcterms:W3CDTF">2013-12-11T15:42:54Z</dcterms:created>
  <dcterms:modified xsi:type="dcterms:W3CDTF">2021-02-24T16:27:13Z</dcterms:modified>
</cp:coreProperties>
</file>