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42"/>
  </p:notesMasterIdLst>
  <p:handoutMasterIdLst>
    <p:handoutMasterId r:id="rId43"/>
  </p:handoutMasterIdLst>
  <p:sldIdLst>
    <p:sldId id="266" r:id="rId2"/>
    <p:sldId id="259" r:id="rId3"/>
    <p:sldId id="293" r:id="rId4"/>
    <p:sldId id="261" r:id="rId5"/>
    <p:sldId id="262" r:id="rId6"/>
    <p:sldId id="264" r:id="rId7"/>
    <p:sldId id="506" r:id="rId8"/>
    <p:sldId id="507" r:id="rId9"/>
    <p:sldId id="508" r:id="rId10"/>
    <p:sldId id="509" r:id="rId11"/>
    <p:sldId id="510" r:id="rId12"/>
    <p:sldId id="511" r:id="rId13"/>
    <p:sldId id="534" r:id="rId14"/>
    <p:sldId id="531" r:id="rId15"/>
    <p:sldId id="532" r:id="rId16"/>
    <p:sldId id="533" r:id="rId17"/>
    <p:sldId id="512" r:id="rId18"/>
    <p:sldId id="513" r:id="rId19"/>
    <p:sldId id="514" r:id="rId20"/>
    <p:sldId id="515" r:id="rId21"/>
    <p:sldId id="516" r:id="rId22"/>
    <p:sldId id="517" r:id="rId23"/>
    <p:sldId id="521" r:id="rId24"/>
    <p:sldId id="522" r:id="rId25"/>
    <p:sldId id="523" r:id="rId26"/>
    <p:sldId id="524" r:id="rId27"/>
    <p:sldId id="525" r:id="rId28"/>
    <p:sldId id="526" r:id="rId29"/>
    <p:sldId id="518" r:id="rId30"/>
    <p:sldId id="519" r:id="rId31"/>
    <p:sldId id="520" r:id="rId32"/>
    <p:sldId id="482" r:id="rId33"/>
    <p:sldId id="527" r:id="rId34"/>
    <p:sldId id="536" r:id="rId35"/>
    <p:sldId id="537" r:id="rId36"/>
    <p:sldId id="538" r:id="rId37"/>
    <p:sldId id="528" r:id="rId38"/>
    <p:sldId id="529" r:id="rId39"/>
    <p:sldId id="530" r:id="rId40"/>
    <p:sldId id="535" r:id="rId41"/>
  </p:sldIdLst>
  <p:sldSz cx="9144000" cy="6858000" type="screen4x3"/>
  <p:notesSz cx="7099300" cy="10234613"/>
  <p:defaultTextStyle>
    <a:defPPr>
      <a:defRPr lang="de-DE"/>
    </a:defPPr>
    <a:lvl1pPr algn="ctr" rtl="0" fontAlgn="base">
      <a:spcBef>
        <a:spcPct val="0"/>
      </a:spcBef>
      <a:spcAft>
        <a:spcPct val="0"/>
      </a:spcAft>
      <a:defRPr sz="12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12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12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12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Timofeeva" initials="et" lastIdx="2" clrIdx="0">
    <p:extLst>
      <p:ext uri="{19B8F6BF-5375-455C-9EA6-DF929625EA0E}">
        <p15:presenceInfo xmlns:p15="http://schemas.microsoft.com/office/powerpoint/2012/main" userId="Elena Timofeev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9646"/>
    <a:srgbClr val="FFFFF3"/>
    <a:srgbClr val="8064A2"/>
    <a:srgbClr val="B3A2C7"/>
    <a:srgbClr val="984807"/>
    <a:srgbClr val="FF6600"/>
    <a:srgbClr val="3E97B6"/>
    <a:srgbClr val="177191"/>
    <a:srgbClr val="BFBFBF"/>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Helle Formatvorlage 3 - Akz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Helle Formatvorlage 1 - Akz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16" autoAdjust="0"/>
    <p:restoredTop sz="94940" autoAdjust="0"/>
  </p:normalViewPr>
  <p:slideViewPr>
    <p:cSldViewPr>
      <p:cViewPr varScale="1">
        <p:scale>
          <a:sx n="104" d="100"/>
          <a:sy n="104" d="100"/>
        </p:scale>
        <p:origin x="1890" y="114"/>
      </p:cViewPr>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avid%20Schr&#246;der\tubCloud\Shared\ensys_intern\Lehre\Energiewirtschaft_EnergyEconomics\&#220;bungen\Uebungen_WS2018_Schroeder\Klausur\Rechnunge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'Supply and demand'!$B$8</c:f>
              <c:strCache>
                <c:ptCount val="1"/>
                <c:pt idx="0">
                  <c:v>Q_D</c:v>
                </c:pt>
              </c:strCache>
            </c:strRef>
          </c:tx>
          <c:spPr>
            <a:ln w="19050" cap="rnd">
              <a:solidFill>
                <a:schemeClr val="accent1"/>
              </a:solidFill>
              <a:round/>
            </a:ln>
            <a:effectLst/>
          </c:spPr>
          <c:marker>
            <c:symbol val="none"/>
          </c:marker>
          <c:xVal>
            <c:numRef>
              <c:f>'Supply and demand'!$B$22:$B$172</c:f>
              <c:numCache>
                <c:formatCode>General</c:formatCode>
                <c:ptCount val="151"/>
                <c:pt idx="0">
                  <c:v>70</c:v>
                </c:pt>
                <c:pt idx="1">
                  <c:v>69.2</c:v>
                </c:pt>
                <c:pt idx="2">
                  <c:v>68.400000000000006</c:v>
                </c:pt>
                <c:pt idx="3">
                  <c:v>67.599999999999994</c:v>
                </c:pt>
                <c:pt idx="4">
                  <c:v>66.8</c:v>
                </c:pt>
                <c:pt idx="5">
                  <c:v>66</c:v>
                </c:pt>
                <c:pt idx="6">
                  <c:v>65.2</c:v>
                </c:pt>
                <c:pt idx="7">
                  <c:v>64.400000000000006</c:v>
                </c:pt>
                <c:pt idx="8">
                  <c:v>63.6</c:v>
                </c:pt>
                <c:pt idx="9">
                  <c:v>62.8</c:v>
                </c:pt>
                <c:pt idx="10">
                  <c:v>62</c:v>
                </c:pt>
                <c:pt idx="11">
                  <c:v>61.2</c:v>
                </c:pt>
                <c:pt idx="12">
                  <c:v>60.4</c:v>
                </c:pt>
                <c:pt idx="13">
                  <c:v>59.6</c:v>
                </c:pt>
                <c:pt idx="14">
                  <c:v>58.8</c:v>
                </c:pt>
                <c:pt idx="15">
                  <c:v>58</c:v>
                </c:pt>
                <c:pt idx="16">
                  <c:v>57.2</c:v>
                </c:pt>
                <c:pt idx="17">
                  <c:v>56.4</c:v>
                </c:pt>
                <c:pt idx="18">
                  <c:v>55.6</c:v>
                </c:pt>
                <c:pt idx="19">
                  <c:v>54.8</c:v>
                </c:pt>
                <c:pt idx="20">
                  <c:v>54</c:v>
                </c:pt>
                <c:pt idx="21">
                  <c:v>53.2</c:v>
                </c:pt>
                <c:pt idx="22">
                  <c:v>52.4</c:v>
                </c:pt>
                <c:pt idx="23">
                  <c:v>51.599999999999994</c:v>
                </c:pt>
                <c:pt idx="24">
                  <c:v>50.8</c:v>
                </c:pt>
                <c:pt idx="25">
                  <c:v>50</c:v>
                </c:pt>
                <c:pt idx="26">
                  <c:v>49.2</c:v>
                </c:pt>
                <c:pt idx="27">
                  <c:v>48.4</c:v>
                </c:pt>
                <c:pt idx="28">
                  <c:v>47.599999999999994</c:v>
                </c:pt>
                <c:pt idx="29">
                  <c:v>46.8</c:v>
                </c:pt>
                <c:pt idx="30">
                  <c:v>46</c:v>
                </c:pt>
                <c:pt idx="31">
                  <c:v>45.2</c:v>
                </c:pt>
                <c:pt idx="32">
                  <c:v>44.4</c:v>
                </c:pt>
                <c:pt idx="33">
                  <c:v>43.599999999999994</c:v>
                </c:pt>
                <c:pt idx="34">
                  <c:v>42.8</c:v>
                </c:pt>
                <c:pt idx="35">
                  <c:v>42</c:v>
                </c:pt>
                <c:pt idx="36">
                  <c:v>41.2</c:v>
                </c:pt>
                <c:pt idx="37">
                  <c:v>40.4</c:v>
                </c:pt>
                <c:pt idx="38">
                  <c:v>39.599999999999994</c:v>
                </c:pt>
                <c:pt idx="39">
                  <c:v>38.799999999999997</c:v>
                </c:pt>
                <c:pt idx="40">
                  <c:v>38</c:v>
                </c:pt>
                <c:pt idx="41">
                  <c:v>37.199999999999996</c:v>
                </c:pt>
                <c:pt idx="42">
                  <c:v>36.4</c:v>
                </c:pt>
                <c:pt idx="43">
                  <c:v>35.6</c:v>
                </c:pt>
                <c:pt idx="44">
                  <c:v>34.799999999999997</c:v>
                </c:pt>
                <c:pt idx="45">
                  <c:v>34</c:v>
                </c:pt>
                <c:pt idx="46">
                  <c:v>33.199999999999996</c:v>
                </c:pt>
                <c:pt idx="47">
                  <c:v>32.4</c:v>
                </c:pt>
                <c:pt idx="48">
                  <c:v>31.599999999999994</c:v>
                </c:pt>
                <c:pt idx="49">
                  <c:v>30.799999999999997</c:v>
                </c:pt>
                <c:pt idx="50">
                  <c:v>30</c:v>
                </c:pt>
                <c:pt idx="51">
                  <c:v>29.199999999999996</c:v>
                </c:pt>
                <c:pt idx="52">
                  <c:v>28.4</c:v>
                </c:pt>
                <c:pt idx="53">
                  <c:v>27.599999999999994</c:v>
                </c:pt>
                <c:pt idx="54">
                  <c:v>26.799999999999997</c:v>
                </c:pt>
                <c:pt idx="55">
                  <c:v>26</c:v>
                </c:pt>
                <c:pt idx="56">
                  <c:v>25.199999999999996</c:v>
                </c:pt>
                <c:pt idx="57">
                  <c:v>24.4</c:v>
                </c:pt>
                <c:pt idx="58">
                  <c:v>23.599999999999994</c:v>
                </c:pt>
                <c:pt idx="59">
                  <c:v>22.799999999999997</c:v>
                </c:pt>
                <c:pt idx="60">
                  <c:v>22</c:v>
                </c:pt>
                <c:pt idx="61">
                  <c:v>21.199999999999996</c:v>
                </c:pt>
                <c:pt idx="62">
                  <c:v>20.399999999999999</c:v>
                </c:pt>
                <c:pt idx="63">
                  <c:v>19.599999999999994</c:v>
                </c:pt>
                <c:pt idx="64">
                  <c:v>18.799999999999997</c:v>
                </c:pt>
                <c:pt idx="65">
                  <c:v>18</c:v>
                </c:pt>
                <c:pt idx="66">
                  <c:v>17.199999999999996</c:v>
                </c:pt>
                <c:pt idx="67">
                  <c:v>16.399999999999999</c:v>
                </c:pt>
                <c:pt idx="68">
                  <c:v>15.599999999999994</c:v>
                </c:pt>
                <c:pt idx="69">
                  <c:v>14.799999999999997</c:v>
                </c:pt>
                <c:pt idx="70">
                  <c:v>14</c:v>
                </c:pt>
                <c:pt idx="71">
                  <c:v>13.199999999999996</c:v>
                </c:pt>
                <c:pt idx="72">
                  <c:v>12.399999999999999</c:v>
                </c:pt>
                <c:pt idx="73">
                  <c:v>11.599999999999994</c:v>
                </c:pt>
                <c:pt idx="74">
                  <c:v>10.799999999999997</c:v>
                </c:pt>
                <c:pt idx="75">
                  <c:v>10</c:v>
                </c:pt>
                <c:pt idx="76">
                  <c:v>9.1999999999999957</c:v>
                </c:pt>
                <c:pt idx="77">
                  <c:v>8.3999999999999986</c:v>
                </c:pt>
                <c:pt idx="78">
                  <c:v>7.5999999999999943</c:v>
                </c:pt>
                <c:pt idx="79">
                  <c:v>6.7999999999999972</c:v>
                </c:pt>
                <c:pt idx="80">
                  <c:v>6</c:v>
                </c:pt>
                <c:pt idx="81">
                  <c:v>5.2000000000000028</c:v>
                </c:pt>
                <c:pt idx="82">
                  <c:v>4.3999999999999915</c:v>
                </c:pt>
                <c:pt idx="83">
                  <c:v>3.5999999999999943</c:v>
                </c:pt>
                <c:pt idx="84">
                  <c:v>2.7999999999999972</c:v>
                </c:pt>
                <c:pt idx="85">
                  <c:v>2</c:v>
                </c:pt>
                <c:pt idx="86">
                  <c:v>1.2000000000000028</c:v>
                </c:pt>
                <c:pt idx="87">
                  <c:v>0.39999999999999147</c:v>
                </c:pt>
                <c:pt idx="88">
                  <c:v>-0.40000000000000568</c:v>
                </c:pt>
                <c:pt idx="89">
                  <c:v>-1.2000000000000028</c:v>
                </c:pt>
                <c:pt idx="90">
                  <c:v>-2</c:v>
                </c:pt>
                <c:pt idx="91">
                  <c:v>-2.7999999999999972</c:v>
                </c:pt>
                <c:pt idx="92">
                  <c:v>-3.6000000000000085</c:v>
                </c:pt>
                <c:pt idx="93">
                  <c:v>-4.4000000000000057</c:v>
                </c:pt>
                <c:pt idx="94">
                  <c:v>-5.2000000000000028</c:v>
                </c:pt>
                <c:pt idx="95">
                  <c:v>-6</c:v>
                </c:pt>
                <c:pt idx="96">
                  <c:v>-6.8000000000000114</c:v>
                </c:pt>
                <c:pt idx="97">
                  <c:v>-7.6000000000000085</c:v>
                </c:pt>
                <c:pt idx="98">
                  <c:v>-8.4000000000000057</c:v>
                </c:pt>
                <c:pt idx="99">
                  <c:v>-9.2000000000000028</c:v>
                </c:pt>
                <c:pt idx="100">
                  <c:v>-10</c:v>
                </c:pt>
              </c:numCache>
            </c:numRef>
          </c:xVal>
          <c:yVal>
            <c:numRef>
              <c:f>'Supply and demand'!$A$22:$A$172</c:f>
              <c:numCache>
                <c:formatCode>General</c:formatCode>
                <c:ptCount val="151"/>
                <c:pt idx="0">
                  <c:v>0</c:v>
                </c:pt>
                <c:pt idx="1">
                  <c:v>2</c:v>
                </c:pt>
                <c:pt idx="2">
                  <c:v>4</c:v>
                </c:pt>
                <c:pt idx="3">
                  <c:v>6</c:v>
                </c:pt>
                <c:pt idx="4">
                  <c:v>8</c:v>
                </c:pt>
                <c:pt idx="5">
                  <c:v>10</c:v>
                </c:pt>
                <c:pt idx="6">
                  <c:v>12</c:v>
                </c:pt>
                <c:pt idx="7">
                  <c:v>14</c:v>
                </c:pt>
                <c:pt idx="8">
                  <c:v>16</c:v>
                </c:pt>
                <c:pt idx="9">
                  <c:v>18</c:v>
                </c:pt>
                <c:pt idx="10">
                  <c:v>20</c:v>
                </c:pt>
                <c:pt idx="11">
                  <c:v>22</c:v>
                </c:pt>
                <c:pt idx="12">
                  <c:v>24</c:v>
                </c:pt>
                <c:pt idx="13">
                  <c:v>26</c:v>
                </c:pt>
                <c:pt idx="14">
                  <c:v>28</c:v>
                </c:pt>
                <c:pt idx="15">
                  <c:v>30</c:v>
                </c:pt>
                <c:pt idx="16">
                  <c:v>32</c:v>
                </c:pt>
                <c:pt idx="17">
                  <c:v>34</c:v>
                </c:pt>
                <c:pt idx="18">
                  <c:v>36</c:v>
                </c:pt>
                <c:pt idx="19">
                  <c:v>38</c:v>
                </c:pt>
                <c:pt idx="20">
                  <c:v>40</c:v>
                </c:pt>
                <c:pt idx="21">
                  <c:v>42</c:v>
                </c:pt>
                <c:pt idx="22">
                  <c:v>44</c:v>
                </c:pt>
                <c:pt idx="23">
                  <c:v>46</c:v>
                </c:pt>
                <c:pt idx="24">
                  <c:v>48</c:v>
                </c:pt>
                <c:pt idx="25">
                  <c:v>50</c:v>
                </c:pt>
                <c:pt idx="26">
                  <c:v>52</c:v>
                </c:pt>
                <c:pt idx="27">
                  <c:v>54</c:v>
                </c:pt>
                <c:pt idx="28">
                  <c:v>56</c:v>
                </c:pt>
                <c:pt idx="29">
                  <c:v>58</c:v>
                </c:pt>
                <c:pt idx="30">
                  <c:v>60</c:v>
                </c:pt>
                <c:pt idx="31">
                  <c:v>62</c:v>
                </c:pt>
                <c:pt idx="32">
                  <c:v>64</c:v>
                </c:pt>
                <c:pt idx="33">
                  <c:v>66</c:v>
                </c:pt>
                <c:pt idx="34">
                  <c:v>68</c:v>
                </c:pt>
                <c:pt idx="35">
                  <c:v>70</c:v>
                </c:pt>
                <c:pt idx="36">
                  <c:v>72</c:v>
                </c:pt>
                <c:pt idx="37">
                  <c:v>74</c:v>
                </c:pt>
                <c:pt idx="38">
                  <c:v>76</c:v>
                </c:pt>
                <c:pt idx="39">
                  <c:v>78</c:v>
                </c:pt>
                <c:pt idx="40">
                  <c:v>80</c:v>
                </c:pt>
                <c:pt idx="41">
                  <c:v>82</c:v>
                </c:pt>
                <c:pt idx="42">
                  <c:v>84</c:v>
                </c:pt>
                <c:pt idx="43">
                  <c:v>86</c:v>
                </c:pt>
                <c:pt idx="44">
                  <c:v>88</c:v>
                </c:pt>
                <c:pt idx="45">
                  <c:v>90</c:v>
                </c:pt>
                <c:pt idx="46">
                  <c:v>92</c:v>
                </c:pt>
                <c:pt idx="47">
                  <c:v>94</c:v>
                </c:pt>
                <c:pt idx="48">
                  <c:v>96</c:v>
                </c:pt>
                <c:pt idx="49">
                  <c:v>98</c:v>
                </c:pt>
                <c:pt idx="50">
                  <c:v>100</c:v>
                </c:pt>
                <c:pt idx="51">
                  <c:v>102</c:v>
                </c:pt>
                <c:pt idx="52">
                  <c:v>104</c:v>
                </c:pt>
                <c:pt idx="53">
                  <c:v>106</c:v>
                </c:pt>
                <c:pt idx="54">
                  <c:v>108</c:v>
                </c:pt>
                <c:pt idx="55">
                  <c:v>110</c:v>
                </c:pt>
                <c:pt idx="56">
                  <c:v>112</c:v>
                </c:pt>
                <c:pt idx="57">
                  <c:v>114</c:v>
                </c:pt>
                <c:pt idx="58">
                  <c:v>116</c:v>
                </c:pt>
                <c:pt idx="59">
                  <c:v>118</c:v>
                </c:pt>
                <c:pt idx="60">
                  <c:v>120</c:v>
                </c:pt>
                <c:pt idx="61">
                  <c:v>122</c:v>
                </c:pt>
                <c:pt idx="62">
                  <c:v>124</c:v>
                </c:pt>
                <c:pt idx="63">
                  <c:v>126</c:v>
                </c:pt>
                <c:pt idx="64">
                  <c:v>128</c:v>
                </c:pt>
                <c:pt idx="65">
                  <c:v>130</c:v>
                </c:pt>
                <c:pt idx="66">
                  <c:v>132</c:v>
                </c:pt>
                <c:pt idx="67">
                  <c:v>134</c:v>
                </c:pt>
                <c:pt idx="68">
                  <c:v>136</c:v>
                </c:pt>
                <c:pt idx="69">
                  <c:v>138</c:v>
                </c:pt>
                <c:pt idx="70">
                  <c:v>140</c:v>
                </c:pt>
                <c:pt idx="71">
                  <c:v>142</c:v>
                </c:pt>
                <c:pt idx="72">
                  <c:v>144</c:v>
                </c:pt>
                <c:pt idx="73">
                  <c:v>146</c:v>
                </c:pt>
                <c:pt idx="74">
                  <c:v>148</c:v>
                </c:pt>
                <c:pt idx="75">
                  <c:v>150</c:v>
                </c:pt>
                <c:pt idx="76">
                  <c:v>152</c:v>
                </c:pt>
                <c:pt idx="77">
                  <c:v>154</c:v>
                </c:pt>
                <c:pt idx="78">
                  <c:v>156</c:v>
                </c:pt>
                <c:pt idx="79">
                  <c:v>158</c:v>
                </c:pt>
                <c:pt idx="80">
                  <c:v>160</c:v>
                </c:pt>
                <c:pt idx="81">
                  <c:v>162</c:v>
                </c:pt>
                <c:pt idx="82">
                  <c:v>164</c:v>
                </c:pt>
                <c:pt idx="83">
                  <c:v>166</c:v>
                </c:pt>
                <c:pt idx="84">
                  <c:v>168</c:v>
                </c:pt>
                <c:pt idx="85">
                  <c:v>170</c:v>
                </c:pt>
                <c:pt idx="86">
                  <c:v>172</c:v>
                </c:pt>
                <c:pt idx="87">
                  <c:v>174</c:v>
                </c:pt>
                <c:pt idx="88">
                  <c:v>176</c:v>
                </c:pt>
                <c:pt idx="89">
                  <c:v>178</c:v>
                </c:pt>
                <c:pt idx="90">
                  <c:v>180</c:v>
                </c:pt>
                <c:pt idx="91">
                  <c:v>182</c:v>
                </c:pt>
                <c:pt idx="92">
                  <c:v>184</c:v>
                </c:pt>
                <c:pt idx="93">
                  <c:v>186</c:v>
                </c:pt>
                <c:pt idx="94">
                  <c:v>188</c:v>
                </c:pt>
                <c:pt idx="95">
                  <c:v>190</c:v>
                </c:pt>
                <c:pt idx="96">
                  <c:v>192</c:v>
                </c:pt>
                <c:pt idx="97">
                  <c:v>194</c:v>
                </c:pt>
                <c:pt idx="98">
                  <c:v>196</c:v>
                </c:pt>
                <c:pt idx="99">
                  <c:v>198</c:v>
                </c:pt>
                <c:pt idx="100">
                  <c:v>200</c:v>
                </c:pt>
              </c:numCache>
            </c:numRef>
          </c:yVal>
          <c:smooth val="0"/>
          <c:extLst>
            <c:ext xmlns:c16="http://schemas.microsoft.com/office/drawing/2014/chart" uri="{C3380CC4-5D6E-409C-BE32-E72D297353CC}">
              <c16:uniqueId val="{00000000-9687-40C0-831E-1CC4E1E17E4F}"/>
            </c:ext>
          </c:extLst>
        </c:ser>
        <c:ser>
          <c:idx val="1"/>
          <c:order val="1"/>
          <c:tx>
            <c:strRef>
              <c:f>'Supply and demand'!$C$8</c:f>
              <c:strCache>
                <c:ptCount val="1"/>
                <c:pt idx="0">
                  <c:v>Q_S</c:v>
                </c:pt>
              </c:strCache>
            </c:strRef>
          </c:tx>
          <c:spPr>
            <a:ln w="19050" cap="rnd">
              <a:solidFill>
                <a:schemeClr val="accent2"/>
              </a:solidFill>
              <a:round/>
            </a:ln>
            <a:effectLst/>
          </c:spPr>
          <c:marker>
            <c:symbol val="none"/>
          </c:marker>
          <c:xVal>
            <c:numRef>
              <c:f>'Supply and demand'!$C$9:$C$122</c:f>
              <c:numCache>
                <c:formatCode>General</c:formatCode>
                <c:ptCount val="114"/>
                <c:pt idx="0">
                  <c:v>-5.6</c:v>
                </c:pt>
                <c:pt idx="1">
                  <c:v>-4.3999999999999986</c:v>
                </c:pt>
                <c:pt idx="2">
                  <c:v>-3.1999999999999993</c:v>
                </c:pt>
                <c:pt idx="3">
                  <c:v>-2</c:v>
                </c:pt>
                <c:pt idx="4">
                  <c:v>-0.79999999999999893</c:v>
                </c:pt>
                <c:pt idx="5">
                  <c:v>0.40000000000000036</c:v>
                </c:pt>
                <c:pt idx="6">
                  <c:v>1.5999999999999996</c:v>
                </c:pt>
                <c:pt idx="7">
                  <c:v>2.8000000000000007</c:v>
                </c:pt>
                <c:pt idx="8">
                  <c:v>4</c:v>
                </c:pt>
                <c:pt idx="9">
                  <c:v>5.2</c:v>
                </c:pt>
                <c:pt idx="10">
                  <c:v>6.4</c:v>
                </c:pt>
                <c:pt idx="11">
                  <c:v>7.6</c:v>
                </c:pt>
                <c:pt idx="12">
                  <c:v>8.8000000000000007</c:v>
                </c:pt>
                <c:pt idx="13">
                  <c:v>10</c:v>
                </c:pt>
                <c:pt idx="14">
                  <c:v>11.2</c:v>
                </c:pt>
                <c:pt idx="15">
                  <c:v>12.4</c:v>
                </c:pt>
                <c:pt idx="16">
                  <c:v>13.6</c:v>
                </c:pt>
                <c:pt idx="17">
                  <c:v>14.8</c:v>
                </c:pt>
                <c:pt idx="18">
                  <c:v>16</c:v>
                </c:pt>
                <c:pt idx="19">
                  <c:v>17.2</c:v>
                </c:pt>
                <c:pt idx="20">
                  <c:v>18.399999999999999</c:v>
                </c:pt>
                <c:pt idx="21">
                  <c:v>19.600000000000001</c:v>
                </c:pt>
                <c:pt idx="22">
                  <c:v>20.799999999999997</c:v>
                </c:pt>
                <c:pt idx="23">
                  <c:v>22</c:v>
                </c:pt>
                <c:pt idx="24">
                  <c:v>23.2</c:v>
                </c:pt>
                <c:pt idx="25">
                  <c:v>24.4</c:v>
                </c:pt>
                <c:pt idx="26">
                  <c:v>25.6</c:v>
                </c:pt>
                <c:pt idx="27">
                  <c:v>26.8</c:v>
                </c:pt>
                <c:pt idx="28">
                  <c:v>28</c:v>
                </c:pt>
                <c:pt idx="29">
                  <c:v>29.2</c:v>
                </c:pt>
                <c:pt idx="30">
                  <c:v>30.4</c:v>
                </c:pt>
                <c:pt idx="31">
                  <c:v>31.599999999999998</c:v>
                </c:pt>
                <c:pt idx="32">
                  <c:v>32.799999999999997</c:v>
                </c:pt>
                <c:pt idx="33">
                  <c:v>34</c:v>
                </c:pt>
                <c:pt idx="34">
                  <c:v>35.200000000000003</c:v>
                </c:pt>
                <c:pt idx="35">
                  <c:v>36.4</c:v>
                </c:pt>
                <c:pt idx="36">
                  <c:v>37.599999999999994</c:v>
                </c:pt>
                <c:pt idx="37">
                  <c:v>38.799999999999997</c:v>
                </c:pt>
                <c:pt idx="38">
                  <c:v>40</c:v>
                </c:pt>
                <c:pt idx="39">
                  <c:v>41.2</c:v>
                </c:pt>
                <c:pt idx="40">
                  <c:v>42.4</c:v>
                </c:pt>
                <c:pt idx="41">
                  <c:v>43.6</c:v>
                </c:pt>
                <c:pt idx="42">
                  <c:v>44.8</c:v>
                </c:pt>
                <c:pt idx="43">
                  <c:v>46</c:v>
                </c:pt>
                <c:pt idx="44">
                  <c:v>47.199999999999996</c:v>
                </c:pt>
                <c:pt idx="45">
                  <c:v>48.4</c:v>
                </c:pt>
                <c:pt idx="46">
                  <c:v>49.6</c:v>
                </c:pt>
                <c:pt idx="47">
                  <c:v>50.8</c:v>
                </c:pt>
                <c:pt idx="48">
                  <c:v>52</c:v>
                </c:pt>
                <c:pt idx="49">
                  <c:v>53.199999999999996</c:v>
                </c:pt>
                <c:pt idx="50">
                  <c:v>54.4</c:v>
                </c:pt>
                <c:pt idx="51">
                  <c:v>55.6</c:v>
                </c:pt>
                <c:pt idx="52">
                  <c:v>56.8</c:v>
                </c:pt>
                <c:pt idx="53">
                  <c:v>58</c:v>
                </c:pt>
                <c:pt idx="54">
                  <c:v>59.199999999999996</c:v>
                </c:pt>
                <c:pt idx="55">
                  <c:v>60.4</c:v>
                </c:pt>
                <c:pt idx="56">
                  <c:v>61.6</c:v>
                </c:pt>
                <c:pt idx="57">
                  <c:v>62.8</c:v>
                </c:pt>
                <c:pt idx="58">
                  <c:v>64</c:v>
                </c:pt>
                <c:pt idx="59">
                  <c:v>65.199999999999989</c:v>
                </c:pt>
                <c:pt idx="60">
                  <c:v>66.400000000000006</c:v>
                </c:pt>
                <c:pt idx="61">
                  <c:v>67.599999999999994</c:v>
                </c:pt>
                <c:pt idx="62">
                  <c:v>68.8</c:v>
                </c:pt>
                <c:pt idx="63">
                  <c:v>70</c:v>
                </c:pt>
                <c:pt idx="64">
                  <c:v>71.199999999999989</c:v>
                </c:pt>
                <c:pt idx="65">
                  <c:v>72.400000000000006</c:v>
                </c:pt>
                <c:pt idx="66">
                  <c:v>73.599999999999994</c:v>
                </c:pt>
                <c:pt idx="67">
                  <c:v>74.8</c:v>
                </c:pt>
                <c:pt idx="68">
                  <c:v>76</c:v>
                </c:pt>
                <c:pt idx="69">
                  <c:v>77.2</c:v>
                </c:pt>
                <c:pt idx="70">
                  <c:v>78.399999999999991</c:v>
                </c:pt>
                <c:pt idx="71">
                  <c:v>79.599999999999994</c:v>
                </c:pt>
                <c:pt idx="72">
                  <c:v>80.8</c:v>
                </c:pt>
                <c:pt idx="73">
                  <c:v>82</c:v>
                </c:pt>
                <c:pt idx="74">
                  <c:v>83.2</c:v>
                </c:pt>
                <c:pt idx="75">
                  <c:v>84.399999999999991</c:v>
                </c:pt>
                <c:pt idx="76">
                  <c:v>85.6</c:v>
                </c:pt>
                <c:pt idx="77">
                  <c:v>86.8</c:v>
                </c:pt>
                <c:pt idx="78">
                  <c:v>88</c:v>
                </c:pt>
                <c:pt idx="79">
                  <c:v>89.2</c:v>
                </c:pt>
                <c:pt idx="80">
                  <c:v>90.399999999999991</c:v>
                </c:pt>
                <c:pt idx="81">
                  <c:v>91.6</c:v>
                </c:pt>
                <c:pt idx="82">
                  <c:v>92.8</c:v>
                </c:pt>
                <c:pt idx="83">
                  <c:v>94</c:v>
                </c:pt>
                <c:pt idx="84">
                  <c:v>95.2</c:v>
                </c:pt>
                <c:pt idx="85">
                  <c:v>96.399999999999991</c:v>
                </c:pt>
                <c:pt idx="86">
                  <c:v>97.6</c:v>
                </c:pt>
                <c:pt idx="87">
                  <c:v>98.8</c:v>
                </c:pt>
                <c:pt idx="88">
                  <c:v>100</c:v>
                </c:pt>
                <c:pt idx="89">
                  <c:v>101.2</c:v>
                </c:pt>
                <c:pt idx="90">
                  <c:v>102.39999999999999</c:v>
                </c:pt>
                <c:pt idx="91">
                  <c:v>103.6</c:v>
                </c:pt>
                <c:pt idx="92">
                  <c:v>104.8</c:v>
                </c:pt>
                <c:pt idx="93">
                  <c:v>106</c:v>
                </c:pt>
                <c:pt idx="94">
                  <c:v>107.2</c:v>
                </c:pt>
                <c:pt idx="95">
                  <c:v>108.39999999999999</c:v>
                </c:pt>
                <c:pt idx="96">
                  <c:v>109.6</c:v>
                </c:pt>
                <c:pt idx="97">
                  <c:v>110.8</c:v>
                </c:pt>
                <c:pt idx="98">
                  <c:v>112</c:v>
                </c:pt>
                <c:pt idx="99">
                  <c:v>113.2</c:v>
                </c:pt>
                <c:pt idx="100">
                  <c:v>114.39999999999999</c:v>
                </c:pt>
                <c:pt idx="101">
                  <c:v>115.6</c:v>
                </c:pt>
                <c:pt idx="102">
                  <c:v>116.8</c:v>
                </c:pt>
                <c:pt idx="103">
                  <c:v>118</c:v>
                </c:pt>
                <c:pt idx="104">
                  <c:v>119.2</c:v>
                </c:pt>
                <c:pt idx="105">
                  <c:v>120.39999999999999</c:v>
                </c:pt>
                <c:pt idx="106">
                  <c:v>121.6</c:v>
                </c:pt>
                <c:pt idx="107">
                  <c:v>122.8</c:v>
                </c:pt>
                <c:pt idx="108">
                  <c:v>124</c:v>
                </c:pt>
                <c:pt idx="109">
                  <c:v>125.19999999999999</c:v>
                </c:pt>
                <c:pt idx="110">
                  <c:v>126.39999999999999</c:v>
                </c:pt>
                <c:pt idx="111">
                  <c:v>127.6</c:v>
                </c:pt>
                <c:pt idx="112">
                  <c:v>128.80000000000001</c:v>
                </c:pt>
                <c:pt idx="113">
                  <c:v>130</c:v>
                </c:pt>
              </c:numCache>
            </c:numRef>
          </c:xVal>
          <c:yVal>
            <c:numRef>
              <c:f>'Supply and demand'!$A$9:$A$122</c:f>
              <c:numCache>
                <c:formatCode>General</c:formatCode>
                <c:ptCount val="114"/>
                <c:pt idx="0">
                  <c:v>-26</c:v>
                </c:pt>
                <c:pt idx="1">
                  <c:v>-24</c:v>
                </c:pt>
                <c:pt idx="2">
                  <c:v>-22</c:v>
                </c:pt>
                <c:pt idx="3">
                  <c:v>-20</c:v>
                </c:pt>
                <c:pt idx="4">
                  <c:v>-18</c:v>
                </c:pt>
                <c:pt idx="5">
                  <c:v>-16</c:v>
                </c:pt>
                <c:pt idx="6">
                  <c:v>-14</c:v>
                </c:pt>
                <c:pt idx="7">
                  <c:v>-12</c:v>
                </c:pt>
                <c:pt idx="8">
                  <c:v>-10</c:v>
                </c:pt>
                <c:pt idx="9">
                  <c:v>-8</c:v>
                </c:pt>
                <c:pt idx="10">
                  <c:v>-6</c:v>
                </c:pt>
                <c:pt idx="11">
                  <c:v>-4</c:v>
                </c:pt>
                <c:pt idx="12">
                  <c:v>-2</c:v>
                </c:pt>
                <c:pt idx="13">
                  <c:v>0</c:v>
                </c:pt>
                <c:pt idx="14">
                  <c:v>2</c:v>
                </c:pt>
                <c:pt idx="15">
                  <c:v>4</c:v>
                </c:pt>
                <c:pt idx="16">
                  <c:v>6</c:v>
                </c:pt>
                <c:pt idx="17">
                  <c:v>8</c:v>
                </c:pt>
                <c:pt idx="18">
                  <c:v>10</c:v>
                </c:pt>
                <c:pt idx="19">
                  <c:v>12</c:v>
                </c:pt>
                <c:pt idx="20">
                  <c:v>14</c:v>
                </c:pt>
                <c:pt idx="21">
                  <c:v>16</c:v>
                </c:pt>
                <c:pt idx="22">
                  <c:v>18</c:v>
                </c:pt>
                <c:pt idx="23">
                  <c:v>20</c:v>
                </c:pt>
                <c:pt idx="24">
                  <c:v>22</c:v>
                </c:pt>
                <c:pt idx="25">
                  <c:v>24</c:v>
                </c:pt>
                <c:pt idx="26">
                  <c:v>26</c:v>
                </c:pt>
                <c:pt idx="27">
                  <c:v>28</c:v>
                </c:pt>
                <c:pt idx="28">
                  <c:v>30</c:v>
                </c:pt>
                <c:pt idx="29">
                  <c:v>32</c:v>
                </c:pt>
                <c:pt idx="30">
                  <c:v>34</c:v>
                </c:pt>
                <c:pt idx="31">
                  <c:v>36</c:v>
                </c:pt>
                <c:pt idx="32">
                  <c:v>38</c:v>
                </c:pt>
                <c:pt idx="33">
                  <c:v>40</c:v>
                </c:pt>
                <c:pt idx="34">
                  <c:v>42</c:v>
                </c:pt>
                <c:pt idx="35">
                  <c:v>44</c:v>
                </c:pt>
                <c:pt idx="36">
                  <c:v>46</c:v>
                </c:pt>
                <c:pt idx="37">
                  <c:v>48</c:v>
                </c:pt>
                <c:pt idx="38">
                  <c:v>50</c:v>
                </c:pt>
                <c:pt idx="39">
                  <c:v>52</c:v>
                </c:pt>
                <c:pt idx="40">
                  <c:v>54</c:v>
                </c:pt>
                <c:pt idx="41">
                  <c:v>56</c:v>
                </c:pt>
                <c:pt idx="42">
                  <c:v>58</c:v>
                </c:pt>
                <c:pt idx="43">
                  <c:v>60</c:v>
                </c:pt>
                <c:pt idx="44">
                  <c:v>62</c:v>
                </c:pt>
                <c:pt idx="45">
                  <c:v>64</c:v>
                </c:pt>
                <c:pt idx="46">
                  <c:v>66</c:v>
                </c:pt>
                <c:pt idx="47">
                  <c:v>68</c:v>
                </c:pt>
                <c:pt idx="48">
                  <c:v>70</c:v>
                </c:pt>
                <c:pt idx="49">
                  <c:v>72</c:v>
                </c:pt>
                <c:pt idx="50">
                  <c:v>74</c:v>
                </c:pt>
                <c:pt idx="51">
                  <c:v>76</c:v>
                </c:pt>
                <c:pt idx="52">
                  <c:v>78</c:v>
                </c:pt>
                <c:pt idx="53">
                  <c:v>80</c:v>
                </c:pt>
                <c:pt idx="54">
                  <c:v>82</c:v>
                </c:pt>
                <c:pt idx="55">
                  <c:v>84</c:v>
                </c:pt>
                <c:pt idx="56">
                  <c:v>86</c:v>
                </c:pt>
                <c:pt idx="57">
                  <c:v>88</c:v>
                </c:pt>
                <c:pt idx="58">
                  <c:v>90</c:v>
                </c:pt>
                <c:pt idx="59">
                  <c:v>92</c:v>
                </c:pt>
                <c:pt idx="60">
                  <c:v>94</c:v>
                </c:pt>
                <c:pt idx="61">
                  <c:v>96</c:v>
                </c:pt>
                <c:pt idx="62">
                  <c:v>98</c:v>
                </c:pt>
                <c:pt idx="63">
                  <c:v>100</c:v>
                </c:pt>
                <c:pt idx="64">
                  <c:v>102</c:v>
                </c:pt>
                <c:pt idx="65">
                  <c:v>104</c:v>
                </c:pt>
                <c:pt idx="66">
                  <c:v>106</c:v>
                </c:pt>
                <c:pt idx="67">
                  <c:v>108</c:v>
                </c:pt>
                <c:pt idx="68">
                  <c:v>110</c:v>
                </c:pt>
                <c:pt idx="69">
                  <c:v>112</c:v>
                </c:pt>
                <c:pt idx="70">
                  <c:v>114</c:v>
                </c:pt>
                <c:pt idx="71">
                  <c:v>116</c:v>
                </c:pt>
                <c:pt idx="72">
                  <c:v>118</c:v>
                </c:pt>
                <c:pt idx="73">
                  <c:v>120</c:v>
                </c:pt>
                <c:pt idx="74">
                  <c:v>122</c:v>
                </c:pt>
                <c:pt idx="75">
                  <c:v>124</c:v>
                </c:pt>
                <c:pt idx="76">
                  <c:v>126</c:v>
                </c:pt>
                <c:pt idx="77">
                  <c:v>128</c:v>
                </c:pt>
                <c:pt idx="78">
                  <c:v>130</c:v>
                </c:pt>
                <c:pt idx="79">
                  <c:v>132</c:v>
                </c:pt>
                <c:pt idx="80">
                  <c:v>134</c:v>
                </c:pt>
                <c:pt idx="81">
                  <c:v>136</c:v>
                </c:pt>
                <c:pt idx="82">
                  <c:v>138</c:v>
                </c:pt>
                <c:pt idx="83">
                  <c:v>140</c:v>
                </c:pt>
                <c:pt idx="84">
                  <c:v>142</c:v>
                </c:pt>
                <c:pt idx="85">
                  <c:v>144</c:v>
                </c:pt>
                <c:pt idx="86">
                  <c:v>146</c:v>
                </c:pt>
                <c:pt idx="87">
                  <c:v>148</c:v>
                </c:pt>
                <c:pt idx="88">
                  <c:v>150</c:v>
                </c:pt>
                <c:pt idx="89">
                  <c:v>152</c:v>
                </c:pt>
                <c:pt idx="90">
                  <c:v>154</c:v>
                </c:pt>
                <c:pt idx="91">
                  <c:v>156</c:v>
                </c:pt>
                <c:pt idx="92">
                  <c:v>158</c:v>
                </c:pt>
                <c:pt idx="93">
                  <c:v>160</c:v>
                </c:pt>
                <c:pt idx="94">
                  <c:v>162</c:v>
                </c:pt>
                <c:pt idx="95">
                  <c:v>164</c:v>
                </c:pt>
                <c:pt idx="96">
                  <c:v>166</c:v>
                </c:pt>
                <c:pt idx="97">
                  <c:v>168</c:v>
                </c:pt>
                <c:pt idx="98">
                  <c:v>170</c:v>
                </c:pt>
                <c:pt idx="99">
                  <c:v>172</c:v>
                </c:pt>
                <c:pt idx="100">
                  <c:v>174</c:v>
                </c:pt>
                <c:pt idx="101">
                  <c:v>176</c:v>
                </c:pt>
                <c:pt idx="102">
                  <c:v>178</c:v>
                </c:pt>
                <c:pt idx="103">
                  <c:v>180</c:v>
                </c:pt>
                <c:pt idx="104">
                  <c:v>182</c:v>
                </c:pt>
                <c:pt idx="105">
                  <c:v>184</c:v>
                </c:pt>
                <c:pt idx="106">
                  <c:v>186</c:v>
                </c:pt>
                <c:pt idx="107">
                  <c:v>188</c:v>
                </c:pt>
                <c:pt idx="108">
                  <c:v>190</c:v>
                </c:pt>
                <c:pt idx="109">
                  <c:v>192</c:v>
                </c:pt>
                <c:pt idx="110">
                  <c:v>194</c:v>
                </c:pt>
                <c:pt idx="111">
                  <c:v>196</c:v>
                </c:pt>
                <c:pt idx="112">
                  <c:v>198</c:v>
                </c:pt>
                <c:pt idx="113">
                  <c:v>200</c:v>
                </c:pt>
              </c:numCache>
            </c:numRef>
          </c:yVal>
          <c:smooth val="0"/>
          <c:extLst>
            <c:ext xmlns:c16="http://schemas.microsoft.com/office/drawing/2014/chart" uri="{C3380CC4-5D6E-409C-BE32-E72D297353CC}">
              <c16:uniqueId val="{00000001-9687-40C0-831E-1CC4E1E17E4F}"/>
            </c:ext>
          </c:extLst>
        </c:ser>
        <c:ser>
          <c:idx val="2"/>
          <c:order val="2"/>
          <c:tx>
            <c:strRef>
              <c:f>'Supply and demand'!$D$8</c:f>
              <c:strCache>
                <c:ptCount val="1"/>
                <c:pt idx="0">
                  <c:v>Q_S,tax</c:v>
                </c:pt>
              </c:strCache>
            </c:strRef>
          </c:tx>
          <c:spPr>
            <a:ln w="19050" cap="rnd">
              <a:solidFill>
                <a:schemeClr val="accent3"/>
              </a:solidFill>
              <a:round/>
            </a:ln>
            <a:effectLst/>
          </c:spPr>
          <c:marker>
            <c:symbol val="none"/>
          </c:marker>
          <c:xVal>
            <c:numRef>
              <c:f>'Supply and demand'!$D$9:$D$122</c:f>
              <c:numCache>
                <c:formatCode>General</c:formatCode>
                <c:ptCount val="114"/>
                <c:pt idx="0">
                  <c:v>-8.5999999999999979</c:v>
                </c:pt>
                <c:pt idx="1">
                  <c:v>-7.3999999999999986</c:v>
                </c:pt>
                <c:pt idx="2">
                  <c:v>-6.1999999999999993</c:v>
                </c:pt>
                <c:pt idx="3">
                  <c:v>-5</c:v>
                </c:pt>
                <c:pt idx="4">
                  <c:v>-3.7999999999999989</c:v>
                </c:pt>
                <c:pt idx="5">
                  <c:v>-2.5999999999999996</c:v>
                </c:pt>
                <c:pt idx="6">
                  <c:v>-1.4000000000000004</c:v>
                </c:pt>
                <c:pt idx="7">
                  <c:v>-0.19999999999999929</c:v>
                </c:pt>
                <c:pt idx="8">
                  <c:v>1</c:v>
                </c:pt>
                <c:pt idx="9">
                  <c:v>2.2000000000000002</c:v>
                </c:pt>
                <c:pt idx="10">
                  <c:v>3.4000000000000004</c:v>
                </c:pt>
                <c:pt idx="11">
                  <c:v>4.6000000000000005</c:v>
                </c:pt>
                <c:pt idx="12">
                  <c:v>5.8</c:v>
                </c:pt>
                <c:pt idx="13">
                  <c:v>7</c:v>
                </c:pt>
                <c:pt idx="14">
                  <c:v>8.1999999999999993</c:v>
                </c:pt>
                <c:pt idx="15">
                  <c:v>9.4</c:v>
                </c:pt>
                <c:pt idx="16">
                  <c:v>10.6</c:v>
                </c:pt>
                <c:pt idx="17">
                  <c:v>11.8</c:v>
                </c:pt>
                <c:pt idx="18">
                  <c:v>13</c:v>
                </c:pt>
                <c:pt idx="19">
                  <c:v>14.2</c:v>
                </c:pt>
                <c:pt idx="20">
                  <c:v>15.399999999999999</c:v>
                </c:pt>
                <c:pt idx="21">
                  <c:v>16.600000000000001</c:v>
                </c:pt>
                <c:pt idx="22">
                  <c:v>17.8</c:v>
                </c:pt>
                <c:pt idx="23">
                  <c:v>19</c:v>
                </c:pt>
                <c:pt idx="24">
                  <c:v>20.2</c:v>
                </c:pt>
                <c:pt idx="25">
                  <c:v>21.4</c:v>
                </c:pt>
                <c:pt idx="26">
                  <c:v>22.6</c:v>
                </c:pt>
                <c:pt idx="27">
                  <c:v>23.799999999999997</c:v>
                </c:pt>
                <c:pt idx="28">
                  <c:v>25</c:v>
                </c:pt>
                <c:pt idx="29">
                  <c:v>26.2</c:v>
                </c:pt>
                <c:pt idx="30">
                  <c:v>27.4</c:v>
                </c:pt>
                <c:pt idx="31">
                  <c:v>28.599999999999998</c:v>
                </c:pt>
                <c:pt idx="32">
                  <c:v>29.8</c:v>
                </c:pt>
                <c:pt idx="33">
                  <c:v>31</c:v>
                </c:pt>
                <c:pt idx="34">
                  <c:v>32.200000000000003</c:v>
                </c:pt>
                <c:pt idx="35">
                  <c:v>33.4</c:v>
                </c:pt>
                <c:pt idx="36">
                  <c:v>34.599999999999994</c:v>
                </c:pt>
                <c:pt idx="37">
                  <c:v>35.799999999999997</c:v>
                </c:pt>
                <c:pt idx="38">
                  <c:v>37</c:v>
                </c:pt>
                <c:pt idx="39">
                  <c:v>38.200000000000003</c:v>
                </c:pt>
                <c:pt idx="40">
                  <c:v>39.4</c:v>
                </c:pt>
                <c:pt idx="41">
                  <c:v>40.599999999999994</c:v>
                </c:pt>
                <c:pt idx="42">
                  <c:v>41.8</c:v>
                </c:pt>
                <c:pt idx="43">
                  <c:v>43</c:v>
                </c:pt>
                <c:pt idx="44">
                  <c:v>44.199999999999996</c:v>
                </c:pt>
                <c:pt idx="45">
                  <c:v>45.4</c:v>
                </c:pt>
                <c:pt idx="46">
                  <c:v>46.6</c:v>
                </c:pt>
                <c:pt idx="47">
                  <c:v>47.8</c:v>
                </c:pt>
                <c:pt idx="48">
                  <c:v>49</c:v>
                </c:pt>
                <c:pt idx="49">
                  <c:v>50.199999999999996</c:v>
                </c:pt>
                <c:pt idx="50">
                  <c:v>51.4</c:v>
                </c:pt>
                <c:pt idx="51">
                  <c:v>52.6</c:v>
                </c:pt>
                <c:pt idx="52">
                  <c:v>53.8</c:v>
                </c:pt>
                <c:pt idx="53">
                  <c:v>55</c:v>
                </c:pt>
                <c:pt idx="54">
                  <c:v>56.199999999999996</c:v>
                </c:pt>
                <c:pt idx="55">
                  <c:v>57.4</c:v>
                </c:pt>
                <c:pt idx="56">
                  <c:v>58.6</c:v>
                </c:pt>
                <c:pt idx="57">
                  <c:v>59.8</c:v>
                </c:pt>
                <c:pt idx="58">
                  <c:v>61</c:v>
                </c:pt>
                <c:pt idx="59">
                  <c:v>62.199999999999996</c:v>
                </c:pt>
                <c:pt idx="60">
                  <c:v>63.4</c:v>
                </c:pt>
                <c:pt idx="61">
                  <c:v>64.599999999999994</c:v>
                </c:pt>
                <c:pt idx="62">
                  <c:v>65.8</c:v>
                </c:pt>
                <c:pt idx="63">
                  <c:v>67</c:v>
                </c:pt>
                <c:pt idx="64">
                  <c:v>68.199999999999989</c:v>
                </c:pt>
                <c:pt idx="65">
                  <c:v>69.400000000000006</c:v>
                </c:pt>
                <c:pt idx="66">
                  <c:v>70.599999999999994</c:v>
                </c:pt>
                <c:pt idx="67">
                  <c:v>71.8</c:v>
                </c:pt>
                <c:pt idx="68">
                  <c:v>73</c:v>
                </c:pt>
                <c:pt idx="69">
                  <c:v>74.2</c:v>
                </c:pt>
                <c:pt idx="70">
                  <c:v>75.399999999999991</c:v>
                </c:pt>
                <c:pt idx="71">
                  <c:v>76.599999999999994</c:v>
                </c:pt>
                <c:pt idx="72">
                  <c:v>77.8</c:v>
                </c:pt>
                <c:pt idx="73">
                  <c:v>79</c:v>
                </c:pt>
                <c:pt idx="74">
                  <c:v>80.2</c:v>
                </c:pt>
                <c:pt idx="75">
                  <c:v>81.399999999999991</c:v>
                </c:pt>
                <c:pt idx="76">
                  <c:v>82.6</c:v>
                </c:pt>
                <c:pt idx="77">
                  <c:v>83.8</c:v>
                </c:pt>
                <c:pt idx="78">
                  <c:v>85</c:v>
                </c:pt>
                <c:pt idx="79">
                  <c:v>86.2</c:v>
                </c:pt>
                <c:pt idx="80">
                  <c:v>87.399999999999991</c:v>
                </c:pt>
                <c:pt idx="81">
                  <c:v>88.6</c:v>
                </c:pt>
                <c:pt idx="82">
                  <c:v>89.8</c:v>
                </c:pt>
                <c:pt idx="83">
                  <c:v>91</c:v>
                </c:pt>
                <c:pt idx="84">
                  <c:v>92.2</c:v>
                </c:pt>
                <c:pt idx="85">
                  <c:v>93.399999999999991</c:v>
                </c:pt>
                <c:pt idx="86">
                  <c:v>94.6</c:v>
                </c:pt>
                <c:pt idx="87">
                  <c:v>95.8</c:v>
                </c:pt>
                <c:pt idx="88">
                  <c:v>97</c:v>
                </c:pt>
                <c:pt idx="89">
                  <c:v>98.2</c:v>
                </c:pt>
                <c:pt idx="90">
                  <c:v>99.399999999999991</c:v>
                </c:pt>
                <c:pt idx="91">
                  <c:v>100.6</c:v>
                </c:pt>
                <c:pt idx="92">
                  <c:v>101.8</c:v>
                </c:pt>
                <c:pt idx="93">
                  <c:v>103</c:v>
                </c:pt>
                <c:pt idx="94">
                  <c:v>104.2</c:v>
                </c:pt>
                <c:pt idx="95">
                  <c:v>105.39999999999999</c:v>
                </c:pt>
                <c:pt idx="96">
                  <c:v>106.6</c:v>
                </c:pt>
                <c:pt idx="97">
                  <c:v>107.8</c:v>
                </c:pt>
                <c:pt idx="98">
                  <c:v>109</c:v>
                </c:pt>
                <c:pt idx="99">
                  <c:v>110.2</c:v>
                </c:pt>
                <c:pt idx="100">
                  <c:v>111.39999999999999</c:v>
                </c:pt>
                <c:pt idx="101">
                  <c:v>112.6</c:v>
                </c:pt>
                <c:pt idx="102">
                  <c:v>113.8</c:v>
                </c:pt>
                <c:pt idx="103">
                  <c:v>115</c:v>
                </c:pt>
                <c:pt idx="104">
                  <c:v>116.2</c:v>
                </c:pt>
                <c:pt idx="105">
                  <c:v>117.39999999999999</c:v>
                </c:pt>
                <c:pt idx="106">
                  <c:v>118.6</c:v>
                </c:pt>
                <c:pt idx="107">
                  <c:v>119.8</c:v>
                </c:pt>
                <c:pt idx="108">
                  <c:v>121</c:v>
                </c:pt>
                <c:pt idx="109">
                  <c:v>122.2</c:v>
                </c:pt>
                <c:pt idx="110">
                  <c:v>123.39999999999999</c:v>
                </c:pt>
                <c:pt idx="111">
                  <c:v>124.6</c:v>
                </c:pt>
                <c:pt idx="112">
                  <c:v>125.8</c:v>
                </c:pt>
                <c:pt idx="113">
                  <c:v>127</c:v>
                </c:pt>
              </c:numCache>
            </c:numRef>
          </c:xVal>
          <c:yVal>
            <c:numRef>
              <c:f>'Supply and demand'!$A$9:$A$122</c:f>
              <c:numCache>
                <c:formatCode>General</c:formatCode>
                <c:ptCount val="114"/>
                <c:pt idx="0">
                  <c:v>-26</c:v>
                </c:pt>
                <c:pt idx="1">
                  <c:v>-24</c:v>
                </c:pt>
                <c:pt idx="2">
                  <c:v>-22</c:v>
                </c:pt>
                <c:pt idx="3">
                  <c:v>-20</c:v>
                </c:pt>
                <c:pt idx="4">
                  <c:v>-18</c:v>
                </c:pt>
                <c:pt idx="5">
                  <c:v>-16</c:v>
                </c:pt>
                <c:pt idx="6">
                  <c:v>-14</c:v>
                </c:pt>
                <c:pt idx="7">
                  <c:v>-12</c:v>
                </c:pt>
                <c:pt idx="8">
                  <c:v>-10</c:v>
                </c:pt>
                <c:pt idx="9">
                  <c:v>-8</c:v>
                </c:pt>
                <c:pt idx="10">
                  <c:v>-6</c:v>
                </c:pt>
                <c:pt idx="11">
                  <c:v>-4</c:v>
                </c:pt>
                <c:pt idx="12">
                  <c:v>-2</c:v>
                </c:pt>
                <c:pt idx="13">
                  <c:v>0</c:v>
                </c:pt>
                <c:pt idx="14">
                  <c:v>2</c:v>
                </c:pt>
                <c:pt idx="15">
                  <c:v>4</c:v>
                </c:pt>
                <c:pt idx="16">
                  <c:v>6</c:v>
                </c:pt>
                <c:pt idx="17">
                  <c:v>8</c:v>
                </c:pt>
                <c:pt idx="18">
                  <c:v>10</c:v>
                </c:pt>
                <c:pt idx="19">
                  <c:v>12</c:v>
                </c:pt>
                <c:pt idx="20">
                  <c:v>14</c:v>
                </c:pt>
                <c:pt idx="21">
                  <c:v>16</c:v>
                </c:pt>
                <c:pt idx="22">
                  <c:v>18</c:v>
                </c:pt>
                <c:pt idx="23">
                  <c:v>20</c:v>
                </c:pt>
                <c:pt idx="24">
                  <c:v>22</c:v>
                </c:pt>
                <c:pt idx="25">
                  <c:v>24</c:v>
                </c:pt>
                <c:pt idx="26">
                  <c:v>26</c:v>
                </c:pt>
                <c:pt idx="27">
                  <c:v>28</c:v>
                </c:pt>
                <c:pt idx="28">
                  <c:v>30</c:v>
                </c:pt>
                <c:pt idx="29">
                  <c:v>32</c:v>
                </c:pt>
                <c:pt idx="30">
                  <c:v>34</c:v>
                </c:pt>
                <c:pt idx="31">
                  <c:v>36</c:v>
                </c:pt>
                <c:pt idx="32">
                  <c:v>38</c:v>
                </c:pt>
                <c:pt idx="33">
                  <c:v>40</c:v>
                </c:pt>
                <c:pt idx="34">
                  <c:v>42</c:v>
                </c:pt>
                <c:pt idx="35">
                  <c:v>44</c:v>
                </c:pt>
                <c:pt idx="36">
                  <c:v>46</c:v>
                </c:pt>
                <c:pt idx="37">
                  <c:v>48</c:v>
                </c:pt>
                <c:pt idx="38">
                  <c:v>50</c:v>
                </c:pt>
                <c:pt idx="39">
                  <c:v>52</c:v>
                </c:pt>
                <c:pt idx="40">
                  <c:v>54</c:v>
                </c:pt>
                <c:pt idx="41">
                  <c:v>56</c:v>
                </c:pt>
                <c:pt idx="42">
                  <c:v>58</c:v>
                </c:pt>
                <c:pt idx="43">
                  <c:v>60</c:v>
                </c:pt>
                <c:pt idx="44">
                  <c:v>62</c:v>
                </c:pt>
                <c:pt idx="45">
                  <c:v>64</c:v>
                </c:pt>
                <c:pt idx="46">
                  <c:v>66</c:v>
                </c:pt>
                <c:pt idx="47">
                  <c:v>68</c:v>
                </c:pt>
                <c:pt idx="48">
                  <c:v>70</c:v>
                </c:pt>
                <c:pt idx="49">
                  <c:v>72</c:v>
                </c:pt>
                <c:pt idx="50">
                  <c:v>74</c:v>
                </c:pt>
                <c:pt idx="51">
                  <c:v>76</c:v>
                </c:pt>
                <c:pt idx="52">
                  <c:v>78</c:v>
                </c:pt>
                <c:pt idx="53">
                  <c:v>80</c:v>
                </c:pt>
                <c:pt idx="54">
                  <c:v>82</c:v>
                </c:pt>
                <c:pt idx="55">
                  <c:v>84</c:v>
                </c:pt>
                <c:pt idx="56">
                  <c:v>86</c:v>
                </c:pt>
                <c:pt idx="57">
                  <c:v>88</c:v>
                </c:pt>
                <c:pt idx="58">
                  <c:v>90</c:v>
                </c:pt>
                <c:pt idx="59">
                  <c:v>92</c:v>
                </c:pt>
                <c:pt idx="60">
                  <c:v>94</c:v>
                </c:pt>
                <c:pt idx="61">
                  <c:v>96</c:v>
                </c:pt>
                <c:pt idx="62">
                  <c:v>98</c:v>
                </c:pt>
                <c:pt idx="63">
                  <c:v>100</c:v>
                </c:pt>
                <c:pt idx="64">
                  <c:v>102</c:v>
                </c:pt>
                <c:pt idx="65">
                  <c:v>104</c:v>
                </c:pt>
                <c:pt idx="66">
                  <c:v>106</c:v>
                </c:pt>
                <c:pt idx="67">
                  <c:v>108</c:v>
                </c:pt>
                <c:pt idx="68">
                  <c:v>110</c:v>
                </c:pt>
                <c:pt idx="69">
                  <c:v>112</c:v>
                </c:pt>
                <c:pt idx="70">
                  <c:v>114</c:v>
                </c:pt>
                <c:pt idx="71">
                  <c:v>116</c:v>
                </c:pt>
                <c:pt idx="72">
                  <c:v>118</c:v>
                </c:pt>
                <c:pt idx="73">
                  <c:v>120</c:v>
                </c:pt>
                <c:pt idx="74">
                  <c:v>122</c:v>
                </c:pt>
                <c:pt idx="75">
                  <c:v>124</c:v>
                </c:pt>
                <c:pt idx="76">
                  <c:v>126</c:v>
                </c:pt>
                <c:pt idx="77">
                  <c:v>128</c:v>
                </c:pt>
                <c:pt idx="78">
                  <c:v>130</c:v>
                </c:pt>
                <c:pt idx="79">
                  <c:v>132</c:v>
                </c:pt>
                <c:pt idx="80">
                  <c:v>134</c:v>
                </c:pt>
                <c:pt idx="81">
                  <c:v>136</c:v>
                </c:pt>
                <c:pt idx="82">
                  <c:v>138</c:v>
                </c:pt>
                <c:pt idx="83">
                  <c:v>140</c:v>
                </c:pt>
                <c:pt idx="84">
                  <c:v>142</c:v>
                </c:pt>
                <c:pt idx="85">
                  <c:v>144</c:v>
                </c:pt>
                <c:pt idx="86">
                  <c:v>146</c:v>
                </c:pt>
                <c:pt idx="87">
                  <c:v>148</c:v>
                </c:pt>
                <c:pt idx="88">
                  <c:v>150</c:v>
                </c:pt>
                <c:pt idx="89">
                  <c:v>152</c:v>
                </c:pt>
                <c:pt idx="90">
                  <c:v>154</c:v>
                </c:pt>
                <c:pt idx="91">
                  <c:v>156</c:v>
                </c:pt>
                <c:pt idx="92">
                  <c:v>158</c:v>
                </c:pt>
                <c:pt idx="93">
                  <c:v>160</c:v>
                </c:pt>
                <c:pt idx="94">
                  <c:v>162</c:v>
                </c:pt>
                <c:pt idx="95">
                  <c:v>164</c:v>
                </c:pt>
                <c:pt idx="96">
                  <c:v>166</c:v>
                </c:pt>
                <c:pt idx="97">
                  <c:v>168</c:v>
                </c:pt>
                <c:pt idx="98">
                  <c:v>170</c:v>
                </c:pt>
                <c:pt idx="99">
                  <c:v>172</c:v>
                </c:pt>
                <c:pt idx="100">
                  <c:v>174</c:v>
                </c:pt>
                <c:pt idx="101">
                  <c:v>176</c:v>
                </c:pt>
                <c:pt idx="102">
                  <c:v>178</c:v>
                </c:pt>
                <c:pt idx="103">
                  <c:v>180</c:v>
                </c:pt>
                <c:pt idx="104">
                  <c:v>182</c:v>
                </c:pt>
                <c:pt idx="105">
                  <c:v>184</c:v>
                </c:pt>
                <c:pt idx="106">
                  <c:v>186</c:v>
                </c:pt>
                <c:pt idx="107">
                  <c:v>188</c:v>
                </c:pt>
                <c:pt idx="108">
                  <c:v>190</c:v>
                </c:pt>
                <c:pt idx="109">
                  <c:v>192</c:v>
                </c:pt>
                <c:pt idx="110">
                  <c:v>194</c:v>
                </c:pt>
                <c:pt idx="111">
                  <c:v>196</c:v>
                </c:pt>
                <c:pt idx="112">
                  <c:v>198</c:v>
                </c:pt>
                <c:pt idx="113">
                  <c:v>200</c:v>
                </c:pt>
              </c:numCache>
            </c:numRef>
          </c:yVal>
          <c:smooth val="0"/>
          <c:extLst>
            <c:ext xmlns:c16="http://schemas.microsoft.com/office/drawing/2014/chart" uri="{C3380CC4-5D6E-409C-BE32-E72D297353CC}">
              <c16:uniqueId val="{00000002-9687-40C0-831E-1CC4E1E17E4F}"/>
            </c:ext>
          </c:extLst>
        </c:ser>
        <c:dLbls>
          <c:showLegendKey val="0"/>
          <c:showVal val="0"/>
          <c:showCatName val="0"/>
          <c:showSerName val="0"/>
          <c:showPercent val="0"/>
          <c:showBubbleSize val="0"/>
        </c:dLbls>
        <c:axId val="623480728"/>
        <c:axId val="623481384"/>
      </c:scatterChart>
      <c:valAx>
        <c:axId val="623480728"/>
        <c:scaling>
          <c:orientation val="minMax"/>
          <c:max val="100"/>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r>
                  <a:rPr lang="de-DE"/>
                  <a:t>Quantity Q in QU</a:t>
                </a:r>
              </a:p>
            </c:rich>
          </c:tx>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de-DE"/>
          </a:p>
        </c:txPr>
        <c:crossAx val="623481384"/>
        <c:crosses val="autoZero"/>
        <c:crossBetween val="midCat"/>
      </c:valAx>
      <c:valAx>
        <c:axId val="623481384"/>
        <c:scaling>
          <c:orientation val="minMax"/>
          <c:max val="200"/>
          <c:min val="-2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r>
                  <a:rPr lang="de-DE"/>
                  <a:t>Price p in MU/QU</a:t>
                </a:r>
              </a:p>
            </c:rich>
          </c:tx>
          <c:overlay val="0"/>
          <c:spPr>
            <a:noFill/>
            <a:ln>
              <a:noFill/>
            </a:ln>
            <a:effectLst/>
          </c:spPr>
          <c:txPr>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de-DE"/>
          </a:p>
        </c:txPr>
        <c:crossAx val="623480728"/>
        <c:crosses val="autoZero"/>
        <c:crossBetween val="midCat"/>
        <c:majorUnit val="20"/>
        <c:minorUnit val="10"/>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050"/>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3076363" cy="513508"/>
          </a:xfrm>
          <a:prstGeom prst="rect">
            <a:avLst/>
          </a:prstGeom>
        </p:spPr>
        <p:txBody>
          <a:bodyPr vert="horz" lIns="94747" tIns="47374" rIns="94747" bIns="47374" rtlCol="0"/>
          <a:lstStyle>
            <a:lvl1pPr algn="l">
              <a:defRPr sz="1300"/>
            </a:lvl1pPr>
          </a:lstStyle>
          <a:p>
            <a:endParaRPr lang="de-DE"/>
          </a:p>
        </p:txBody>
      </p:sp>
      <p:sp>
        <p:nvSpPr>
          <p:cNvPr id="3" name="Datumsplatzhalter 2"/>
          <p:cNvSpPr>
            <a:spLocks noGrp="1"/>
          </p:cNvSpPr>
          <p:nvPr>
            <p:ph type="dt" sz="quarter" idx="1"/>
          </p:nvPr>
        </p:nvSpPr>
        <p:spPr>
          <a:xfrm>
            <a:off x="4021295" y="0"/>
            <a:ext cx="3076363" cy="513508"/>
          </a:xfrm>
          <a:prstGeom prst="rect">
            <a:avLst/>
          </a:prstGeom>
        </p:spPr>
        <p:txBody>
          <a:bodyPr vert="horz" lIns="94747" tIns="47374" rIns="94747" bIns="47374" rtlCol="0"/>
          <a:lstStyle>
            <a:lvl1pPr algn="r">
              <a:defRPr sz="1300"/>
            </a:lvl1pPr>
          </a:lstStyle>
          <a:p>
            <a:fld id="{302071DC-D8B2-40CC-8A20-B5724EFE63A7}" type="datetimeFigureOut">
              <a:rPr lang="de-DE" smtClean="0"/>
              <a:t>11.02.2020</a:t>
            </a:fld>
            <a:endParaRPr lang="de-DE"/>
          </a:p>
        </p:txBody>
      </p:sp>
      <p:sp>
        <p:nvSpPr>
          <p:cNvPr id="4" name="Fußzeilenplatzhalter 3"/>
          <p:cNvSpPr>
            <a:spLocks noGrp="1"/>
          </p:cNvSpPr>
          <p:nvPr>
            <p:ph type="ftr" sz="quarter" idx="2"/>
          </p:nvPr>
        </p:nvSpPr>
        <p:spPr>
          <a:xfrm>
            <a:off x="1" y="9721106"/>
            <a:ext cx="3076363" cy="513507"/>
          </a:xfrm>
          <a:prstGeom prst="rect">
            <a:avLst/>
          </a:prstGeom>
        </p:spPr>
        <p:txBody>
          <a:bodyPr vert="horz" lIns="94747" tIns="47374" rIns="94747" bIns="47374" rtlCol="0" anchor="b"/>
          <a:lstStyle>
            <a:lvl1pPr algn="l">
              <a:defRPr sz="1300"/>
            </a:lvl1pPr>
          </a:lstStyle>
          <a:p>
            <a:endParaRPr lang="de-DE"/>
          </a:p>
        </p:txBody>
      </p:sp>
      <p:sp>
        <p:nvSpPr>
          <p:cNvPr id="5" name="Foliennummernplatzhalter 4"/>
          <p:cNvSpPr>
            <a:spLocks noGrp="1"/>
          </p:cNvSpPr>
          <p:nvPr>
            <p:ph type="sldNum" sz="quarter" idx="3"/>
          </p:nvPr>
        </p:nvSpPr>
        <p:spPr>
          <a:xfrm>
            <a:off x="4021295" y="9721106"/>
            <a:ext cx="3076363" cy="513507"/>
          </a:xfrm>
          <a:prstGeom prst="rect">
            <a:avLst/>
          </a:prstGeom>
        </p:spPr>
        <p:txBody>
          <a:bodyPr vert="horz" lIns="94747" tIns="47374" rIns="94747" bIns="47374" rtlCol="0" anchor="b"/>
          <a:lstStyle>
            <a:lvl1pPr algn="r">
              <a:defRPr sz="1300"/>
            </a:lvl1pPr>
          </a:lstStyle>
          <a:p>
            <a:fld id="{06FA419F-BC04-4F9C-AE03-273A1D2F7B70}" type="slidenum">
              <a:rPr lang="de-DE" smtClean="0"/>
              <a:t>‹Nr.›</a:t>
            </a:fld>
            <a:endParaRPr lang="de-DE"/>
          </a:p>
        </p:txBody>
      </p:sp>
    </p:spTree>
    <p:extLst>
      <p:ext uri="{BB962C8B-B14F-4D97-AF65-F5344CB8AC3E}">
        <p14:creationId xmlns:p14="http://schemas.microsoft.com/office/powerpoint/2010/main" val="83412618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1185.06323" units="1/cm"/>
          <inkml:channelProperty channel="Y" name="resolution" value="2107.20264" units="1/cm"/>
          <inkml:channelProperty channel="T" name="resolution" value="1" units="1/dev"/>
        </inkml:channelProperties>
      </inkml:inkSource>
      <inkml:timestamp xml:id="ts0" timeString="2019-11-28T11:13:17.345"/>
    </inkml:context>
    <inkml:brush xml:id="br0">
      <inkml:brushProperty name="width" value="0.05292" units="cm"/>
      <inkml:brushProperty name="height" value="0.05292" units="cm"/>
      <inkml:brushProperty name="color" value="#002060"/>
    </inkml:brush>
  </inkml:definitions>
  <inkml:trace contextRef="#ctx0" brushRef="#br0">3100 13761 0,'0'0'0,"0"0"0,0 0 0,0 0 0</inkml:trace>
  <inkml:trace contextRef="#ctx0" brushRef="#br0" timeOffset="1099.08">5213 15366 0,'0'0'0,"0"0"0,0 0 16,0 0 15,0 0-31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1" y="2"/>
            <a:ext cx="3076363"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47" tIns="47374" rIns="94747" bIns="47374" numCol="1" anchor="t" anchorCtr="0" compatLnSpc="1">
            <a:prstTxWarp prst="textNoShape">
              <a:avLst/>
            </a:prstTxWarp>
          </a:bodyPr>
          <a:lstStyle>
            <a:lvl1pPr algn="l">
              <a:defRPr/>
            </a:lvl1pPr>
          </a:lstStyle>
          <a:p>
            <a:endParaRPr lang="de-DE"/>
          </a:p>
        </p:txBody>
      </p:sp>
      <p:sp>
        <p:nvSpPr>
          <p:cNvPr id="9219" name="Rectangle 3"/>
          <p:cNvSpPr>
            <a:spLocks noGrp="1" noChangeArrowheads="1"/>
          </p:cNvSpPr>
          <p:nvPr>
            <p:ph type="dt" idx="1"/>
          </p:nvPr>
        </p:nvSpPr>
        <p:spPr bwMode="auto">
          <a:xfrm>
            <a:off x="4021295" y="2"/>
            <a:ext cx="3076363"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47" tIns="47374" rIns="94747" bIns="47374" numCol="1" anchor="t" anchorCtr="0" compatLnSpc="1">
            <a:prstTxWarp prst="textNoShape">
              <a:avLst/>
            </a:prstTxWarp>
          </a:bodyPr>
          <a:lstStyle>
            <a:lvl1pPr algn="r">
              <a:defRPr/>
            </a:lvl1pPr>
          </a:lstStyle>
          <a:p>
            <a:endParaRPr lang="de-DE"/>
          </a:p>
        </p:txBody>
      </p:sp>
      <p:sp>
        <p:nvSpPr>
          <p:cNvPr id="9220" name="Rectangle 4"/>
          <p:cNvSpPr>
            <a:spLocks noGrp="1" noRot="1" noChangeAspect="1" noChangeArrowheads="1" noTextEdit="1"/>
          </p:cNvSpPr>
          <p:nvPr>
            <p:ph type="sldImg" idx="2"/>
          </p:nvPr>
        </p:nvSpPr>
        <p:spPr bwMode="auto">
          <a:xfrm>
            <a:off x="992188" y="766763"/>
            <a:ext cx="5114925" cy="38369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709931" y="4861442"/>
            <a:ext cx="567944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47" tIns="47374" rIns="94747" bIns="47374"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9222" name="Rectangle 6"/>
          <p:cNvSpPr>
            <a:spLocks noGrp="1" noChangeArrowheads="1"/>
          </p:cNvSpPr>
          <p:nvPr>
            <p:ph type="ftr" sz="quarter" idx="4"/>
          </p:nvPr>
        </p:nvSpPr>
        <p:spPr bwMode="auto">
          <a:xfrm>
            <a:off x="1" y="9721108"/>
            <a:ext cx="3076363"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47" tIns="47374" rIns="94747" bIns="47374" numCol="1" anchor="b" anchorCtr="0" compatLnSpc="1">
            <a:prstTxWarp prst="textNoShape">
              <a:avLst/>
            </a:prstTxWarp>
          </a:bodyPr>
          <a:lstStyle>
            <a:lvl1pPr algn="l">
              <a:defRPr/>
            </a:lvl1pPr>
          </a:lstStyle>
          <a:p>
            <a:endParaRPr lang="de-DE"/>
          </a:p>
        </p:txBody>
      </p:sp>
      <p:sp>
        <p:nvSpPr>
          <p:cNvPr id="9223" name="Rectangle 7"/>
          <p:cNvSpPr>
            <a:spLocks noGrp="1" noChangeArrowheads="1"/>
          </p:cNvSpPr>
          <p:nvPr>
            <p:ph type="sldNum" sz="quarter" idx="5"/>
          </p:nvPr>
        </p:nvSpPr>
        <p:spPr bwMode="auto">
          <a:xfrm>
            <a:off x="4021295" y="9721108"/>
            <a:ext cx="3076363"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47" tIns="47374" rIns="94747" bIns="47374" numCol="1" anchor="b" anchorCtr="0" compatLnSpc="1">
            <a:prstTxWarp prst="textNoShape">
              <a:avLst/>
            </a:prstTxWarp>
          </a:bodyPr>
          <a:lstStyle>
            <a:lvl1pPr algn="r">
              <a:defRPr/>
            </a:lvl1pPr>
          </a:lstStyle>
          <a:p>
            <a:fld id="{7CDB261C-854E-4DE0-8EF9-C88376CD1D71}" type="slidenum">
              <a:rPr lang="de-DE"/>
              <a:pPr/>
              <a:t>‹Nr.›</a:t>
            </a:fld>
            <a:endParaRPr lang="de-DE"/>
          </a:p>
        </p:txBody>
      </p:sp>
    </p:spTree>
    <p:extLst>
      <p:ext uri="{BB962C8B-B14F-4D97-AF65-F5344CB8AC3E}">
        <p14:creationId xmlns:p14="http://schemas.microsoft.com/office/powerpoint/2010/main" val="16698176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a:t>
            </a:fld>
            <a:endParaRPr lang="de-DE" altLang="de-DE"/>
          </a:p>
        </p:txBody>
      </p:sp>
    </p:spTree>
    <p:extLst>
      <p:ext uri="{BB962C8B-B14F-4D97-AF65-F5344CB8AC3E}">
        <p14:creationId xmlns:p14="http://schemas.microsoft.com/office/powerpoint/2010/main" val="35897052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12</a:t>
            </a:fld>
            <a:endParaRPr lang="de-DE" altLang="de-DE"/>
          </a:p>
        </p:txBody>
      </p:sp>
    </p:spTree>
    <p:extLst>
      <p:ext uri="{BB962C8B-B14F-4D97-AF65-F5344CB8AC3E}">
        <p14:creationId xmlns:p14="http://schemas.microsoft.com/office/powerpoint/2010/main" val="2214041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13</a:t>
            </a:fld>
            <a:endParaRPr lang="de-DE" altLang="de-DE"/>
          </a:p>
        </p:txBody>
      </p:sp>
    </p:spTree>
    <p:extLst>
      <p:ext uri="{BB962C8B-B14F-4D97-AF65-F5344CB8AC3E}">
        <p14:creationId xmlns:p14="http://schemas.microsoft.com/office/powerpoint/2010/main" val="588473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14</a:t>
            </a:fld>
            <a:endParaRPr lang="de-DE" altLang="de-DE"/>
          </a:p>
        </p:txBody>
      </p:sp>
    </p:spTree>
    <p:extLst>
      <p:ext uri="{BB962C8B-B14F-4D97-AF65-F5344CB8AC3E}">
        <p14:creationId xmlns:p14="http://schemas.microsoft.com/office/powerpoint/2010/main" val="26945652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15</a:t>
            </a:fld>
            <a:endParaRPr lang="de-DE" altLang="de-DE"/>
          </a:p>
        </p:txBody>
      </p:sp>
    </p:spTree>
    <p:extLst>
      <p:ext uri="{BB962C8B-B14F-4D97-AF65-F5344CB8AC3E}">
        <p14:creationId xmlns:p14="http://schemas.microsoft.com/office/powerpoint/2010/main" val="225968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16</a:t>
            </a:fld>
            <a:endParaRPr lang="de-DE" altLang="de-DE"/>
          </a:p>
        </p:txBody>
      </p:sp>
    </p:spTree>
    <p:extLst>
      <p:ext uri="{BB962C8B-B14F-4D97-AF65-F5344CB8AC3E}">
        <p14:creationId xmlns:p14="http://schemas.microsoft.com/office/powerpoint/2010/main" val="17852359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17</a:t>
            </a:fld>
            <a:endParaRPr lang="de-DE" altLang="de-DE"/>
          </a:p>
        </p:txBody>
      </p:sp>
    </p:spTree>
    <p:extLst>
      <p:ext uri="{BB962C8B-B14F-4D97-AF65-F5344CB8AC3E}">
        <p14:creationId xmlns:p14="http://schemas.microsoft.com/office/powerpoint/2010/main" val="1175777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18</a:t>
            </a:fld>
            <a:endParaRPr lang="de-DE" altLang="de-DE"/>
          </a:p>
        </p:txBody>
      </p:sp>
    </p:spTree>
    <p:extLst>
      <p:ext uri="{BB962C8B-B14F-4D97-AF65-F5344CB8AC3E}">
        <p14:creationId xmlns:p14="http://schemas.microsoft.com/office/powerpoint/2010/main" val="855507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19</a:t>
            </a:fld>
            <a:endParaRPr lang="de-DE" altLang="de-DE"/>
          </a:p>
        </p:txBody>
      </p:sp>
    </p:spTree>
    <p:extLst>
      <p:ext uri="{BB962C8B-B14F-4D97-AF65-F5344CB8AC3E}">
        <p14:creationId xmlns:p14="http://schemas.microsoft.com/office/powerpoint/2010/main" val="17423630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20</a:t>
            </a:fld>
            <a:endParaRPr lang="de-DE" altLang="de-DE"/>
          </a:p>
        </p:txBody>
      </p:sp>
    </p:spTree>
    <p:extLst>
      <p:ext uri="{BB962C8B-B14F-4D97-AF65-F5344CB8AC3E}">
        <p14:creationId xmlns:p14="http://schemas.microsoft.com/office/powerpoint/2010/main" val="23589649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21</a:t>
            </a:fld>
            <a:endParaRPr lang="de-DE" altLang="de-DE"/>
          </a:p>
        </p:txBody>
      </p:sp>
    </p:spTree>
    <p:extLst>
      <p:ext uri="{BB962C8B-B14F-4D97-AF65-F5344CB8AC3E}">
        <p14:creationId xmlns:p14="http://schemas.microsoft.com/office/powerpoint/2010/main" val="418640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4</a:t>
            </a:fld>
            <a:endParaRPr lang="de-DE" altLang="de-DE"/>
          </a:p>
        </p:txBody>
      </p:sp>
    </p:spTree>
    <p:extLst>
      <p:ext uri="{BB962C8B-B14F-4D97-AF65-F5344CB8AC3E}">
        <p14:creationId xmlns:p14="http://schemas.microsoft.com/office/powerpoint/2010/main" val="9478546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22</a:t>
            </a:fld>
            <a:endParaRPr lang="de-DE" altLang="de-DE"/>
          </a:p>
        </p:txBody>
      </p:sp>
    </p:spTree>
    <p:extLst>
      <p:ext uri="{BB962C8B-B14F-4D97-AF65-F5344CB8AC3E}">
        <p14:creationId xmlns:p14="http://schemas.microsoft.com/office/powerpoint/2010/main" val="42655900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23</a:t>
            </a:fld>
            <a:endParaRPr lang="de-DE" altLang="de-DE"/>
          </a:p>
        </p:txBody>
      </p:sp>
    </p:spTree>
    <p:extLst>
      <p:ext uri="{BB962C8B-B14F-4D97-AF65-F5344CB8AC3E}">
        <p14:creationId xmlns:p14="http://schemas.microsoft.com/office/powerpoint/2010/main" val="38903888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24</a:t>
            </a:fld>
            <a:endParaRPr lang="de-DE" altLang="de-DE"/>
          </a:p>
        </p:txBody>
      </p:sp>
    </p:spTree>
    <p:extLst>
      <p:ext uri="{BB962C8B-B14F-4D97-AF65-F5344CB8AC3E}">
        <p14:creationId xmlns:p14="http://schemas.microsoft.com/office/powerpoint/2010/main" val="38005483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25</a:t>
            </a:fld>
            <a:endParaRPr lang="de-DE" altLang="de-DE"/>
          </a:p>
        </p:txBody>
      </p:sp>
    </p:spTree>
    <p:extLst>
      <p:ext uri="{BB962C8B-B14F-4D97-AF65-F5344CB8AC3E}">
        <p14:creationId xmlns:p14="http://schemas.microsoft.com/office/powerpoint/2010/main" val="12224320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26</a:t>
            </a:fld>
            <a:endParaRPr lang="de-DE" altLang="de-DE"/>
          </a:p>
        </p:txBody>
      </p:sp>
    </p:spTree>
    <p:extLst>
      <p:ext uri="{BB962C8B-B14F-4D97-AF65-F5344CB8AC3E}">
        <p14:creationId xmlns:p14="http://schemas.microsoft.com/office/powerpoint/2010/main" val="9421298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27</a:t>
            </a:fld>
            <a:endParaRPr lang="de-DE" altLang="de-DE"/>
          </a:p>
        </p:txBody>
      </p:sp>
    </p:spTree>
    <p:extLst>
      <p:ext uri="{BB962C8B-B14F-4D97-AF65-F5344CB8AC3E}">
        <p14:creationId xmlns:p14="http://schemas.microsoft.com/office/powerpoint/2010/main" val="29575348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28</a:t>
            </a:fld>
            <a:endParaRPr lang="de-DE" altLang="de-DE"/>
          </a:p>
        </p:txBody>
      </p:sp>
    </p:spTree>
    <p:extLst>
      <p:ext uri="{BB962C8B-B14F-4D97-AF65-F5344CB8AC3E}">
        <p14:creationId xmlns:p14="http://schemas.microsoft.com/office/powerpoint/2010/main" val="35802356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29</a:t>
            </a:fld>
            <a:endParaRPr lang="de-DE" altLang="de-DE"/>
          </a:p>
        </p:txBody>
      </p:sp>
    </p:spTree>
    <p:extLst>
      <p:ext uri="{BB962C8B-B14F-4D97-AF65-F5344CB8AC3E}">
        <p14:creationId xmlns:p14="http://schemas.microsoft.com/office/powerpoint/2010/main" val="33963683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30</a:t>
            </a:fld>
            <a:endParaRPr lang="de-DE" altLang="de-DE"/>
          </a:p>
        </p:txBody>
      </p:sp>
    </p:spTree>
    <p:extLst>
      <p:ext uri="{BB962C8B-B14F-4D97-AF65-F5344CB8AC3E}">
        <p14:creationId xmlns:p14="http://schemas.microsoft.com/office/powerpoint/2010/main" val="26735763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31</a:t>
            </a:fld>
            <a:endParaRPr lang="de-DE" altLang="de-DE"/>
          </a:p>
        </p:txBody>
      </p:sp>
    </p:spTree>
    <p:extLst>
      <p:ext uri="{BB962C8B-B14F-4D97-AF65-F5344CB8AC3E}">
        <p14:creationId xmlns:p14="http://schemas.microsoft.com/office/powerpoint/2010/main" val="99024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5</a:t>
            </a:fld>
            <a:endParaRPr lang="de-DE" altLang="de-DE"/>
          </a:p>
        </p:txBody>
      </p:sp>
    </p:spTree>
    <p:extLst>
      <p:ext uri="{BB962C8B-B14F-4D97-AF65-F5344CB8AC3E}">
        <p14:creationId xmlns:p14="http://schemas.microsoft.com/office/powerpoint/2010/main" val="36016421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32</a:t>
            </a:fld>
            <a:endParaRPr lang="de-DE" altLang="de-DE"/>
          </a:p>
        </p:txBody>
      </p:sp>
    </p:spTree>
    <p:extLst>
      <p:ext uri="{BB962C8B-B14F-4D97-AF65-F5344CB8AC3E}">
        <p14:creationId xmlns:p14="http://schemas.microsoft.com/office/powerpoint/2010/main" val="35167065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33</a:t>
            </a:fld>
            <a:endParaRPr lang="de-DE" altLang="de-DE"/>
          </a:p>
        </p:txBody>
      </p:sp>
    </p:spTree>
    <p:extLst>
      <p:ext uri="{BB962C8B-B14F-4D97-AF65-F5344CB8AC3E}">
        <p14:creationId xmlns:p14="http://schemas.microsoft.com/office/powerpoint/2010/main" val="16353253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34</a:t>
            </a:fld>
            <a:endParaRPr lang="de-DE" altLang="de-DE"/>
          </a:p>
        </p:txBody>
      </p:sp>
    </p:spTree>
    <p:extLst>
      <p:ext uri="{BB962C8B-B14F-4D97-AF65-F5344CB8AC3E}">
        <p14:creationId xmlns:p14="http://schemas.microsoft.com/office/powerpoint/2010/main" val="14416503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35</a:t>
            </a:fld>
            <a:endParaRPr lang="de-DE" altLang="de-DE"/>
          </a:p>
        </p:txBody>
      </p:sp>
    </p:spTree>
    <p:extLst>
      <p:ext uri="{BB962C8B-B14F-4D97-AF65-F5344CB8AC3E}">
        <p14:creationId xmlns:p14="http://schemas.microsoft.com/office/powerpoint/2010/main" val="14312756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36</a:t>
            </a:fld>
            <a:endParaRPr lang="de-DE" altLang="de-DE"/>
          </a:p>
        </p:txBody>
      </p:sp>
    </p:spTree>
    <p:extLst>
      <p:ext uri="{BB962C8B-B14F-4D97-AF65-F5344CB8AC3E}">
        <p14:creationId xmlns:p14="http://schemas.microsoft.com/office/powerpoint/2010/main" val="34022068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37</a:t>
            </a:fld>
            <a:endParaRPr lang="de-DE" altLang="de-DE"/>
          </a:p>
        </p:txBody>
      </p:sp>
    </p:spTree>
    <p:extLst>
      <p:ext uri="{BB962C8B-B14F-4D97-AF65-F5344CB8AC3E}">
        <p14:creationId xmlns:p14="http://schemas.microsoft.com/office/powerpoint/2010/main" val="3165589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38</a:t>
            </a:fld>
            <a:endParaRPr lang="de-DE" altLang="de-DE"/>
          </a:p>
        </p:txBody>
      </p:sp>
    </p:spTree>
    <p:extLst>
      <p:ext uri="{BB962C8B-B14F-4D97-AF65-F5344CB8AC3E}">
        <p14:creationId xmlns:p14="http://schemas.microsoft.com/office/powerpoint/2010/main" val="40177024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39</a:t>
            </a:fld>
            <a:endParaRPr lang="de-DE" altLang="de-DE"/>
          </a:p>
        </p:txBody>
      </p:sp>
    </p:spTree>
    <p:extLst>
      <p:ext uri="{BB962C8B-B14F-4D97-AF65-F5344CB8AC3E}">
        <p14:creationId xmlns:p14="http://schemas.microsoft.com/office/powerpoint/2010/main" val="74720273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40</a:t>
            </a:fld>
            <a:endParaRPr lang="de-DE" altLang="de-DE"/>
          </a:p>
        </p:txBody>
      </p:sp>
    </p:spTree>
    <p:extLst>
      <p:ext uri="{BB962C8B-B14F-4D97-AF65-F5344CB8AC3E}">
        <p14:creationId xmlns:p14="http://schemas.microsoft.com/office/powerpoint/2010/main" val="3954939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6</a:t>
            </a:fld>
            <a:endParaRPr lang="de-DE" altLang="de-DE"/>
          </a:p>
        </p:txBody>
      </p:sp>
    </p:spTree>
    <p:extLst>
      <p:ext uri="{BB962C8B-B14F-4D97-AF65-F5344CB8AC3E}">
        <p14:creationId xmlns:p14="http://schemas.microsoft.com/office/powerpoint/2010/main" val="3841580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7</a:t>
            </a:fld>
            <a:endParaRPr lang="de-DE" altLang="de-DE"/>
          </a:p>
        </p:txBody>
      </p:sp>
    </p:spTree>
    <p:extLst>
      <p:ext uri="{BB962C8B-B14F-4D97-AF65-F5344CB8AC3E}">
        <p14:creationId xmlns:p14="http://schemas.microsoft.com/office/powerpoint/2010/main" val="4082170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8</a:t>
            </a:fld>
            <a:endParaRPr lang="de-DE" altLang="de-DE"/>
          </a:p>
        </p:txBody>
      </p:sp>
    </p:spTree>
    <p:extLst>
      <p:ext uri="{BB962C8B-B14F-4D97-AF65-F5344CB8AC3E}">
        <p14:creationId xmlns:p14="http://schemas.microsoft.com/office/powerpoint/2010/main" val="2045802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9</a:t>
            </a:fld>
            <a:endParaRPr lang="de-DE" altLang="de-DE"/>
          </a:p>
        </p:txBody>
      </p:sp>
    </p:spTree>
    <p:extLst>
      <p:ext uri="{BB962C8B-B14F-4D97-AF65-F5344CB8AC3E}">
        <p14:creationId xmlns:p14="http://schemas.microsoft.com/office/powerpoint/2010/main" val="558115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10</a:t>
            </a:fld>
            <a:endParaRPr lang="de-DE" altLang="de-DE"/>
          </a:p>
        </p:txBody>
      </p:sp>
    </p:spTree>
    <p:extLst>
      <p:ext uri="{BB962C8B-B14F-4D97-AF65-F5344CB8AC3E}">
        <p14:creationId xmlns:p14="http://schemas.microsoft.com/office/powerpoint/2010/main" val="3628486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1C299D7-F822-4CC6-B06D-4088CFDAB1DA}" type="slidenum">
              <a:rPr lang="de-DE" altLang="de-DE" smtClean="0"/>
              <a:pPr/>
              <a:t>11</a:t>
            </a:fld>
            <a:endParaRPr lang="de-DE" altLang="de-DE"/>
          </a:p>
        </p:txBody>
      </p:sp>
    </p:spTree>
    <p:extLst>
      <p:ext uri="{BB962C8B-B14F-4D97-AF65-F5344CB8AC3E}">
        <p14:creationId xmlns:p14="http://schemas.microsoft.com/office/powerpoint/2010/main" val="28662247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39750" y="4910138"/>
            <a:ext cx="8061325" cy="381000"/>
          </a:xfrm>
        </p:spPr>
        <p:txBody>
          <a:bodyPr/>
          <a:lstStyle>
            <a:lvl1pPr>
              <a:defRPr/>
            </a:lvl1pPr>
          </a:lstStyle>
          <a:p>
            <a:pPr lvl="0"/>
            <a:r>
              <a:rPr lang="de-DE" noProof="0"/>
              <a:t>Titelmasterformat durch Klicken bearbeiten</a:t>
            </a:r>
          </a:p>
        </p:txBody>
      </p:sp>
      <p:sp>
        <p:nvSpPr>
          <p:cNvPr id="4099" name="Rectangle 3"/>
          <p:cNvSpPr>
            <a:spLocks noGrp="1" noChangeArrowheads="1"/>
          </p:cNvSpPr>
          <p:nvPr>
            <p:ph type="subTitle" idx="1"/>
          </p:nvPr>
        </p:nvSpPr>
        <p:spPr>
          <a:xfrm>
            <a:off x="539750" y="5659438"/>
            <a:ext cx="8061325" cy="279400"/>
          </a:xfrm>
        </p:spPr>
        <p:txBody>
          <a:bodyPr anchor="b">
            <a:spAutoFit/>
          </a:bodyPr>
          <a:lstStyle>
            <a:lvl1pPr marL="0" indent="0">
              <a:defRPr>
                <a:solidFill>
                  <a:schemeClr val="accent1"/>
                </a:solidFill>
              </a:defRPr>
            </a:lvl1pPr>
          </a:lstStyle>
          <a:p>
            <a:pPr lvl="0"/>
            <a:r>
              <a:rPr lang="de-DE" noProof="0"/>
              <a:t>Formatvorlage des Untertitelmasters durch Klicken bearbeiten</a:t>
            </a:r>
          </a:p>
        </p:txBody>
      </p:sp>
      <p:pic>
        <p:nvPicPr>
          <p:cNvPr id="4105" name="Picture 9" descr="TU_Logo_lang_RGB_rot_PPT-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0488" y="539750"/>
            <a:ext cx="2160587" cy="1206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5" name="Foliennummernplatzhalter 4"/>
          <p:cNvSpPr>
            <a:spLocks noGrp="1"/>
          </p:cNvSpPr>
          <p:nvPr>
            <p:ph type="sldNum" sz="quarter" idx="11"/>
          </p:nvPr>
        </p:nvSpPr>
        <p:spPr/>
        <p:txBody>
          <a:bodyPr/>
          <a:lstStyle>
            <a:lvl1pPr>
              <a:defRPr/>
            </a:lvl1pPr>
          </a:lstStyle>
          <a:p>
            <a:r>
              <a:rPr lang="de-DE"/>
              <a:t>Seite </a:t>
            </a:r>
            <a:fld id="{D13EBFF1-42FF-4AC1-B19B-C9E8D436070B}" type="slidenum">
              <a:rPr lang="de-DE"/>
              <a:pPr/>
              <a:t>‹Nr.›</a:t>
            </a:fld>
            <a:endParaRPr lang="de-DE"/>
          </a:p>
        </p:txBody>
      </p:sp>
    </p:spTree>
    <p:extLst>
      <p:ext uri="{BB962C8B-B14F-4D97-AF65-F5344CB8AC3E}">
        <p14:creationId xmlns:p14="http://schemas.microsoft.com/office/powerpoint/2010/main" val="1510810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6538" y="1357313"/>
            <a:ext cx="2014537" cy="4633912"/>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9750" y="1357313"/>
            <a:ext cx="5894388" cy="4633912"/>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5" name="Foliennummernplatzhalter 4"/>
          <p:cNvSpPr>
            <a:spLocks noGrp="1"/>
          </p:cNvSpPr>
          <p:nvPr>
            <p:ph type="sldNum" sz="quarter" idx="11"/>
          </p:nvPr>
        </p:nvSpPr>
        <p:spPr/>
        <p:txBody>
          <a:bodyPr/>
          <a:lstStyle>
            <a:lvl1pPr>
              <a:defRPr/>
            </a:lvl1pPr>
          </a:lstStyle>
          <a:p>
            <a:r>
              <a:rPr lang="de-DE"/>
              <a:t>Seite </a:t>
            </a:r>
            <a:fld id="{F0534A37-F467-4360-8F69-0FF6DFA7E7BE}" type="slidenum">
              <a:rPr lang="de-DE"/>
              <a:pPr/>
              <a:t>‹Nr.›</a:t>
            </a:fld>
            <a:endParaRPr lang="de-DE"/>
          </a:p>
        </p:txBody>
      </p:sp>
    </p:spTree>
    <p:extLst>
      <p:ext uri="{BB962C8B-B14F-4D97-AF65-F5344CB8AC3E}">
        <p14:creationId xmlns:p14="http://schemas.microsoft.com/office/powerpoint/2010/main" val="2609331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E27B4C-9A72-4D67-9690-1B5E781E1EE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38A079C-AEF5-424C-A606-51CE4EE34CD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Fußzeilenplatzhalter 3">
            <a:extLst>
              <a:ext uri="{FF2B5EF4-FFF2-40B4-BE49-F238E27FC236}">
                <a16:creationId xmlns:a16="http://schemas.microsoft.com/office/drawing/2014/main" id="{981C377E-89E9-442D-ADBB-597FAF16AC0D}"/>
              </a:ext>
            </a:extLst>
          </p:cNvPr>
          <p:cNvSpPr>
            <a:spLocks noGrp="1"/>
          </p:cNvSpPr>
          <p:nvPr>
            <p:ph type="ftr" sz="quarter" idx="10"/>
          </p:nvPr>
        </p:nvSpPr>
        <p:spPr/>
        <p:txBody>
          <a:bodyPr/>
          <a:lstStyle>
            <a:lvl1pPr>
              <a:defRPr/>
            </a:lvl1pPr>
          </a:lstStyle>
          <a:p>
            <a:r>
              <a:rPr lang="de-DE" altLang="de-DE" dirty="0"/>
              <a:t>Energy Economics </a:t>
            </a:r>
            <a:r>
              <a:rPr lang="de-DE" altLang="de-DE" b="0" dirty="0"/>
              <a:t>|</a:t>
            </a:r>
            <a:r>
              <a:rPr lang="de-DE" altLang="de-DE" dirty="0"/>
              <a:t> </a:t>
            </a:r>
            <a:r>
              <a:rPr lang="de-DE" altLang="de-DE" b="0" dirty="0" err="1"/>
              <a:t>Plenary</a:t>
            </a:r>
            <a:r>
              <a:rPr lang="de-DE" altLang="de-DE" b="0" dirty="0"/>
              <a:t> Tutorial</a:t>
            </a:r>
          </a:p>
        </p:txBody>
      </p:sp>
      <p:sp>
        <p:nvSpPr>
          <p:cNvPr id="5" name="Foliennummernplatzhalter 4">
            <a:extLst>
              <a:ext uri="{FF2B5EF4-FFF2-40B4-BE49-F238E27FC236}">
                <a16:creationId xmlns:a16="http://schemas.microsoft.com/office/drawing/2014/main" id="{56470CA4-23D6-43F0-8D39-DD4A6516CB43}"/>
              </a:ext>
            </a:extLst>
          </p:cNvPr>
          <p:cNvSpPr>
            <a:spLocks noGrp="1"/>
          </p:cNvSpPr>
          <p:nvPr>
            <p:ph type="sldNum" sz="quarter" idx="11"/>
          </p:nvPr>
        </p:nvSpPr>
        <p:spPr/>
        <p:txBody>
          <a:bodyPr/>
          <a:lstStyle>
            <a:lvl1pPr>
              <a:defRPr/>
            </a:lvl1pPr>
          </a:lstStyle>
          <a:p>
            <a:r>
              <a:rPr lang="de-DE" altLang="de-DE" dirty="0"/>
              <a:t>Slide </a:t>
            </a:r>
            <a:fld id="{5EAACD38-76DA-45AF-B952-DE84E0A62E99}" type="slidenum">
              <a:rPr lang="de-DE" altLang="de-DE" smtClean="0"/>
              <a:pPr/>
              <a:t>‹Nr.›</a:t>
            </a:fld>
            <a:endParaRPr lang="de-DE" altLang="de-DE" dirty="0"/>
          </a:p>
        </p:txBody>
      </p:sp>
    </p:spTree>
    <p:extLst>
      <p:ext uri="{BB962C8B-B14F-4D97-AF65-F5344CB8AC3E}">
        <p14:creationId xmlns:p14="http://schemas.microsoft.com/office/powerpoint/2010/main" val="1705421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p:txBody>
          <a:bodyPr/>
          <a:lstStyle>
            <a:lvl1pPr>
              <a:defRPr/>
            </a:lvl1pPr>
          </a:lstStyle>
          <a:p>
            <a:r>
              <a:rPr lang="de-DE" dirty="0"/>
              <a:t>Energiesysteme – 2. Übung: Lineare Programmierung </a:t>
            </a:r>
            <a:r>
              <a:rPr lang="de-DE" b="0" dirty="0"/>
              <a:t>| 03.05.2017 | D. Schröder</a:t>
            </a:r>
          </a:p>
        </p:txBody>
      </p:sp>
      <p:sp>
        <p:nvSpPr>
          <p:cNvPr id="5" name="Foliennummernplatzhalter 4"/>
          <p:cNvSpPr>
            <a:spLocks noGrp="1"/>
          </p:cNvSpPr>
          <p:nvPr>
            <p:ph type="sldNum" sz="quarter" idx="11"/>
          </p:nvPr>
        </p:nvSpPr>
        <p:spPr/>
        <p:txBody>
          <a:bodyPr/>
          <a:lstStyle>
            <a:lvl1pPr>
              <a:defRPr/>
            </a:lvl1pPr>
          </a:lstStyle>
          <a:p>
            <a:r>
              <a:rPr lang="de-DE"/>
              <a:t>Seite </a:t>
            </a:r>
            <a:fld id="{E66A7B7C-08CC-4993-82C8-3B54832252F2}" type="slidenum">
              <a:rPr lang="de-DE"/>
              <a:pPr/>
              <a:t>‹Nr.›</a:t>
            </a:fld>
            <a:endParaRPr lang="de-DE"/>
          </a:p>
        </p:txBody>
      </p:sp>
      <p:sp>
        <p:nvSpPr>
          <p:cNvPr id="9" name="Textplatzhalter 8"/>
          <p:cNvSpPr>
            <a:spLocks noGrp="1"/>
          </p:cNvSpPr>
          <p:nvPr>
            <p:ph type="body" sz="quarter" idx="12" hasCustomPrompt="1"/>
          </p:nvPr>
        </p:nvSpPr>
        <p:spPr>
          <a:xfrm>
            <a:off x="539750" y="519113"/>
            <a:ext cx="3168650" cy="431800"/>
          </a:xfrm>
        </p:spPr>
        <p:txBody>
          <a:bodyPr/>
          <a:lstStyle>
            <a:lvl1pPr>
              <a:defRPr lang="de-DE" sz="1400" kern="1200" dirty="0">
                <a:solidFill>
                  <a:schemeClr val="tx2"/>
                </a:solidFill>
                <a:latin typeface="+mj-lt"/>
                <a:ea typeface="+mj-ea"/>
                <a:cs typeface="+mj-cs"/>
              </a:defRPr>
            </a:lvl1pPr>
            <a:lvl5pPr marL="1828800" indent="0">
              <a:buNone/>
              <a:defRPr/>
            </a:lvl5pPr>
          </a:lstStyle>
          <a:p>
            <a:pPr lvl="0"/>
            <a:r>
              <a:rPr lang="de-DE" dirty="0"/>
              <a:t>Gliederungspunkt</a:t>
            </a:r>
          </a:p>
        </p:txBody>
      </p:sp>
    </p:spTree>
    <p:extLst>
      <p:ext uri="{BB962C8B-B14F-4D97-AF65-F5344CB8AC3E}">
        <p14:creationId xmlns:p14="http://schemas.microsoft.com/office/powerpoint/2010/main" val="3219032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lstStyle>
            <a:lvl1pPr>
              <a:defRPr sz="6000"/>
            </a:lvl1pPr>
          </a:lstStyle>
          <a:p>
            <a:r>
              <a:rPr lang="de-DE"/>
              <a:t>Titelmasterformat durch Klicken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
        <p:nvSpPr>
          <p:cNvPr id="4" name="Fußzeilenplatzhalter 3"/>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5" name="Foliennummernplatzhalter 4"/>
          <p:cNvSpPr>
            <a:spLocks noGrp="1"/>
          </p:cNvSpPr>
          <p:nvPr>
            <p:ph type="sldNum" sz="quarter" idx="11"/>
          </p:nvPr>
        </p:nvSpPr>
        <p:spPr/>
        <p:txBody>
          <a:bodyPr/>
          <a:lstStyle>
            <a:lvl1pPr>
              <a:defRPr/>
            </a:lvl1pPr>
          </a:lstStyle>
          <a:p>
            <a:r>
              <a:rPr lang="de-DE"/>
              <a:t>Seite </a:t>
            </a:r>
            <a:fld id="{1C699646-8D76-45C1-A4D1-ADB95AEFC490}" type="slidenum">
              <a:rPr lang="de-DE"/>
              <a:pPr/>
              <a:t>‹Nr.›</a:t>
            </a:fld>
            <a:endParaRPr lang="de-DE"/>
          </a:p>
        </p:txBody>
      </p:sp>
    </p:spTree>
    <p:extLst>
      <p:ext uri="{BB962C8B-B14F-4D97-AF65-F5344CB8AC3E}">
        <p14:creationId xmlns:p14="http://schemas.microsoft.com/office/powerpoint/2010/main" val="1310383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9750" y="1924050"/>
            <a:ext cx="3954463" cy="40671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6613" y="1924050"/>
            <a:ext cx="3954462" cy="40671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6" name="Foliennummernplatzhalter 5"/>
          <p:cNvSpPr>
            <a:spLocks noGrp="1"/>
          </p:cNvSpPr>
          <p:nvPr>
            <p:ph type="sldNum" sz="quarter" idx="11"/>
          </p:nvPr>
        </p:nvSpPr>
        <p:spPr/>
        <p:txBody>
          <a:bodyPr/>
          <a:lstStyle>
            <a:lvl1pPr>
              <a:defRPr/>
            </a:lvl1pPr>
          </a:lstStyle>
          <a:p>
            <a:r>
              <a:rPr lang="de-DE"/>
              <a:t>Seite </a:t>
            </a:r>
            <a:fld id="{D0B24EB3-407C-4619-928C-4FFE767EED30}" type="slidenum">
              <a:rPr lang="de-DE"/>
              <a:pPr/>
              <a:t>‹Nr.›</a:t>
            </a:fld>
            <a:endParaRPr lang="de-DE"/>
          </a:p>
        </p:txBody>
      </p:sp>
    </p:spTree>
    <p:extLst>
      <p:ext uri="{BB962C8B-B14F-4D97-AF65-F5344CB8AC3E}">
        <p14:creationId xmlns:p14="http://schemas.microsoft.com/office/powerpoint/2010/main" val="2088520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Fußzeilenplatzhalter 6"/>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8" name="Foliennummernplatzhalter 7"/>
          <p:cNvSpPr>
            <a:spLocks noGrp="1"/>
          </p:cNvSpPr>
          <p:nvPr>
            <p:ph type="sldNum" sz="quarter" idx="11"/>
          </p:nvPr>
        </p:nvSpPr>
        <p:spPr/>
        <p:txBody>
          <a:bodyPr/>
          <a:lstStyle>
            <a:lvl1pPr>
              <a:defRPr/>
            </a:lvl1pPr>
          </a:lstStyle>
          <a:p>
            <a:r>
              <a:rPr lang="de-DE"/>
              <a:t>Seite </a:t>
            </a:r>
            <a:fld id="{8032089C-48BA-4FFA-B15F-550F5F96E85E}" type="slidenum">
              <a:rPr lang="de-DE"/>
              <a:pPr/>
              <a:t>‹Nr.›</a:t>
            </a:fld>
            <a:endParaRPr lang="de-DE"/>
          </a:p>
        </p:txBody>
      </p:sp>
    </p:spTree>
    <p:extLst>
      <p:ext uri="{BB962C8B-B14F-4D97-AF65-F5344CB8AC3E}">
        <p14:creationId xmlns:p14="http://schemas.microsoft.com/office/powerpoint/2010/main" val="4034350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Fußzeilenplatzhalter 2"/>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4" name="Foliennummernplatzhalter 3"/>
          <p:cNvSpPr>
            <a:spLocks noGrp="1"/>
          </p:cNvSpPr>
          <p:nvPr>
            <p:ph type="sldNum" sz="quarter" idx="11"/>
          </p:nvPr>
        </p:nvSpPr>
        <p:spPr/>
        <p:txBody>
          <a:bodyPr/>
          <a:lstStyle>
            <a:lvl1pPr>
              <a:defRPr/>
            </a:lvl1pPr>
          </a:lstStyle>
          <a:p>
            <a:r>
              <a:rPr lang="de-DE"/>
              <a:t>Seite </a:t>
            </a:r>
            <a:fld id="{256C82CA-C742-4A77-A832-FD3195E2DA93}" type="slidenum">
              <a:rPr lang="de-DE"/>
              <a:pPr/>
              <a:t>‹Nr.›</a:t>
            </a:fld>
            <a:endParaRPr lang="de-DE"/>
          </a:p>
        </p:txBody>
      </p:sp>
    </p:spTree>
    <p:extLst>
      <p:ext uri="{BB962C8B-B14F-4D97-AF65-F5344CB8AC3E}">
        <p14:creationId xmlns:p14="http://schemas.microsoft.com/office/powerpoint/2010/main" val="3651868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3" name="Foliennummernplatzhalter 2"/>
          <p:cNvSpPr>
            <a:spLocks noGrp="1"/>
          </p:cNvSpPr>
          <p:nvPr>
            <p:ph type="sldNum" sz="quarter" idx="11"/>
          </p:nvPr>
        </p:nvSpPr>
        <p:spPr/>
        <p:txBody>
          <a:bodyPr/>
          <a:lstStyle>
            <a:lvl1pPr>
              <a:defRPr/>
            </a:lvl1pPr>
          </a:lstStyle>
          <a:p>
            <a:r>
              <a:rPr lang="de-DE"/>
              <a:t>Seite </a:t>
            </a:r>
            <a:fld id="{FE3C5A61-BD4D-4A2F-9BDC-17F2388A4C3D}" type="slidenum">
              <a:rPr lang="de-DE"/>
              <a:pPr/>
              <a:t>‹Nr.›</a:t>
            </a:fld>
            <a:endParaRPr lang="de-DE"/>
          </a:p>
        </p:txBody>
      </p:sp>
    </p:spTree>
    <p:extLst>
      <p:ext uri="{BB962C8B-B14F-4D97-AF65-F5344CB8AC3E}">
        <p14:creationId xmlns:p14="http://schemas.microsoft.com/office/powerpoint/2010/main" val="2101830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lstStyle>
            <a:lvl1pPr>
              <a:defRPr sz="3200"/>
            </a:lvl1pPr>
          </a:lstStyle>
          <a:p>
            <a:r>
              <a:rPr lang="de-DE"/>
              <a:t>Titelmasterformat durch Klicken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Fußzeilenplatzhalter 4"/>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6" name="Foliennummernplatzhalter 5"/>
          <p:cNvSpPr>
            <a:spLocks noGrp="1"/>
          </p:cNvSpPr>
          <p:nvPr>
            <p:ph type="sldNum" sz="quarter" idx="11"/>
          </p:nvPr>
        </p:nvSpPr>
        <p:spPr/>
        <p:txBody>
          <a:bodyPr/>
          <a:lstStyle>
            <a:lvl1pPr>
              <a:defRPr/>
            </a:lvl1pPr>
          </a:lstStyle>
          <a:p>
            <a:r>
              <a:rPr lang="de-DE"/>
              <a:t>Seite </a:t>
            </a:r>
            <a:fld id="{FD75F7A0-C4E5-4479-8E46-3C0827B297DA}" type="slidenum">
              <a:rPr lang="de-DE"/>
              <a:pPr/>
              <a:t>‹Nr.›</a:t>
            </a:fld>
            <a:endParaRPr lang="de-DE"/>
          </a:p>
        </p:txBody>
      </p:sp>
    </p:spTree>
    <p:extLst>
      <p:ext uri="{BB962C8B-B14F-4D97-AF65-F5344CB8AC3E}">
        <p14:creationId xmlns:p14="http://schemas.microsoft.com/office/powerpoint/2010/main" val="3201139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Fußzeilenplatzhalter 4"/>
          <p:cNvSpPr>
            <a:spLocks noGrp="1"/>
          </p:cNvSpPr>
          <p:nvPr>
            <p:ph type="ftr" sz="quarter" idx="10"/>
          </p:nvPr>
        </p:nvSpPr>
        <p:spPr/>
        <p:txBody>
          <a:bodyPr/>
          <a:lstStyle>
            <a:lvl1pPr>
              <a:defRPr/>
            </a:lvl1pPr>
          </a:lstStyle>
          <a:p>
            <a:r>
              <a:rPr lang="de-DE"/>
              <a:t>Präsentationstitel Blindtext Lorem ipsum dolores </a:t>
            </a:r>
            <a:r>
              <a:rPr lang="de-DE" b="0"/>
              <a:t>|</a:t>
            </a:r>
            <a:r>
              <a:rPr lang="de-DE"/>
              <a:t> </a:t>
            </a:r>
            <a:r>
              <a:rPr lang="de-DE" b="0"/>
              <a:t>M. Mustermann | Anlass der Präsentation</a:t>
            </a:r>
          </a:p>
        </p:txBody>
      </p:sp>
      <p:sp>
        <p:nvSpPr>
          <p:cNvPr id="6" name="Foliennummernplatzhalter 5"/>
          <p:cNvSpPr>
            <a:spLocks noGrp="1"/>
          </p:cNvSpPr>
          <p:nvPr>
            <p:ph type="sldNum" sz="quarter" idx="11"/>
          </p:nvPr>
        </p:nvSpPr>
        <p:spPr/>
        <p:txBody>
          <a:bodyPr/>
          <a:lstStyle>
            <a:lvl1pPr>
              <a:defRPr/>
            </a:lvl1pPr>
          </a:lstStyle>
          <a:p>
            <a:r>
              <a:rPr lang="de-DE"/>
              <a:t>Seite </a:t>
            </a:r>
            <a:fld id="{29529DC1-5053-40CB-8504-2F4D3AFC8F70}" type="slidenum">
              <a:rPr lang="de-DE"/>
              <a:pPr/>
              <a:t>‹Nr.›</a:t>
            </a:fld>
            <a:endParaRPr lang="de-DE"/>
          </a:p>
        </p:txBody>
      </p:sp>
    </p:spTree>
    <p:extLst>
      <p:ext uri="{BB962C8B-B14F-4D97-AF65-F5344CB8AC3E}">
        <p14:creationId xmlns:p14="http://schemas.microsoft.com/office/powerpoint/2010/main" val="1984570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750" y="1357313"/>
            <a:ext cx="806132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r>
              <a:rPr lang="de-DE" dirty="0"/>
              <a:t>Titel durch Klicken hinzufügen</a:t>
            </a:r>
          </a:p>
        </p:txBody>
      </p:sp>
      <p:sp>
        <p:nvSpPr>
          <p:cNvPr id="1027" name="Rectangle 3"/>
          <p:cNvSpPr>
            <a:spLocks noGrp="1" noChangeArrowheads="1"/>
          </p:cNvSpPr>
          <p:nvPr>
            <p:ph type="body" idx="1"/>
          </p:nvPr>
        </p:nvSpPr>
        <p:spPr bwMode="auto">
          <a:xfrm>
            <a:off x="1115617" y="1924050"/>
            <a:ext cx="6768752" cy="406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dirty="0"/>
              <a:t>Text durch Klicken hinzufügen</a:t>
            </a:r>
          </a:p>
          <a:p>
            <a:pPr lvl="1"/>
            <a:r>
              <a:rPr lang="de-DE" dirty="0" err="1"/>
              <a:t>Xxx</a:t>
            </a:r>
            <a:endParaRPr lang="de-DE" dirty="0"/>
          </a:p>
        </p:txBody>
      </p:sp>
      <p:pic>
        <p:nvPicPr>
          <p:cNvPr id="1031" name="Picture 7" descr="TU_Logo_lang_RGB_rot_PPT-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232650" y="539750"/>
            <a:ext cx="1368425" cy="762000"/>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9"/>
          <p:cNvSpPr>
            <a:spLocks noGrp="1" noChangeArrowheads="1"/>
          </p:cNvSpPr>
          <p:nvPr>
            <p:ph type="ftr" sz="quarter" idx="3"/>
          </p:nvPr>
        </p:nvSpPr>
        <p:spPr bwMode="auto">
          <a:xfrm>
            <a:off x="539750" y="6372225"/>
            <a:ext cx="6624638"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b="1">
                <a:solidFill>
                  <a:schemeClr val="accent1"/>
                </a:solidFill>
              </a:defRPr>
            </a:lvl1pPr>
          </a:lstStyle>
          <a:p>
            <a:r>
              <a:rPr lang="de-DE" dirty="0"/>
              <a:t>Energiesysteme – 2. Übung: Lineare Programmierung </a:t>
            </a:r>
            <a:r>
              <a:rPr lang="de-DE" b="0" dirty="0"/>
              <a:t>| 21.05.2014 | L. Koch</a:t>
            </a:r>
          </a:p>
        </p:txBody>
      </p:sp>
      <p:sp>
        <p:nvSpPr>
          <p:cNvPr id="1034" name="Rectangle 10"/>
          <p:cNvSpPr>
            <a:spLocks noGrp="1" noChangeArrowheads="1"/>
          </p:cNvSpPr>
          <p:nvPr>
            <p:ph type="sldNum" sz="quarter" idx="4"/>
          </p:nvPr>
        </p:nvSpPr>
        <p:spPr bwMode="auto">
          <a:xfrm>
            <a:off x="539750" y="6557963"/>
            <a:ext cx="6624638"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solidFill>
                  <a:schemeClr val="accent1"/>
                </a:solidFill>
              </a:defRPr>
            </a:lvl1pPr>
          </a:lstStyle>
          <a:p>
            <a:r>
              <a:rPr lang="de-DE" dirty="0"/>
              <a:t>Seite </a:t>
            </a:r>
            <a:fld id="{383A9892-AD99-4BCA-8A0E-FE41FC512E8C}" type="slidenum">
              <a:rPr lang="de-DE"/>
              <a:pPr/>
              <a:t>‹Nr.›</a:t>
            </a:fld>
            <a:endParaRPr lang="de-D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rtl="0" eaLnBrk="1" fontAlgn="base" hangingPunct="1">
        <a:lnSpc>
          <a:spcPts val="3000"/>
        </a:lnSpc>
        <a:spcBef>
          <a:spcPct val="0"/>
        </a:spcBef>
        <a:spcAft>
          <a:spcPct val="0"/>
        </a:spcAft>
        <a:defRPr sz="2400" kern="1200">
          <a:solidFill>
            <a:schemeClr val="tx2"/>
          </a:solidFill>
          <a:latin typeface="+mj-lt"/>
          <a:ea typeface="+mj-ea"/>
          <a:cs typeface="+mj-cs"/>
        </a:defRPr>
      </a:lvl1pPr>
      <a:lvl2pPr algn="l" rtl="0" eaLnBrk="1" fontAlgn="base" hangingPunct="1">
        <a:lnSpc>
          <a:spcPts val="3000"/>
        </a:lnSpc>
        <a:spcBef>
          <a:spcPct val="0"/>
        </a:spcBef>
        <a:spcAft>
          <a:spcPct val="0"/>
        </a:spcAft>
        <a:defRPr sz="2400">
          <a:solidFill>
            <a:schemeClr val="tx2"/>
          </a:solidFill>
          <a:latin typeface="Arial" panose="020B0604020202020204" pitchFamily="34" charset="0"/>
        </a:defRPr>
      </a:lvl2pPr>
      <a:lvl3pPr algn="l" rtl="0" eaLnBrk="1" fontAlgn="base" hangingPunct="1">
        <a:lnSpc>
          <a:spcPts val="3000"/>
        </a:lnSpc>
        <a:spcBef>
          <a:spcPct val="0"/>
        </a:spcBef>
        <a:spcAft>
          <a:spcPct val="0"/>
        </a:spcAft>
        <a:defRPr sz="2400">
          <a:solidFill>
            <a:schemeClr val="tx2"/>
          </a:solidFill>
          <a:latin typeface="Arial" panose="020B0604020202020204" pitchFamily="34" charset="0"/>
        </a:defRPr>
      </a:lvl3pPr>
      <a:lvl4pPr algn="l" rtl="0" eaLnBrk="1" fontAlgn="base" hangingPunct="1">
        <a:lnSpc>
          <a:spcPts val="3000"/>
        </a:lnSpc>
        <a:spcBef>
          <a:spcPct val="0"/>
        </a:spcBef>
        <a:spcAft>
          <a:spcPct val="0"/>
        </a:spcAft>
        <a:defRPr sz="2400">
          <a:solidFill>
            <a:schemeClr val="tx2"/>
          </a:solidFill>
          <a:latin typeface="Arial" panose="020B0604020202020204" pitchFamily="34" charset="0"/>
        </a:defRPr>
      </a:lvl4pPr>
      <a:lvl5pPr algn="l" rtl="0" eaLnBrk="1" fontAlgn="base" hangingPunct="1">
        <a:lnSpc>
          <a:spcPts val="3000"/>
        </a:lnSpc>
        <a:spcBef>
          <a:spcPct val="0"/>
        </a:spcBef>
        <a:spcAft>
          <a:spcPct val="0"/>
        </a:spcAft>
        <a:defRPr sz="2400">
          <a:solidFill>
            <a:schemeClr val="tx2"/>
          </a:solidFill>
          <a:latin typeface="Arial" panose="020B0604020202020204" pitchFamily="34" charset="0"/>
        </a:defRPr>
      </a:lvl5pPr>
      <a:lvl6pPr marL="457200" algn="l" rtl="0" eaLnBrk="1" fontAlgn="base" hangingPunct="1">
        <a:lnSpc>
          <a:spcPts val="3000"/>
        </a:lnSpc>
        <a:spcBef>
          <a:spcPct val="0"/>
        </a:spcBef>
        <a:spcAft>
          <a:spcPct val="0"/>
        </a:spcAft>
        <a:defRPr sz="2400">
          <a:solidFill>
            <a:schemeClr val="tx2"/>
          </a:solidFill>
          <a:latin typeface="Arial" panose="020B0604020202020204" pitchFamily="34" charset="0"/>
        </a:defRPr>
      </a:lvl6pPr>
      <a:lvl7pPr marL="914400" algn="l" rtl="0" eaLnBrk="1" fontAlgn="base" hangingPunct="1">
        <a:lnSpc>
          <a:spcPts val="3000"/>
        </a:lnSpc>
        <a:spcBef>
          <a:spcPct val="0"/>
        </a:spcBef>
        <a:spcAft>
          <a:spcPct val="0"/>
        </a:spcAft>
        <a:defRPr sz="2400">
          <a:solidFill>
            <a:schemeClr val="tx2"/>
          </a:solidFill>
          <a:latin typeface="Arial" panose="020B0604020202020204" pitchFamily="34" charset="0"/>
        </a:defRPr>
      </a:lvl7pPr>
      <a:lvl8pPr marL="1371600" algn="l" rtl="0" eaLnBrk="1" fontAlgn="base" hangingPunct="1">
        <a:lnSpc>
          <a:spcPts val="3000"/>
        </a:lnSpc>
        <a:spcBef>
          <a:spcPct val="0"/>
        </a:spcBef>
        <a:spcAft>
          <a:spcPct val="0"/>
        </a:spcAft>
        <a:defRPr sz="2400">
          <a:solidFill>
            <a:schemeClr val="tx2"/>
          </a:solidFill>
          <a:latin typeface="Arial" panose="020B0604020202020204" pitchFamily="34" charset="0"/>
        </a:defRPr>
      </a:lvl8pPr>
      <a:lvl9pPr marL="1828800" algn="l" rtl="0" eaLnBrk="1" fontAlgn="base" hangingPunct="1">
        <a:lnSpc>
          <a:spcPts val="3000"/>
        </a:lnSpc>
        <a:spcBef>
          <a:spcPct val="0"/>
        </a:spcBef>
        <a:spcAft>
          <a:spcPct val="0"/>
        </a:spcAft>
        <a:defRPr sz="2400">
          <a:solidFill>
            <a:schemeClr val="tx2"/>
          </a:solidFill>
          <a:latin typeface="Arial" panose="020B0604020202020204" pitchFamily="34" charset="0"/>
        </a:defRPr>
      </a:lvl9pPr>
    </p:titleStyle>
    <p:bodyStyle>
      <a:lvl1pPr marL="342900" indent="-342900" algn="l" rtl="0" eaLnBrk="1" fontAlgn="base" hangingPunct="1">
        <a:lnSpc>
          <a:spcPts val="2200"/>
        </a:lnSpc>
        <a:spcBef>
          <a:spcPts val="500"/>
        </a:spcBef>
        <a:spcAft>
          <a:spcPct val="0"/>
        </a:spcAft>
        <a:defRPr sz="1800" kern="1200">
          <a:solidFill>
            <a:srgbClr val="000000"/>
          </a:solidFill>
          <a:latin typeface="+mn-lt"/>
          <a:ea typeface="+mn-ea"/>
          <a:cs typeface="+mn-cs"/>
        </a:defRPr>
      </a:lvl1pPr>
      <a:lvl2pPr marL="784225" indent="-244475" algn="l" rtl="0" eaLnBrk="1" fontAlgn="base" hangingPunct="1">
        <a:spcBef>
          <a:spcPct val="20000"/>
        </a:spcBef>
        <a:spcAft>
          <a:spcPct val="0"/>
        </a:spcAft>
        <a:buFont typeface="Arial" panose="020B0604020202020204" pitchFamily="34" charset="0"/>
        <a:buChar char="–"/>
        <a:defRPr sz="1800" kern="1200">
          <a:solidFill>
            <a:srgbClr val="000000"/>
          </a:solidFill>
          <a:latin typeface="+mn-lt"/>
          <a:ea typeface="+mn-ea"/>
          <a:cs typeface="+mn-cs"/>
        </a:defRPr>
      </a:lvl2pPr>
      <a:lvl3pPr marL="1192213" indent="-228600" algn="l" rtl="0" eaLnBrk="1" fontAlgn="base" hangingPunct="1">
        <a:spcBef>
          <a:spcPct val="20000"/>
        </a:spcBef>
        <a:spcAft>
          <a:spcPct val="0"/>
        </a:spcAft>
        <a:buChar char="•"/>
        <a:defRPr sz="1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14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mailto:elena.timofeeva@tu-berlin.de"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4.xml"/><Relationship Id="rId1" Type="http://schemas.openxmlformats.org/officeDocument/2006/relationships/slideLayout" Target="../slideLayouts/slideLayout12.xml"/><Relationship Id="rId4" Type="http://schemas.openxmlformats.org/officeDocument/2006/relationships/image" Target="../media/image12.emf"/></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tertitel 4"/>
          <p:cNvSpPr>
            <a:spLocks noGrp="1"/>
          </p:cNvSpPr>
          <p:nvPr>
            <p:ph type="subTitle" idx="1"/>
          </p:nvPr>
        </p:nvSpPr>
        <p:spPr>
          <a:xfrm>
            <a:off x="539750" y="4982166"/>
            <a:ext cx="8061325" cy="956672"/>
          </a:xfrm>
        </p:spPr>
        <p:txBody>
          <a:bodyPr/>
          <a:lstStyle/>
          <a:p>
            <a:r>
              <a:rPr lang="de-DE" dirty="0"/>
              <a:t>Chair </a:t>
            </a:r>
            <a:r>
              <a:rPr lang="de-DE" dirty="0" err="1"/>
              <a:t>of</a:t>
            </a:r>
            <a:r>
              <a:rPr lang="de-DE" dirty="0"/>
              <a:t> Energy Systems</a:t>
            </a:r>
          </a:p>
          <a:p>
            <a:r>
              <a:rPr lang="de-DE" dirty="0"/>
              <a:t>Prof. Dr. Boris Heinz | Dr. Elena </a:t>
            </a:r>
            <a:r>
              <a:rPr lang="de-DE" dirty="0" err="1"/>
              <a:t>Timofeeva</a:t>
            </a:r>
            <a:endParaRPr lang="de-DE" dirty="0"/>
          </a:p>
          <a:p>
            <a:r>
              <a:rPr lang="de-DE" dirty="0"/>
              <a:t>elena.timofeeva@tu-berlin.de</a:t>
            </a:r>
          </a:p>
        </p:txBody>
      </p:sp>
      <p:sp>
        <p:nvSpPr>
          <p:cNvPr id="7" name="Rectangle 2">
            <a:extLst>
              <a:ext uri="{FF2B5EF4-FFF2-40B4-BE49-F238E27FC236}">
                <a16:creationId xmlns:a16="http://schemas.microsoft.com/office/drawing/2014/main" id="{9772B61D-E828-A84A-8A11-1AEBDBE77B98}"/>
              </a:ext>
            </a:extLst>
          </p:cNvPr>
          <p:cNvSpPr>
            <a:spLocks noGrp="1" noChangeArrowheads="1"/>
          </p:cNvSpPr>
          <p:nvPr>
            <p:ph type="ctrTitle"/>
          </p:nvPr>
        </p:nvSpPr>
        <p:spPr>
          <a:xfrm>
            <a:off x="529084" y="3861048"/>
            <a:ext cx="8061325" cy="743280"/>
          </a:xfrm>
        </p:spPr>
        <p:txBody>
          <a:bodyPr/>
          <a:lstStyle/>
          <a:p>
            <a:r>
              <a:rPr lang="de-DE" altLang="de-DE" b="1" dirty="0"/>
              <a:t>Integrated course „Energy Economics“</a:t>
            </a:r>
            <a:br>
              <a:rPr lang="de-DE" altLang="de-DE" b="1" dirty="0"/>
            </a:br>
            <a:r>
              <a:rPr lang="de-DE" altLang="de-DE" b="1" dirty="0"/>
              <a:t>- </a:t>
            </a:r>
            <a:r>
              <a:rPr lang="de-DE" altLang="de-DE" b="1" dirty="0" err="1"/>
              <a:t>Exam</a:t>
            </a:r>
            <a:r>
              <a:rPr lang="de-DE" altLang="de-DE" b="1" dirty="0"/>
              <a:t> </a:t>
            </a:r>
            <a:r>
              <a:rPr lang="de-DE" altLang="de-DE" b="1" dirty="0" err="1"/>
              <a:t>Preparation</a:t>
            </a:r>
            <a:r>
              <a:rPr lang="de-DE" altLang="de-DE" b="1" dirty="0"/>
              <a:t>: Old Tasks</a:t>
            </a:r>
          </a:p>
        </p:txBody>
      </p:sp>
      <mc:AlternateContent xmlns:mc="http://schemas.openxmlformats.org/markup-compatibility/2006" xmlns:p14="http://schemas.microsoft.com/office/powerpoint/2010/main">
        <mc:Choice Requires="p14">
          <p:contentPart p14:bwMode="auto" r:id="rId2">
            <p14:nvContentPartPr>
              <p14:cNvPr id="2" name="Freihand 1">
                <a:extLst>
                  <a:ext uri="{FF2B5EF4-FFF2-40B4-BE49-F238E27FC236}">
                    <a16:creationId xmlns:a16="http://schemas.microsoft.com/office/drawing/2014/main" id="{4C0B6B03-73C0-4A75-8B2E-574BB6C7C4BC}"/>
                  </a:ext>
                </a:extLst>
              </p14:cNvPr>
              <p14:cNvContentPartPr/>
              <p14:nvPr/>
            </p14:nvContentPartPr>
            <p14:xfrm>
              <a:off x="1116000" y="4953960"/>
              <a:ext cx="761040" cy="578160"/>
            </p14:xfrm>
          </p:contentPart>
        </mc:Choice>
        <mc:Fallback xmlns="">
          <p:pic>
            <p:nvPicPr>
              <p:cNvPr id="2" name="Freihand 1">
                <a:extLst>
                  <a:ext uri="{FF2B5EF4-FFF2-40B4-BE49-F238E27FC236}">
                    <a16:creationId xmlns:a16="http://schemas.microsoft.com/office/drawing/2014/main" id="{4C0B6B03-73C0-4A75-8B2E-574BB6C7C4BC}"/>
                  </a:ext>
                </a:extLst>
              </p:cNvPr>
              <p:cNvPicPr/>
              <p:nvPr/>
            </p:nvPicPr>
            <p:blipFill>
              <a:blip r:embed="rId3"/>
              <a:stretch>
                <a:fillRect/>
              </a:stretch>
            </p:blipFill>
            <p:spPr>
              <a:xfrm>
                <a:off x="1106640" y="4944600"/>
                <a:ext cx="779760" cy="596880"/>
              </a:xfrm>
              <a:prstGeom prst="rect">
                <a:avLst/>
              </a:prstGeom>
            </p:spPr>
          </p:pic>
        </mc:Fallback>
      </mc:AlternateContent>
    </p:spTree>
    <p:extLst>
      <p:ext uri="{BB962C8B-B14F-4D97-AF65-F5344CB8AC3E}">
        <p14:creationId xmlns:p14="http://schemas.microsoft.com/office/powerpoint/2010/main" val="4113205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571498" y="908720"/>
            <a:ext cx="8061325" cy="358560"/>
          </a:xfrm>
        </p:spPr>
        <p:txBody>
          <a:bodyPr/>
          <a:lstStyle/>
          <a:p>
            <a:r>
              <a:rPr lang="de-DE" dirty="0"/>
              <a:t>Task 1) Energy </a:t>
            </a:r>
            <a:r>
              <a:rPr lang="de-DE" dirty="0" err="1"/>
              <a:t>Balances</a:t>
            </a:r>
            <a:endParaRPr lang="de-DE" dirty="0"/>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49" y="1455141"/>
            <a:ext cx="8061325" cy="5154513"/>
          </a:xfrm>
        </p:spPr>
        <p:txBody>
          <a:bodyPr/>
          <a:lstStyle/>
          <a:p>
            <a:pPr marL="0" lvl="0" indent="0"/>
            <a:r>
              <a:rPr lang="en-US" dirty="0"/>
              <a:t>A heat pump uses electricity and ambient heat for space heating. In 2016, 9 100 TJ electricity were used in heat pumps in households. The coefficient of performance (COP) indicates the ratio of generated space heat to the used electricity. A typical value for the COP is 300 %.</a:t>
            </a:r>
            <a:endParaRPr lang="de-DE" sz="1600" dirty="0"/>
          </a:p>
          <a:p>
            <a:pPr lvl="1">
              <a:buFont typeface="Arial" panose="020B0604020202020204" pitchFamily="34" charset="0"/>
              <a:buChar char="•"/>
            </a:pPr>
            <a:r>
              <a:rPr lang="en-US" dirty="0"/>
              <a:t>Which element of the energy balance includes the electricity consumption of heat pumps in households? Name the respective row number and column label. 					</a:t>
            </a:r>
            <a:r>
              <a:rPr lang="en-US" b="1" dirty="0"/>
              <a:t>[1]</a:t>
            </a:r>
          </a:p>
          <a:p>
            <a:pPr lvl="1">
              <a:buFont typeface="Arial" panose="020B0604020202020204" pitchFamily="34" charset="0"/>
              <a:buChar char="•"/>
            </a:pPr>
            <a:endParaRPr lang="en-US" sz="1600" b="1" dirty="0"/>
          </a:p>
          <a:p>
            <a:pPr lvl="1">
              <a:buFont typeface="Arial" panose="020B0604020202020204" pitchFamily="34" charset="0"/>
              <a:buChar char="•"/>
            </a:pPr>
            <a:endParaRPr lang="en-US" sz="1600" b="1" dirty="0"/>
          </a:p>
          <a:p>
            <a:pPr lvl="1">
              <a:buFont typeface="Arial" panose="020B0604020202020204" pitchFamily="34" charset="0"/>
              <a:buChar char="•"/>
            </a:pPr>
            <a:endParaRPr lang="en-US" sz="1600" b="1" dirty="0"/>
          </a:p>
          <a:p>
            <a:pPr lvl="1">
              <a:buFont typeface="Arial" panose="020B0604020202020204" pitchFamily="34" charset="0"/>
              <a:buChar char="•"/>
            </a:pPr>
            <a:r>
              <a:rPr lang="en-US" dirty="0"/>
              <a:t>Why is the efficiency indicator of a heat pump (the COP) higher than 100 %?	</a:t>
            </a:r>
            <a:r>
              <a:rPr lang="en-US" b="1" dirty="0"/>
              <a:t>[2]</a:t>
            </a:r>
            <a:endParaRPr lang="de-DE" sz="1600" dirty="0"/>
          </a:p>
          <a:p>
            <a:pPr marL="0" indent="0"/>
            <a:r>
              <a:rPr lang="en-US" dirty="0"/>
              <a:t>				</a:t>
            </a:r>
          </a:p>
          <a:p>
            <a:endParaRPr lang="en-US" dirty="0"/>
          </a:p>
          <a:p>
            <a:endParaRPr lang="en-US" dirty="0"/>
          </a:p>
          <a:p>
            <a:endParaRPr lang="en-US" dirty="0"/>
          </a:p>
          <a:p>
            <a:endParaRPr lang="en-US"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10</a:t>
            </a:fld>
            <a:endParaRPr lang="de-DE" altLang="de-DE" dirty="0"/>
          </a:p>
        </p:txBody>
      </p:sp>
    </p:spTree>
    <p:extLst>
      <p:ext uri="{BB962C8B-B14F-4D97-AF65-F5344CB8AC3E}">
        <p14:creationId xmlns:p14="http://schemas.microsoft.com/office/powerpoint/2010/main" val="1993405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571498" y="908720"/>
            <a:ext cx="8061325" cy="358560"/>
          </a:xfrm>
        </p:spPr>
        <p:txBody>
          <a:bodyPr/>
          <a:lstStyle/>
          <a:p>
            <a:r>
              <a:rPr lang="de-DE" dirty="0"/>
              <a:t>Task 1) Energy </a:t>
            </a:r>
            <a:r>
              <a:rPr lang="de-DE" dirty="0" err="1"/>
              <a:t>Balances</a:t>
            </a:r>
            <a:endParaRPr lang="de-DE" dirty="0"/>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49" y="1455141"/>
            <a:ext cx="8061325" cy="5154513"/>
          </a:xfrm>
        </p:spPr>
        <p:txBody>
          <a:bodyPr/>
          <a:lstStyle/>
          <a:p>
            <a:pPr marL="0" lvl="0" indent="0"/>
            <a:r>
              <a:rPr lang="en-US" dirty="0"/>
              <a:t>A heat pump uses electricity and ambient heat for space heating. In 2016, 9 100 TJ electricity were used in heat pumps in households. The coefficient of performance (COP) indicates the ratio of generated space heat to the used electricity. A typical value for the COP is 300 %.</a:t>
            </a:r>
            <a:endParaRPr lang="de-DE" sz="1600" dirty="0"/>
          </a:p>
          <a:p>
            <a:pPr lvl="1">
              <a:buFont typeface="Arial" panose="020B0604020202020204" pitchFamily="34" charset="0"/>
              <a:buChar char="•"/>
            </a:pPr>
            <a:r>
              <a:rPr lang="en-US" dirty="0"/>
              <a:t>The dominant space heating technology is natural gas heating (efficiency of a condensing boiler: 95 %). How much final energy consumption of natural gas of households is replaced by heat pumps (absolute number and share)? 				</a:t>
            </a:r>
            <a:r>
              <a:rPr lang="en-US" b="1" dirty="0"/>
              <a:t>[3]</a:t>
            </a:r>
            <a:endParaRPr lang="de-DE" dirty="0"/>
          </a:p>
          <a:p>
            <a:pPr marL="0" indent="0"/>
            <a:r>
              <a:rPr lang="en-US" dirty="0"/>
              <a:t>				</a:t>
            </a:r>
          </a:p>
          <a:p>
            <a:endParaRPr lang="en-US" dirty="0"/>
          </a:p>
          <a:p>
            <a:endParaRPr lang="en-US" dirty="0"/>
          </a:p>
          <a:p>
            <a:endParaRPr lang="en-US" dirty="0"/>
          </a:p>
          <a:p>
            <a:endParaRPr lang="en-US"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11</a:t>
            </a:fld>
            <a:endParaRPr lang="de-DE" altLang="de-DE" dirty="0"/>
          </a:p>
        </p:txBody>
      </p:sp>
    </p:spTree>
    <p:extLst>
      <p:ext uri="{BB962C8B-B14F-4D97-AF65-F5344CB8AC3E}">
        <p14:creationId xmlns:p14="http://schemas.microsoft.com/office/powerpoint/2010/main" val="2335103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580735" y="995872"/>
            <a:ext cx="8061325" cy="358560"/>
          </a:xfrm>
        </p:spPr>
        <p:txBody>
          <a:bodyPr/>
          <a:lstStyle/>
          <a:p>
            <a:r>
              <a:rPr lang="de-DE" dirty="0"/>
              <a:t>Task 2) Supply and Demand</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49" y="1455141"/>
                <a:ext cx="8061325" cy="5154513"/>
              </a:xfrm>
            </p:spPr>
            <p:txBody>
              <a:bodyPr/>
              <a:lstStyle/>
              <a:p>
                <a:pPr marL="0" lvl="0" indent="0"/>
                <a:r>
                  <a:rPr lang="en-US" dirty="0"/>
                  <a:t>You have derived supply and demand functions for a product in a competitive market: </a:t>
                </a:r>
              </a:p>
              <a:p>
                <a:r>
                  <a:rPr lang="en-US" dirty="0"/>
                  <a:t>Demand		</a:t>
                </a:r>
                <a14:m>
                  <m:oMath xmlns:m="http://schemas.openxmlformats.org/officeDocument/2006/math">
                    <m:sSub>
                      <m:sSubPr>
                        <m:ctrlPr>
                          <a:rPr lang="de-DE"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𝐷</m:t>
                        </m:r>
                      </m:sub>
                    </m:sSub>
                    <m:d>
                      <m:dPr>
                        <m:ctrlPr>
                          <a:rPr lang="de-DE" i="1">
                            <a:latin typeface="Cambria Math" panose="02040503050406030204" pitchFamily="18" charset="0"/>
                          </a:rPr>
                        </m:ctrlPr>
                      </m:dPr>
                      <m:e>
                        <m:r>
                          <a:rPr lang="en-US" i="1">
                            <a:latin typeface="Cambria Math" panose="02040503050406030204" pitchFamily="18" charset="0"/>
                          </a:rPr>
                          <m:t>𝑝</m:t>
                        </m:r>
                      </m:e>
                    </m:d>
                    <m:r>
                      <a:rPr lang="en-US" i="1">
                        <a:latin typeface="Cambria Math" panose="02040503050406030204" pitchFamily="18" charset="0"/>
                      </a:rPr>
                      <m:t>=−0.4∗</m:t>
                    </m:r>
                    <m:r>
                      <a:rPr lang="en-US" i="1">
                        <a:latin typeface="Cambria Math" panose="02040503050406030204" pitchFamily="18" charset="0"/>
                      </a:rPr>
                      <m:t>𝑝</m:t>
                    </m:r>
                    <m:r>
                      <a:rPr lang="en-US" i="1">
                        <a:latin typeface="Cambria Math" panose="02040503050406030204" pitchFamily="18" charset="0"/>
                      </a:rPr>
                      <m:t>+70</m:t>
                    </m:r>
                  </m:oMath>
                </a14:m>
                <a:r>
                  <a:rPr lang="en-US" dirty="0"/>
                  <a:t>		Price </a:t>
                </a:r>
                <a14:m>
                  <m:oMath xmlns:m="http://schemas.openxmlformats.org/officeDocument/2006/math">
                    <m:r>
                      <a:rPr lang="en-US" i="1">
                        <a:latin typeface="Cambria Math" panose="02040503050406030204" pitchFamily="18" charset="0"/>
                      </a:rPr>
                      <m:t>𝑝</m:t>
                    </m:r>
                  </m:oMath>
                </a14:m>
                <a:r>
                  <a:rPr lang="en-US" dirty="0"/>
                  <a:t> in </a:t>
                </a:r>
                <a14:m>
                  <m:oMath xmlns:m="http://schemas.openxmlformats.org/officeDocument/2006/math">
                    <m:r>
                      <a:rPr lang="en-US" i="1">
                        <a:latin typeface="Cambria Math" panose="02040503050406030204" pitchFamily="18" charset="0"/>
                      </a:rPr>
                      <m:t>𝑀𝑈</m:t>
                    </m:r>
                    <m:r>
                      <a:rPr lang="en-US" i="1">
                        <a:latin typeface="Cambria Math" panose="02040503050406030204" pitchFamily="18" charset="0"/>
                      </a:rPr>
                      <m:t>/</m:t>
                    </m:r>
                    <m:r>
                      <a:rPr lang="en-US" i="1">
                        <a:latin typeface="Cambria Math" panose="02040503050406030204" pitchFamily="18" charset="0"/>
                      </a:rPr>
                      <m:t>𝑄𝑈</m:t>
                    </m:r>
                  </m:oMath>
                </a14:m>
                <a:endParaRPr lang="de-DE" dirty="0"/>
              </a:p>
              <a:p>
                <a:r>
                  <a:rPr lang="en-US" dirty="0"/>
                  <a:t>Supply		</a:t>
                </a:r>
                <a14:m>
                  <m:oMath xmlns:m="http://schemas.openxmlformats.org/officeDocument/2006/math">
                    <m:sSub>
                      <m:sSubPr>
                        <m:ctrlPr>
                          <a:rPr lang="de-DE"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𝑆</m:t>
                        </m:r>
                      </m:sub>
                    </m:sSub>
                    <m:d>
                      <m:dPr>
                        <m:ctrlPr>
                          <a:rPr lang="de-DE" i="1">
                            <a:latin typeface="Cambria Math" panose="02040503050406030204" pitchFamily="18" charset="0"/>
                          </a:rPr>
                        </m:ctrlPr>
                      </m:dPr>
                      <m:e>
                        <m:r>
                          <a:rPr lang="en-US" i="1">
                            <a:latin typeface="Cambria Math" panose="02040503050406030204" pitchFamily="18" charset="0"/>
                          </a:rPr>
                          <m:t>𝑝</m:t>
                        </m:r>
                      </m:e>
                    </m:d>
                    <m:r>
                      <a:rPr lang="en-US" i="1">
                        <a:latin typeface="Cambria Math" panose="02040503050406030204" pitchFamily="18" charset="0"/>
                      </a:rPr>
                      <m:t>=0.6∗</m:t>
                    </m:r>
                    <m:r>
                      <a:rPr lang="en-US" i="1">
                        <a:latin typeface="Cambria Math" panose="02040503050406030204" pitchFamily="18" charset="0"/>
                      </a:rPr>
                      <m:t>𝑝</m:t>
                    </m:r>
                    <m:r>
                      <a:rPr lang="en-US" i="1">
                        <a:latin typeface="Cambria Math" panose="02040503050406030204" pitchFamily="18" charset="0"/>
                      </a:rPr>
                      <m:t>+10</m:t>
                    </m:r>
                  </m:oMath>
                </a14:m>
                <a:r>
                  <a:rPr lang="en-US" dirty="0"/>
                  <a:t>		Quantity </a:t>
                </a:r>
                <a14:m>
                  <m:oMath xmlns:m="http://schemas.openxmlformats.org/officeDocument/2006/math">
                    <m:r>
                      <a:rPr lang="en-US" i="1">
                        <a:latin typeface="Cambria Math" panose="02040503050406030204" pitchFamily="18" charset="0"/>
                      </a:rPr>
                      <m:t>𝑄</m:t>
                    </m:r>
                  </m:oMath>
                </a14:m>
                <a:r>
                  <a:rPr lang="en-US" dirty="0"/>
                  <a:t> in </a:t>
                </a:r>
                <a14:m>
                  <m:oMath xmlns:m="http://schemas.openxmlformats.org/officeDocument/2006/math">
                    <m:r>
                      <a:rPr lang="en-US" i="1">
                        <a:latin typeface="Cambria Math" panose="02040503050406030204" pitchFamily="18" charset="0"/>
                      </a:rPr>
                      <m:t>𝑄𝑈</m:t>
                    </m:r>
                  </m:oMath>
                </a14:m>
                <a:endParaRPr lang="de-DE" dirty="0"/>
              </a:p>
              <a:p>
                <a:pPr marL="0" lvl="0" indent="0"/>
                <a:r>
                  <a:rPr lang="en-US" dirty="0"/>
                  <a:t>a) Draw the supply and demand function and highlight the market equilibrium. 								</a:t>
                </a:r>
                <a:r>
                  <a:rPr lang="en-GB" b="1" dirty="0"/>
                  <a:t>[3]</a:t>
                </a:r>
                <a:endParaRPr lang="en-US" b="1" dirty="0"/>
              </a:p>
              <a:p>
                <a:pPr marL="0" lvl="0" indent="0"/>
                <a:r>
                  <a:rPr lang="en-US" dirty="0"/>
                  <a:t>			</a:t>
                </a:r>
              </a:p>
              <a:p>
                <a:endParaRPr lang="en-US" dirty="0"/>
              </a:p>
              <a:p>
                <a:endParaRPr lang="en-US" dirty="0"/>
              </a:p>
              <a:p>
                <a:endParaRPr lang="en-US" dirty="0"/>
              </a:p>
              <a:p>
                <a:endParaRPr lang="en-US" dirty="0"/>
              </a:p>
              <a:p>
                <a:endParaRPr lang="en-US" dirty="0"/>
              </a:p>
              <a:p>
                <a:pPr marL="0" indent="0"/>
                <a:endParaRPr lang="en-US" dirty="0"/>
              </a:p>
              <a:p>
                <a:endParaRPr lang="de-DE" dirty="0"/>
              </a:p>
            </p:txBody>
          </p:sp>
        </mc:Choice>
        <mc:Fallback xmlns="">
          <p:sp>
            <p:nvSpPr>
              <p:cNvPr id="3" name="Inhaltsplatzhalter 2">
                <a:extLst>
                  <a:ext uri="{FF2B5EF4-FFF2-40B4-BE49-F238E27FC236}">
                    <a16:creationId xmlns:a16="http://schemas.microsoft.com/office/drawing/2014/main" id="{8A0AC006-BF23-4430-A348-4DFE3F3A46C8}"/>
                  </a:ext>
                </a:extLst>
              </p:cNvPr>
              <p:cNvSpPr>
                <a:spLocks noGrp="1" noRot="1" noChangeAspect="1" noMove="1" noResize="1" noEditPoints="1" noAdjustHandles="1" noChangeArrowheads="1" noChangeShapeType="1" noTextEdit="1"/>
              </p:cNvSpPr>
              <p:nvPr>
                <p:ph idx="1"/>
              </p:nvPr>
            </p:nvSpPr>
            <p:spPr>
              <a:xfrm>
                <a:off x="539749" y="1455141"/>
                <a:ext cx="8061325" cy="5154513"/>
              </a:xfrm>
              <a:blipFill>
                <a:blip r:embed="rId3"/>
                <a:stretch>
                  <a:fillRect l="-1815" t="-1775"/>
                </a:stretch>
              </a:blipFill>
            </p:spPr>
            <p:txBody>
              <a:bodyPr/>
              <a:lstStyle/>
              <a:p>
                <a:r>
                  <a:rPr lang="de-DE">
                    <a:noFill/>
                  </a:rPr>
                  <a:t> </a:t>
                </a:r>
              </a:p>
            </p:txBody>
          </p:sp>
        </mc:Fallback>
      </mc:AlternateContent>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12</a:t>
            </a:fld>
            <a:endParaRPr lang="de-DE" altLang="de-DE" dirty="0"/>
          </a:p>
        </p:txBody>
      </p:sp>
    </p:spTree>
    <p:extLst>
      <p:ext uri="{BB962C8B-B14F-4D97-AF65-F5344CB8AC3E}">
        <p14:creationId xmlns:p14="http://schemas.microsoft.com/office/powerpoint/2010/main" val="1131878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580735" y="995872"/>
            <a:ext cx="8061325" cy="358560"/>
          </a:xfrm>
        </p:spPr>
        <p:txBody>
          <a:bodyPr/>
          <a:lstStyle/>
          <a:p>
            <a:r>
              <a:rPr lang="de-DE" dirty="0"/>
              <a:t>Task 2) Supply and Demand</a:t>
            </a:r>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49" y="1455141"/>
            <a:ext cx="8061325" cy="5154513"/>
          </a:xfrm>
        </p:spPr>
        <p:txBody>
          <a:bodyPr/>
          <a:lstStyle/>
          <a:p>
            <a:endParaRPr lang="en-US" dirty="0"/>
          </a:p>
          <a:p>
            <a:endParaRPr lang="en-US" dirty="0"/>
          </a:p>
          <a:p>
            <a:endParaRPr lang="en-US" dirty="0"/>
          </a:p>
          <a:p>
            <a:endParaRPr lang="en-US"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13</a:t>
            </a:fld>
            <a:endParaRPr lang="de-DE" altLang="de-DE" dirty="0"/>
          </a:p>
        </p:txBody>
      </p:sp>
      <p:graphicFrame>
        <p:nvGraphicFramePr>
          <p:cNvPr id="6" name="Diagramm 5">
            <a:extLst>
              <a:ext uri="{FF2B5EF4-FFF2-40B4-BE49-F238E27FC236}">
                <a16:creationId xmlns:a16="http://schemas.microsoft.com/office/drawing/2014/main" id="{E97854B8-1CCF-4BAA-8BF1-CB50046661DE}"/>
              </a:ext>
            </a:extLst>
          </p:cNvPr>
          <p:cNvGraphicFramePr/>
          <p:nvPr>
            <p:extLst>
              <p:ext uri="{D42A27DB-BD31-4B8C-83A1-F6EECF244321}">
                <p14:modId xmlns:p14="http://schemas.microsoft.com/office/powerpoint/2010/main" val="3213549924"/>
              </p:ext>
            </p:extLst>
          </p:nvPr>
        </p:nvGraphicFramePr>
        <p:xfrm>
          <a:off x="1774823" y="1537909"/>
          <a:ext cx="5591175" cy="491934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feld 3">
            <a:extLst>
              <a:ext uri="{FF2B5EF4-FFF2-40B4-BE49-F238E27FC236}">
                <a16:creationId xmlns:a16="http://schemas.microsoft.com/office/drawing/2014/main" id="{0E36B3AD-F85D-47D7-B178-AED4985CD82B}"/>
              </a:ext>
            </a:extLst>
          </p:cNvPr>
          <p:cNvSpPr txBox="1"/>
          <p:nvPr/>
        </p:nvSpPr>
        <p:spPr>
          <a:xfrm>
            <a:off x="5076056" y="6165304"/>
            <a:ext cx="720080" cy="291950"/>
          </a:xfrm>
          <a:prstGeom prst="rect">
            <a:avLst/>
          </a:prstGeom>
          <a:solidFill>
            <a:schemeClr val="bg1"/>
          </a:solidFill>
        </p:spPr>
        <p:txBody>
          <a:bodyPr wrap="square" rtlCol="0">
            <a:spAutoFit/>
          </a:bodyPr>
          <a:lstStyle/>
          <a:p>
            <a:endParaRPr lang="de-DE" dirty="0"/>
          </a:p>
        </p:txBody>
      </p:sp>
    </p:spTree>
    <p:extLst>
      <p:ext uri="{BB962C8B-B14F-4D97-AF65-F5344CB8AC3E}">
        <p14:creationId xmlns:p14="http://schemas.microsoft.com/office/powerpoint/2010/main" val="72839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580735" y="995872"/>
            <a:ext cx="8061325" cy="358560"/>
          </a:xfrm>
        </p:spPr>
        <p:txBody>
          <a:bodyPr/>
          <a:lstStyle/>
          <a:p>
            <a:r>
              <a:rPr lang="de-DE" dirty="0"/>
              <a:t>Task 2) Supply and Demand</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49" y="1455141"/>
                <a:ext cx="8061325" cy="5154513"/>
              </a:xfrm>
            </p:spPr>
            <p:txBody>
              <a:bodyPr/>
              <a:lstStyle/>
              <a:p>
                <a:pPr marL="0" lvl="0" indent="0"/>
                <a:r>
                  <a:rPr lang="en-US" dirty="0"/>
                  <a:t>You have derived supply and demand functions for a product in a competitive market: </a:t>
                </a:r>
              </a:p>
              <a:p>
                <a:r>
                  <a:rPr lang="en-US" dirty="0"/>
                  <a:t>Demand		</a:t>
                </a:r>
                <a14:m>
                  <m:oMath xmlns:m="http://schemas.openxmlformats.org/officeDocument/2006/math">
                    <m:sSub>
                      <m:sSubPr>
                        <m:ctrlPr>
                          <a:rPr lang="de-DE"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𝐷</m:t>
                        </m:r>
                      </m:sub>
                    </m:sSub>
                    <m:d>
                      <m:dPr>
                        <m:ctrlPr>
                          <a:rPr lang="de-DE" i="1">
                            <a:latin typeface="Cambria Math" panose="02040503050406030204" pitchFamily="18" charset="0"/>
                          </a:rPr>
                        </m:ctrlPr>
                      </m:dPr>
                      <m:e>
                        <m:r>
                          <a:rPr lang="en-US" i="1">
                            <a:latin typeface="Cambria Math" panose="02040503050406030204" pitchFamily="18" charset="0"/>
                          </a:rPr>
                          <m:t>𝑝</m:t>
                        </m:r>
                      </m:e>
                    </m:d>
                    <m:r>
                      <a:rPr lang="en-US" i="1">
                        <a:latin typeface="Cambria Math" panose="02040503050406030204" pitchFamily="18" charset="0"/>
                      </a:rPr>
                      <m:t>=−0.4∗</m:t>
                    </m:r>
                    <m:r>
                      <a:rPr lang="en-US" i="1">
                        <a:latin typeface="Cambria Math" panose="02040503050406030204" pitchFamily="18" charset="0"/>
                      </a:rPr>
                      <m:t>𝑝</m:t>
                    </m:r>
                    <m:r>
                      <a:rPr lang="en-US" i="1">
                        <a:latin typeface="Cambria Math" panose="02040503050406030204" pitchFamily="18" charset="0"/>
                      </a:rPr>
                      <m:t>+70</m:t>
                    </m:r>
                  </m:oMath>
                </a14:m>
                <a:r>
                  <a:rPr lang="en-US" dirty="0"/>
                  <a:t>		Price </a:t>
                </a:r>
                <a14:m>
                  <m:oMath xmlns:m="http://schemas.openxmlformats.org/officeDocument/2006/math">
                    <m:r>
                      <a:rPr lang="en-US" i="1">
                        <a:latin typeface="Cambria Math" panose="02040503050406030204" pitchFamily="18" charset="0"/>
                      </a:rPr>
                      <m:t>𝑝</m:t>
                    </m:r>
                  </m:oMath>
                </a14:m>
                <a:r>
                  <a:rPr lang="en-US" dirty="0"/>
                  <a:t> in </a:t>
                </a:r>
                <a14:m>
                  <m:oMath xmlns:m="http://schemas.openxmlformats.org/officeDocument/2006/math">
                    <m:r>
                      <a:rPr lang="en-US" i="1">
                        <a:latin typeface="Cambria Math" panose="02040503050406030204" pitchFamily="18" charset="0"/>
                      </a:rPr>
                      <m:t>𝑀𝑈</m:t>
                    </m:r>
                    <m:r>
                      <a:rPr lang="en-US" i="1">
                        <a:latin typeface="Cambria Math" panose="02040503050406030204" pitchFamily="18" charset="0"/>
                      </a:rPr>
                      <m:t>/</m:t>
                    </m:r>
                    <m:r>
                      <a:rPr lang="en-US" i="1">
                        <a:latin typeface="Cambria Math" panose="02040503050406030204" pitchFamily="18" charset="0"/>
                      </a:rPr>
                      <m:t>𝑄𝑈</m:t>
                    </m:r>
                  </m:oMath>
                </a14:m>
                <a:endParaRPr lang="de-DE" dirty="0"/>
              </a:p>
              <a:p>
                <a:r>
                  <a:rPr lang="en-US" dirty="0"/>
                  <a:t>Supply		</a:t>
                </a:r>
                <a14:m>
                  <m:oMath xmlns:m="http://schemas.openxmlformats.org/officeDocument/2006/math">
                    <m:sSub>
                      <m:sSubPr>
                        <m:ctrlPr>
                          <a:rPr lang="de-DE"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𝑆</m:t>
                        </m:r>
                      </m:sub>
                    </m:sSub>
                    <m:d>
                      <m:dPr>
                        <m:ctrlPr>
                          <a:rPr lang="de-DE" i="1">
                            <a:latin typeface="Cambria Math" panose="02040503050406030204" pitchFamily="18" charset="0"/>
                          </a:rPr>
                        </m:ctrlPr>
                      </m:dPr>
                      <m:e>
                        <m:r>
                          <a:rPr lang="en-US" i="1">
                            <a:latin typeface="Cambria Math" panose="02040503050406030204" pitchFamily="18" charset="0"/>
                          </a:rPr>
                          <m:t>𝑝</m:t>
                        </m:r>
                      </m:e>
                    </m:d>
                    <m:r>
                      <a:rPr lang="en-US" i="1">
                        <a:latin typeface="Cambria Math" panose="02040503050406030204" pitchFamily="18" charset="0"/>
                      </a:rPr>
                      <m:t>=0.6∗</m:t>
                    </m:r>
                    <m:r>
                      <a:rPr lang="en-US" i="1">
                        <a:latin typeface="Cambria Math" panose="02040503050406030204" pitchFamily="18" charset="0"/>
                      </a:rPr>
                      <m:t>𝑝</m:t>
                    </m:r>
                    <m:r>
                      <a:rPr lang="en-US" i="1">
                        <a:latin typeface="Cambria Math" panose="02040503050406030204" pitchFamily="18" charset="0"/>
                      </a:rPr>
                      <m:t>+10</m:t>
                    </m:r>
                  </m:oMath>
                </a14:m>
                <a:r>
                  <a:rPr lang="en-US" dirty="0"/>
                  <a:t>		Quantity </a:t>
                </a:r>
                <a14:m>
                  <m:oMath xmlns:m="http://schemas.openxmlformats.org/officeDocument/2006/math">
                    <m:r>
                      <a:rPr lang="en-US" i="1">
                        <a:latin typeface="Cambria Math" panose="02040503050406030204" pitchFamily="18" charset="0"/>
                      </a:rPr>
                      <m:t>𝑄</m:t>
                    </m:r>
                  </m:oMath>
                </a14:m>
                <a:r>
                  <a:rPr lang="en-US" dirty="0"/>
                  <a:t> in </a:t>
                </a:r>
                <a14:m>
                  <m:oMath xmlns:m="http://schemas.openxmlformats.org/officeDocument/2006/math">
                    <m:r>
                      <a:rPr lang="en-US" i="1">
                        <a:latin typeface="Cambria Math" panose="02040503050406030204" pitchFamily="18" charset="0"/>
                      </a:rPr>
                      <m:t>𝑄𝑈</m:t>
                    </m:r>
                  </m:oMath>
                </a14:m>
                <a:endParaRPr lang="de-DE" dirty="0"/>
              </a:p>
              <a:p>
                <a:pPr marL="0" lvl="0" indent="0"/>
                <a:r>
                  <a:rPr lang="en-US" dirty="0"/>
                  <a:t>b) Find the market clearing price (MCP) and the market clearing volume (MCV) graphically and mathematically. 					</a:t>
                </a:r>
                <a:r>
                  <a:rPr lang="en-GB" b="1" dirty="0"/>
                  <a:t>[3]</a:t>
                </a:r>
                <a:endParaRPr lang="en-US" b="1" dirty="0"/>
              </a:p>
              <a:p>
                <a:pPr marL="0" lvl="0" indent="0"/>
                <a:r>
                  <a:rPr lang="en-US" dirty="0"/>
                  <a:t>			</a:t>
                </a:r>
              </a:p>
              <a:p>
                <a:endParaRPr lang="en-US" dirty="0"/>
              </a:p>
              <a:p>
                <a:endParaRPr lang="en-US" dirty="0"/>
              </a:p>
              <a:p>
                <a:endParaRPr lang="en-US" dirty="0"/>
              </a:p>
              <a:p>
                <a:endParaRPr lang="en-US" dirty="0"/>
              </a:p>
              <a:p>
                <a:endParaRPr lang="en-US" dirty="0"/>
              </a:p>
              <a:p>
                <a:pPr marL="0" indent="0"/>
                <a:endParaRPr lang="en-US" dirty="0"/>
              </a:p>
              <a:p>
                <a:endParaRPr lang="de-DE" dirty="0"/>
              </a:p>
            </p:txBody>
          </p:sp>
        </mc:Choice>
        <mc:Fallback xmlns="">
          <p:sp>
            <p:nvSpPr>
              <p:cNvPr id="3" name="Inhaltsplatzhalter 2">
                <a:extLst>
                  <a:ext uri="{FF2B5EF4-FFF2-40B4-BE49-F238E27FC236}">
                    <a16:creationId xmlns:a16="http://schemas.microsoft.com/office/drawing/2014/main" id="{8A0AC006-BF23-4430-A348-4DFE3F3A46C8}"/>
                  </a:ext>
                </a:extLst>
              </p:cNvPr>
              <p:cNvSpPr>
                <a:spLocks noGrp="1" noRot="1" noChangeAspect="1" noMove="1" noResize="1" noEditPoints="1" noAdjustHandles="1" noChangeArrowheads="1" noChangeShapeType="1" noTextEdit="1"/>
              </p:cNvSpPr>
              <p:nvPr>
                <p:ph idx="1"/>
              </p:nvPr>
            </p:nvSpPr>
            <p:spPr>
              <a:xfrm>
                <a:off x="539749" y="1455141"/>
                <a:ext cx="8061325" cy="5154513"/>
              </a:xfrm>
              <a:blipFill>
                <a:blip r:embed="rId3"/>
                <a:stretch>
                  <a:fillRect l="-1815" t="-1775" r="-1513"/>
                </a:stretch>
              </a:blipFill>
            </p:spPr>
            <p:txBody>
              <a:bodyPr/>
              <a:lstStyle/>
              <a:p>
                <a:r>
                  <a:rPr lang="de-DE">
                    <a:noFill/>
                  </a:rPr>
                  <a:t> </a:t>
                </a:r>
              </a:p>
            </p:txBody>
          </p:sp>
        </mc:Fallback>
      </mc:AlternateContent>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14</a:t>
            </a:fld>
            <a:endParaRPr lang="de-DE" altLang="de-DE" dirty="0"/>
          </a:p>
        </p:txBody>
      </p:sp>
    </p:spTree>
    <p:extLst>
      <p:ext uri="{BB962C8B-B14F-4D97-AF65-F5344CB8AC3E}">
        <p14:creationId xmlns:p14="http://schemas.microsoft.com/office/powerpoint/2010/main" val="582645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580735" y="995872"/>
            <a:ext cx="8061325" cy="358560"/>
          </a:xfrm>
        </p:spPr>
        <p:txBody>
          <a:bodyPr/>
          <a:lstStyle/>
          <a:p>
            <a:r>
              <a:rPr lang="de-DE" dirty="0"/>
              <a:t>Task 2) Supply and Demand</a:t>
            </a:r>
          </a:p>
        </p:txBody>
      </p:sp>
      <mc:AlternateContent xmlns:mc="http://schemas.openxmlformats.org/markup-compatibility/2006">
        <mc:Choice xmlns:a14="http://schemas.microsoft.com/office/drawing/2010/main" Requires="a14">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49" y="1455141"/>
                <a:ext cx="8061325" cy="5154513"/>
              </a:xfrm>
            </p:spPr>
            <p:txBody>
              <a:bodyPr/>
              <a:lstStyle/>
              <a:p>
                <a:pPr marL="0" lvl="0" indent="0"/>
                <a:r>
                  <a:rPr lang="en-US" dirty="0"/>
                  <a:t>You have derived supply and demand functions for a product in a competitive market: </a:t>
                </a:r>
              </a:p>
              <a:p>
                <a:r>
                  <a:rPr lang="en-US" dirty="0"/>
                  <a:t>Demand		</a:t>
                </a:r>
                <a14:m>
                  <m:oMath xmlns:m="http://schemas.openxmlformats.org/officeDocument/2006/math">
                    <m:sSub>
                      <m:sSubPr>
                        <m:ctrlPr>
                          <a:rPr lang="de-DE"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𝐷</m:t>
                        </m:r>
                      </m:sub>
                    </m:sSub>
                    <m:d>
                      <m:dPr>
                        <m:ctrlPr>
                          <a:rPr lang="de-DE" i="1">
                            <a:latin typeface="Cambria Math" panose="02040503050406030204" pitchFamily="18" charset="0"/>
                          </a:rPr>
                        </m:ctrlPr>
                      </m:dPr>
                      <m:e>
                        <m:r>
                          <a:rPr lang="en-US" i="1">
                            <a:latin typeface="Cambria Math" panose="02040503050406030204" pitchFamily="18" charset="0"/>
                          </a:rPr>
                          <m:t>𝑝</m:t>
                        </m:r>
                      </m:e>
                    </m:d>
                    <m:r>
                      <a:rPr lang="en-US" i="1">
                        <a:latin typeface="Cambria Math" panose="02040503050406030204" pitchFamily="18" charset="0"/>
                      </a:rPr>
                      <m:t>=−0.4∗</m:t>
                    </m:r>
                    <m:r>
                      <a:rPr lang="en-US" i="1">
                        <a:latin typeface="Cambria Math" panose="02040503050406030204" pitchFamily="18" charset="0"/>
                      </a:rPr>
                      <m:t>𝑝</m:t>
                    </m:r>
                    <m:r>
                      <a:rPr lang="en-US" i="1">
                        <a:latin typeface="Cambria Math" panose="02040503050406030204" pitchFamily="18" charset="0"/>
                      </a:rPr>
                      <m:t>+70</m:t>
                    </m:r>
                  </m:oMath>
                </a14:m>
                <a:r>
                  <a:rPr lang="en-US" dirty="0"/>
                  <a:t>		Price </a:t>
                </a:r>
                <a14:m>
                  <m:oMath xmlns:m="http://schemas.openxmlformats.org/officeDocument/2006/math">
                    <m:r>
                      <a:rPr lang="en-US" i="1">
                        <a:latin typeface="Cambria Math" panose="02040503050406030204" pitchFamily="18" charset="0"/>
                      </a:rPr>
                      <m:t>𝑝</m:t>
                    </m:r>
                  </m:oMath>
                </a14:m>
                <a:r>
                  <a:rPr lang="en-US" dirty="0"/>
                  <a:t> in </a:t>
                </a:r>
                <a14:m>
                  <m:oMath xmlns:m="http://schemas.openxmlformats.org/officeDocument/2006/math">
                    <m:r>
                      <a:rPr lang="en-US" i="1">
                        <a:latin typeface="Cambria Math" panose="02040503050406030204" pitchFamily="18" charset="0"/>
                      </a:rPr>
                      <m:t>𝑀𝑈</m:t>
                    </m:r>
                    <m:r>
                      <a:rPr lang="en-US" i="1">
                        <a:latin typeface="Cambria Math" panose="02040503050406030204" pitchFamily="18" charset="0"/>
                      </a:rPr>
                      <m:t>/</m:t>
                    </m:r>
                    <m:r>
                      <a:rPr lang="en-US" i="1">
                        <a:latin typeface="Cambria Math" panose="02040503050406030204" pitchFamily="18" charset="0"/>
                      </a:rPr>
                      <m:t>𝑄𝑈</m:t>
                    </m:r>
                  </m:oMath>
                </a14:m>
                <a:endParaRPr lang="de-DE" dirty="0"/>
              </a:p>
              <a:p>
                <a:r>
                  <a:rPr lang="en-US" dirty="0"/>
                  <a:t>Supply		</a:t>
                </a:r>
                <a14:m>
                  <m:oMath xmlns:m="http://schemas.openxmlformats.org/officeDocument/2006/math">
                    <m:sSub>
                      <m:sSubPr>
                        <m:ctrlPr>
                          <a:rPr lang="de-DE"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𝑆</m:t>
                        </m:r>
                      </m:sub>
                    </m:sSub>
                    <m:d>
                      <m:dPr>
                        <m:ctrlPr>
                          <a:rPr lang="de-DE" i="1">
                            <a:latin typeface="Cambria Math" panose="02040503050406030204" pitchFamily="18" charset="0"/>
                          </a:rPr>
                        </m:ctrlPr>
                      </m:dPr>
                      <m:e>
                        <m:r>
                          <a:rPr lang="en-US" i="1">
                            <a:latin typeface="Cambria Math" panose="02040503050406030204" pitchFamily="18" charset="0"/>
                          </a:rPr>
                          <m:t>𝑝</m:t>
                        </m:r>
                      </m:e>
                    </m:d>
                    <m:r>
                      <a:rPr lang="en-US" i="1">
                        <a:latin typeface="Cambria Math" panose="02040503050406030204" pitchFamily="18" charset="0"/>
                      </a:rPr>
                      <m:t>=0.6∗</m:t>
                    </m:r>
                    <m:r>
                      <a:rPr lang="en-US" i="1">
                        <a:latin typeface="Cambria Math" panose="02040503050406030204" pitchFamily="18" charset="0"/>
                      </a:rPr>
                      <m:t>𝑝</m:t>
                    </m:r>
                    <m:r>
                      <a:rPr lang="en-US" i="1">
                        <a:latin typeface="Cambria Math" panose="02040503050406030204" pitchFamily="18" charset="0"/>
                      </a:rPr>
                      <m:t>+10</m:t>
                    </m:r>
                  </m:oMath>
                </a14:m>
                <a:r>
                  <a:rPr lang="en-US" dirty="0"/>
                  <a:t>		Quantity </a:t>
                </a:r>
                <a14:m>
                  <m:oMath xmlns:m="http://schemas.openxmlformats.org/officeDocument/2006/math">
                    <m:r>
                      <a:rPr lang="en-US" i="1">
                        <a:latin typeface="Cambria Math" panose="02040503050406030204" pitchFamily="18" charset="0"/>
                      </a:rPr>
                      <m:t>𝑄</m:t>
                    </m:r>
                  </m:oMath>
                </a14:m>
                <a:r>
                  <a:rPr lang="en-US" dirty="0"/>
                  <a:t> in </a:t>
                </a:r>
                <a14:m>
                  <m:oMath xmlns:m="http://schemas.openxmlformats.org/officeDocument/2006/math">
                    <m:r>
                      <a:rPr lang="en-US" i="1">
                        <a:latin typeface="Cambria Math" panose="02040503050406030204" pitchFamily="18" charset="0"/>
                      </a:rPr>
                      <m:t>𝑄𝑈</m:t>
                    </m:r>
                  </m:oMath>
                </a14:m>
                <a:endParaRPr lang="de-DE" dirty="0"/>
              </a:p>
              <a:p>
                <a:pPr marL="0" lvl="0" indent="0"/>
                <a:r>
                  <a:rPr lang="en-US" dirty="0"/>
                  <a:t>c) What is the price elasticity of the demand in the market equilibrium? Is it elastic or inelastic?						</a:t>
                </a:r>
                <a:r>
                  <a:rPr lang="en-GB" b="1" dirty="0"/>
                  <a:t>[3]</a:t>
                </a:r>
                <a:endParaRPr lang="en-US" b="1" dirty="0"/>
              </a:p>
              <a:p>
                <a:pPr marL="0" lvl="0" indent="0"/>
                <a:r>
                  <a:rPr lang="en-US" dirty="0"/>
                  <a:t>			</a:t>
                </a:r>
              </a:p>
              <a:p>
                <a:endParaRPr lang="en-US" dirty="0"/>
              </a:p>
              <a:p>
                <a:endParaRPr lang="en-US" dirty="0"/>
              </a:p>
              <a:p>
                <a:endParaRPr lang="en-US" dirty="0"/>
              </a:p>
              <a:p>
                <a:endParaRPr lang="en-US" dirty="0"/>
              </a:p>
              <a:p>
                <a:endParaRPr lang="en-US" dirty="0"/>
              </a:p>
              <a:p>
                <a:pPr marL="0" indent="0"/>
                <a:endParaRPr lang="en-US" dirty="0"/>
              </a:p>
              <a:p>
                <a:endParaRPr lang="de-DE" dirty="0"/>
              </a:p>
            </p:txBody>
          </p:sp>
        </mc:Choice>
        <mc:Fallback>
          <p:sp>
            <p:nvSpPr>
              <p:cNvPr id="3" name="Inhaltsplatzhalter 2">
                <a:extLst>
                  <a:ext uri="{FF2B5EF4-FFF2-40B4-BE49-F238E27FC236}">
                    <a16:creationId xmlns:a16="http://schemas.microsoft.com/office/drawing/2014/main" id="{8A0AC006-BF23-4430-A348-4DFE3F3A46C8}"/>
                  </a:ext>
                </a:extLst>
              </p:cNvPr>
              <p:cNvSpPr>
                <a:spLocks noGrp="1" noRot="1" noChangeAspect="1" noMove="1" noResize="1" noEditPoints="1" noAdjustHandles="1" noChangeArrowheads="1" noChangeShapeType="1" noTextEdit="1"/>
              </p:cNvSpPr>
              <p:nvPr>
                <p:ph idx="1"/>
              </p:nvPr>
            </p:nvSpPr>
            <p:spPr>
              <a:xfrm>
                <a:off x="539749" y="1455141"/>
                <a:ext cx="8061325" cy="5154513"/>
              </a:xfrm>
              <a:blipFill>
                <a:blip r:embed="rId3"/>
                <a:stretch>
                  <a:fillRect l="-1815" t="-1775"/>
                </a:stretch>
              </a:blipFill>
            </p:spPr>
            <p:txBody>
              <a:bodyPr/>
              <a:lstStyle/>
              <a:p>
                <a:r>
                  <a:rPr lang="de-DE">
                    <a:noFill/>
                  </a:rPr>
                  <a:t> </a:t>
                </a:r>
              </a:p>
            </p:txBody>
          </p:sp>
        </mc:Fallback>
      </mc:AlternateContent>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15</a:t>
            </a:fld>
            <a:endParaRPr lang="de-DE" altLang="de-DE" dirty="0"/>
          </a:p>
        </p:txBody>
      </p:sp>
    </p:spTree>
    <p:extLst>
      <p:ext uri="{BB962C8B-B14F-4D97-AF65-F5344CB8AC3E}">
        <p14:creationId xmlns:p14="http://schemas.microsoft.com/office/powerpoint/2010/main" val="816759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580735" y="995872"/>
            <a:ext cx="8061325" cy="358560"/>
          </a:xfrm>
        </p:spPr>
        <p:txBody>
          <a:bodyPr/>
          <a:lstStyle/>
          <a:p>
            <a:r>
              <a:rPr lang="de-DE" dirty="0"/>
              <a:t>Task 2) Supply and Demand</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49" y="1455141"/>
                <a:ext cx="8061325" cy="5154513"/>
              </a:xfrm>
            </p:spPr>
            <p:txBody>
              <a:bodyPr/>
              <a:lstStyle/>
              <a:p>
                <a:pPr marL="0" lvl="0" indent="0"/>
                <a:r>
                  <a:rPr lang="en-US" dirty="0"/>
                  <a:t>You have derived supply and demand functions for a product in a competitive market: </a:t>
                </a:r>
              </a:p>
              <a:p>
                <a:r>
                  <a:rPr lang="en-US" dirty="0"/>
                  <a:t>Demand		</a:t>
                </a:r>
                <a14:m>
                  <m:oMath xmlns:m="http://schemas.openxmlformats.org/officeDocument/2006/math">
                    <m:sSub>
                      <m:sSubPr>
                        <m:ctrlPr>
                          <a:rPr lang="de-DE"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𝐷</m:t>
                        </m:r>
                      </m:sub>
                    </m:sSub>
                    <m:d>
                      <m:dPr>
                        <m:ctrlPr>
                          <a:rPr lang="de-DE" i="1">
                            <a:latin typeface="Cambria Math" panose="02040503050406030204" pitchFamily="18" charset="0"/>
                          </a:rPr>
                        </m:ctrlPr>
                      </m:dPr>
                      <m:e>
                        <m:r>
                          <a:rPr lang="en-US" i="1">
                            <a:latin typeface="Cambria Math" panose="02040503050406030204" pitchFamily="18" charset="0"/>
                          </a:rPr>
                          <m:t>𝑝</m:t>
                        </m:r>
                      </m:e>
                    </m:d>
                    <m:r>
                      <a:rPr lang="en-US" i="1">
                        <a:latin typeface="Cambria Math" panose="02040503050406030204" pitchFamily="18" charset="0"/>
                      </a:rPr>
                      <m:t>=−0.4∗</m:t>
                    </m:r>
                    <m:r>
                      <a:rPr lang="en-US" i="1">
                        <a:latin typeface="Cambria Math" panose="02040503050406030204" pitchFamily="18" charset="0"/>
                      </a:rPr>
                      <m:t>𝑝</m:t>
                    </m:r>
                    <m:r>
                      <a:rPr lang="en-US" i="1">
                        <a:latin typeface="Cambria Math" panose="02040503050406030204" pitchFamily="18" charset="0"/>
                      </a:rPr>
                      <m:t>+70</m:t>
                    </m:r>
                  </m:oMath>
                </a14:m>
                <a:r>
                  <a:rPr lang="en-US" dirty="0"/>
                  <a:t>		Price </a:t>
                </a:r>
                <a14:m>
                  <m:oMath xmlns:m="http://schemas.openxmlformats.org/officeDocument/2006/math">
                    <m:r>
                      <a:rPr lang="en-US" i="1">
                        <a:latin typeface="Cambria Math" panose="02040503050406030204" pitchFamily="18" charset="0"/>
                      </a:rPr>
                      <m:t>𝑝</m:t>
                    </m:r>
                  </m:oMath>
                </a14:m>
                <a:r>
                  <a:rPr lang="en-US" dirty="0"/>
                  <a:t> in </a:t>
                </a:r>
                <a14:m>
                  <m:oMath xmlns:m="http://schemas.openxmlformats.org/officeDocument/2006/math">
                    <m:r>
                      <a:rPr lang="en-US" i="1">
                        <a:latin typeface="Cambria Math" panose="02040503050406030204" pitchFamily="18" charset="0"/>
                      </a:rPr>
                      <m:t>𝑀𝑈</m:t>
                    </m:r>
                    <m:r>
                      <a:rPr lang="en-US" i="1">
                        <a:latin typeface="Cambria Math" panose="02040503050406030204" pitchFamily="18" charset="0"/>
                      </a:rPr>
                      <m:t>/</m:t>
                    </m:r>
                    <m:r>
                      <a:rPr lang="en-US" i="1">
                        <a:latin typeface="Cambria Math" panose="02040503050406030204" pitchFamily="18" charset="0"/>
                      </a:rPr>
                      <m:t>𝑄𝑈</m:t>
                    </m:r>
                  </m:oMath>
                </a14:m>
                <a:endParaRPr lang="de-DE" dirty="0"/>
              </a:p>
              <a:p>
                <a:r>
                  <a:rPr lang="en-US" dirty="0"/>
                  <a:t>Supply		</a:t>
                </a:r>
                <a14:m>
                  <m:oMath xmlns:m="http://schemas.openxmlformats.org/officeDocument/2006/math">
                    <m:sSub>
                      <m:sSubPr>
                        <m:ctrlPr>
                          <a:rPr lang="de-DE" i="1">
                            <a:latin typeface="Cambria Math" panose="02040503050406030204" pitchFamily="18" charset="0"/>
                          </a:rPr>
                        </m:ctrlPr>
                      </m:sSubPr>
                      <m:e>
                        <m:r>
                          <a:rPr lang="en-US" i="1">
                            <a:latin typeface="Cambria Math" panose="02040503050406030204" pitchFamily="18" charset="0"/>
                          </a:rPr>
                          <m:t>𝑄</m:t>
                        </m:r>
                      </m:e>
                      <m:sub>
                        <m:r>
                          <a:rPr lang="en-US" i="1">
                            <a:latin typeface="Cambria Math" panose="02040503050406030204" pitchFamily="18" charset="0"/>
                          </a:rPr>
                          <m:t>𝑆</m:t>
                        </m:r>
                      </m:sub>
                    </m:sSub>
                    <m:d>
                      <m:dPr>
                        <m:ctrlPr>
                          <a:rPr lang="de-DE" i="1">
                            <a:latin typeface="Cambria Math" panose="02040503050406030204" pitchFamily="18" charset="0"/>
                          </a:rPr>
                        </m:ctrlPr>
                      </m:dPr>
                      <m:e>
                        <m:r>
                          <a:rPr lang="en-US" i="1">
                            <a:latin typeface="Cambria Math" panose="02040503050406030204" pitchFamily="18" charset="0"/>
                          </a:rPr>
                          <m:t>𝑝</m:t>
                        </m:r>
                      </m:e>
                    </m:d>
                    <m:r>
                      <a:rPr lang="en-US" i="1">
                        <a:latin typeface="Cambria Math" panose="02040503050406030204" pitchFamily="18" charset="0"/>
                      </a:rPr>
                      <m:t>=0.6∗</m:t>
                    </m:r>
                    <m:r>
                      <a:rPr lang="en-US" i="1">
                        <a:latin typeface="Cambria Math" panose="02040503050406030204" pitchFamily="18" charset="0"/>
                      </a:rPr>
                      <m:t>𝑝</m:t>
                    </m:r>
                    <m:r>
                      <a:rPr lang="en-US" i="1">
                        <a:latin typeface="Cambria Math" panose="02040503050406030204" pitchFamily="18" charset="0"/>
                      </a:rPr>
                      <m:t>+10</m:t>
                    </m:r>
                  </m:oMath>
                </a14:m>
                <a:r>
                  <a:rPr lang="en-US" dirty="0"/>
                  <a:t>		Quantity </a:t>
                </a:r>
                <a14:m>
                  <m:oMath xmlns:m="http://schemas.openxmlformats.org/officeDocument/2006/math">
                    <m:r>
                      <a:rPr lang="en-US" i="1">
                        <a:latin typeface="Cambria Math" panose="02040503050406030204" pitchFamily="18" charset="0"/>
                      </a:rPr>
                      <m:t>𝑄</m:t>
                    </m:r>
                  </m:oMath>
                </a14:m>
                <a:r>
                  <a:rPr lang="en-US" dirty="0"/>
                  <a:t> in </a:t>
                </a:r>
                <a14:m>
                  <m:oMath xmlns:m="http://schemas.openxmlformats.org/officeDocument/2006/math">
                    <m:r>
                      <a:rPr lang="en-US" i="1">
                        <a:latin typeface="Cambria Math" panose="02040503050406030204" pitchFamily="18" charset="0"/>
                      </a:rPr>
                      <m:t>𝑄𝑈</m:t>
                    </m:r>
                  </m:oMath>
                </a14:m>
                <a:endParaRPr lang="de-DE" dirty="0"/>
              </a:p>
              <a:p>
                <a:pPr marL="0" lvl="0" indent="0"/>
                <a:r>
                  <a:rPr lang="en-US" dirty="0"/>
                  <a:t>d) How much is consumer surplus (CS) and how much is producer surplus (PS)? Hatch the corresponding areas in the sketch.			</a:t>
                </a:r>
                <a:r>
                  <a:rPr lang="en-GB" b="1" dirty="0"/>
                  <a:t>[3]</a:t>
                </a:r>
                <a:endParaRPr lang="en-US" b="1" dirty="0"/>
              </a:p>
              <a:p>
                <a:pPr marL="0" lvl="0" indent="0"/>
                <a:r>
                  <a:rPr lang="en-US" dirty="0"/>
                  <a:t>			</a:t>
                </a:r>
              </a:p>
              <a:p>
                <a:endParaRPr lang="en-US" dirty="0"/>
              </a:p>
              <a:p>
                <a:endParaRPr lang="en-US" dirty="0"/>
              </a:p>
              <a:p>
                <a:endParaRPr lang="en-US" dirty="0"/>
              </a:p>
              <a:p>
                <a:endParaRPr lang="en-US" dirty="0"/>
              </a:p>
              <a:p>
                <a:endParaRPr lang="en-US" dirty="0"/>
              </a:p>
              <a:p>
                <a:pPr marL="0" indent="0"/>
                <a:endParaRPr lang="en-US" dirty="0"/>
              </a:p>
              <a:p>
                <a:endParaRPr lang="de-DE" dirty="0"/>
              </a:p>
            </p:txBody>
          </p:sp>
        </mc:Choice>
        <mc:Fallback xmlns="">
          <p:sp>
            <p:nvSpPr>
              <p:cNvPr id="3" name="Inhaltsplatzhalter 2">
                <a:extLst>
                  <a:ext uri="{FF2B5EF4-FFF2-40B4-BE49-F238E27FC236}">
                    <a16:creationId xmlns:a16="http://schemas.microsoft.com/office/drawing/2014/main" id="{8A0AC006-BF23-4430-A348-4DFE3F3A46C8}"/>
                  </a:ext>
                </a:extLst>
              </p:cNvPr>
              <p:cNvSpPr>
                <a:spLocks noGrp="1" noRot="1" noChangeAspect="1" noMove="1" noResize="1" noEditPoints="1" noAdjustHandles="1" noChangeArrowheads="1" noChangeShapeType="1" noTextEdit="1"/>
              </p:cNvSpPr>
              <p:nvPr>
                <p:ph idx="1"/>
              </p:nvPr>
            </p:nvSpPr>
            <p:spPr>
              <a:xfrm>
                <a:off x="539749" y="1455141"/>
                <a:ext cx="8061325" cy="5154513"/>
              </a:xfrm>
              <a:blipFill>
                <a:blip r:embed="rId3"/>
                <a:stretch>
                  <a:fillRect l="-1815" t="-1775"/>
                </a:stretch>
              </a:blipFill>
            </p:spPr>
            <p:txBody>
              <a:bodyPr/>
              <a:lstStyle/>
              <a:p>
                <a:r>
                  <a:rPr lang="de-DE">
                    <a:noFill/>
                  </a:rPr>
                  <a:t> </a:t>
                </a:r>
              </a:p>
            </p:txBody>
          </p:sp>
        </mc:Fallback>
      </mc:AlternateContent>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16</a:t>
            </a:fld>
            <a:endParaRPr lang="de-DE" altLang="de-DE" dirty="0"/>
          </a:p>
        </p:txBody>
      </p:sp>
    </p:spTree>
    <p:extLst>
      <p:ext uri="{BB962C8B-B14F-4D97-AF65-F5344CB8AC3E}">
        <p14:creationId xmlns:p14="http://schemas.microsoft.com/office/powerpoint/2010/main" val="2966252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812570"/>
            <a:ext cx="8061325" cy="743280"/>
          </a:xfrm>
        </p:spPr>
        <p:txBody>
          <a:bodyPr/>
          <a:lstStyle/>
          <a:p>
            <a:r>
              <a:rPr lang="de-DE" dirty="0"/>
              <a:t>Task 3) </a:t>
            </a:r>
            <a:r>
              <a:rPr lang="de-DE" dirty="0" err="1"/>
              <a:t>Internalization</a:t>
            </a:r>
            <a:r>
              <a:rPr lang="de-DE" dirty="0"/>
              <a:t> </a:t>
            </a:r>
            <a:r>
              <a:rPr lang="de-DE" dirty="0" err="1"/>
              <a:t>of</a:t>
            </a:r>
            <a:r>
              <a:rPr lang="de-DE" dirty="0"/>
              <a:t> external </a:t>
            </a:r>
            <a:r>
              <a:rPr lang="de-DE" dirty="0" err="1"/>
              <a:t>effects</a:t>
            </a:r>
            <a:r>
              <a:rPr lang="de-DE" dirty="0"/>
              <a:t> –</a:t>
            </a:r>
            <a:br>
              <a:rPr lang="de-DE" dirty="0"/>
            </a:br>
            <a:r>
              <a:rPr lang="de-DE" dirty="0"/>
              <a:t>Carbon </a:t>
            </a:r>
            <a:r>
              <a:rPr lang="de-DE" dirty="0" err="1"/>
              <a:t>tax</a:t>
            </a:r>
            <a:endParaRPr lang="de-DE" dirty="0"/>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a:buAutoNum type="alphaLcParenR"/>
            </a:pPr>
            <a:r>
              <a:rPr lang="en-US" dirty="0"/>
              <a:t>Explain the term negative external effect.				</a:t>
            </a:r>
            <a:r>
              <a:rPr lang="en-US" b="1" dirty="0"/>
              <a:t>[2]</a:t>
            </a:r>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en-US" b="1" dirty="0"/>
          </a:p>
          <a:p>
            <a:pPr>
              <a:buFontTx/>
              <a:buAutoNum type="alphaLcParenR"/>
            </a:pPr>
            <a:r>
              <a:rPr lang="en-US" dirty="0"/>
              <a:t>How can the introduction of a carbon tax lead to an internalization of external costs of CO2 emissions?				</a:t>
            </a:r>
            <a:r>
              <a:rPr lang="en-US" b="1" dirty="0"/>
              <a:t>[4]</a:t>
            </a:r>
            <a:endParaRPr lang="de-DE" dirty="0"/>
          </a:p>
          <a:p>
            <a:pPr>
              <a:buAutoNum type="alphaLcParenR"/>
            </a:pPr>
            <a:endParaRPr lang="de-DE" dirty="0"/>
          </a:p>
          <a:p>
            <a:pPr marL="0" lvl="0" indent="0"/>
            <a:r>
              <a:rPr lang="en-US" dirty="0"/>
              <a:t>				</a:t>
            </a:r>
          </a:p>
          <a:p>
            <a:endParaRPr lang="en-US" dirty="0"/>
          </a:p>
          <a:p>
            <a:endParaRPr lang="en-US" dirty="0"/>
          </a:p>
          <a:p>
            <a:endParaRPr lang="en-US" dirty="0"/>
          </a:p>
          <a:p>
            <a:endParaRPr lang="en-US"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17</a:t>
            </a:fld>
            <a:endParaRPr lang="de-DE" altLang="de-DE" dirty="0"/>
          </a:p>
        </p:txBody>
      </p:sp>
    </p:spTree>
    <p:extLst>
      <p:ext uri="{BB962C8B-B14F-4D97-AF65-F5344CB8AC3E}">
        <p14:creationId xmlns:p14="http://schemas.microsoft.com/office/powerpoint/2010/main" val="25233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812570"/>
            <a:ext cx="8061325" cy="743280"/>
          </a:xfrm>
        </p:spPr>
        <p:txBody>
          <a:bodyPr/>
          <a:lstStyle/>
          <a:p>
            <a:r>
              <a:rPr lang="de-DE" dirty="0"/>
              <a:t>Task 3) </a:t>
            </a:r>
            <a:r>
              <a:rPr lang="de-DE" dirty="0" err="1"/>
              <a:t>Internalization</a:t>
            </a:r>
            <a:r>
              <a:rPr lang="de-DE" dirty="0"/>
              <a:t> </a:t>
            </a:r>
            <a:r>
              <a:rPr lang="de-DE" dirty="0" err="1"/>
              <a:t>of</a:t>
            </a:r>
            <a:r>
              <a:rPr lang="de-DE" dirty="0"/>
              <a:t> external </a:t>
            </a:r>
            <a:r>
              <a:rPr lang="de-DE" dirty="0" err="1"/>
              <a:t>effects</a:t>
            </a:r>
            <a:r>
              <a:rPr lang="de-DE" dirty="0"/>
              <a:t> –</a:t>
            </a:r>
            <a:br>
              <a:rPr lang="de-DE" dirty="0"/>
            </a:br>
            <a:r>
              <a:rPr lang="de-DE" dirty="0"/>
              <a:t>Carbon </a:t>
            </a:r>
            <a:r>
              <a:rPr lang="de-DE" dirty="0" err="1"/>
              <a:t>tax</a:t>
            </a:r>
            <a:endParaRPr lang="de-DE" dirty="0"/>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r>
              <a:rPr lang="en-US" dirty="0"/>
              <a:t>c) What is meant by the term </a:t>
            </a:r>
            <a:r>
              <a:rPr lang="en-US" i="1" dirty="0"/>
              <a:t>Carbon Leakage</a:t>
            </a:r>
            <a:r>
              <a:rPr lang="en-US" dirty="0"/>
              <a:t> in connection with the introduction of a CO2 tax?						</a:t>
            </a:r>
            <a:r>
              <a:rPr lang="en-US" b="1" dirty="0"/>
              <a:t>[2]</a:t>
            </a:r>
            <a:endParaRPr lang="de-DE" dirty="0"/>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de-DE" dirty="0"/>
          </a:p>
          <a:p>
            <a:pPr marL="0" lvl="0" indent="0"/>
            <a:r>
              <a:rPr lang="en-US" dirty="0"/>
              <a:t>				</a:t>
            </a:r>
          </a:p>
          <a:p>
            <a:endParaRPr lang="en-US" dirty="0"/>
          </a:p>
          <a:p>
            <a:endParaRPr lang="en-US" dirty="0"/>
          </a:p>
          <a:p>
            <a:endParaRPr lang="en-US" dirty="0"/>
          </a:p>
          <a:p>
            <a:endParaRPr lang="en-US"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18</a:t>
            </a:fld>
            <a:endParaRPr lang="de-DE" altLang="de-DE" dirty="0"/>
          </a:p>
        </p:txBody>
      </p:sp>
    </p:spTree>
    <p:extLst>
      <p:ext uri="{BB962C8B-B14F-4D97-AF65-F5344CB8AC3E}">
        <p14:creationId xmlns:p14="http://schemas.microsoft.com/office/powerpoint/2010/main" val="245806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812570"/>
            <a:ext cx="8061325" cy="743280"/>
          </a:xfrm>
        </p:spPr>
        <p:txBody>
          <a:bodyPr/>
          <a:lstStyle/>
          <a:p>
            <a:r>
              <a:rPr lang="de-DE" dirty="0"/>
              <a:t>Task 3) </a:t>
            </a:r>
            <a:r>
              <a:rPr lang="de-DE" dirty="0" err="1"/>
              <a:t>Internalization</a:t>
            </a:r>
            <a:r>
              <a:rPr lang="de-DE" dirty="0"/>
              <a:t> </a:t>
            </a:r>
            <a:r>
              <a:rPr lang="de-DE" dirty="0" err="1"/>
              <a:t>of</a:t>
            </a:r>
            <a:r>
              <a:rPr lang="de-DE" dirty="0"/>
              <a:t> external </a:t>
            </a:r>
            <a:r>
              <a:rPr lang="de-DE" dirty="0" err="1"/>
              <a:t>effects</a:t>
            </a:r>
            <a:r>
              <a:rPr lang="de-DE" dirty="0"/>
              <a:t> –</a:t>
            </a:r>
            <a:br>
              <a:rPr lang="de-DE" dirty="0"/>
            </a:br>
            <a:r>
              <a:rPr lang="de-DE" dirty="0"/>
              <a:t>Carbon </a:t>
            </a:r>
            <a:r>
              <a:rPr lang="de-DE" dirty="0" err="1"/>
              <a:t>tax</a:t>
            </a:r>
            <a:endParaRPr lang="de-DE" dirty="0"/>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r>
                  <a:rPr lang="en-US" dirty="0"/>
                  <a:t>The industry of the country </a:t>
                </a:r>
                <a:r>
                  <a:rPr lang="en-US" dirty="0" err="1"/>
                  <a:t>Cleanland</a:t>
                </a:r>
                <a:r>
                  <a:rPr lang="en-US" dirty="0"/>
                  <a:t> emits 150 Million </a:t>
                </a:r>
                <a:r>
                  <a:rPr lang="en-US" dirty="0" err="1"/>
                  <a:t>tonnes</a:t>
                </a:r>
                <a:r>
                  <a:rPr lang="en-US" dirty="0"/>
                  <a:t> of CO2. The following formula shows the total CO2 abatement cost function.</a:t>
                </a:r>
                <a:endParaRPr lang="de-DE" dirty="0"/>
              </a:p>
              <a:p>
                <a:pPr algn="ctr"/>
                <a:r>
                  <a:rPr lang="en-US" dirty="0"/>
                  <a:t> </a:t>
                </a:r>
                <a14:m>
                  <m:oMath xmlns:m="http://schemas.openxmlformats.org/officeDocument/2006/math">
                    <m:r>
                      <a:rPr lang="en-US" i="1">
                        <a:latin typeface="Cambria Math" panose="02040503050406030204" pitchFamily="18" charset="0"/>
                      </a:rPr>
                      <m:t>𝐾</m:t>
                    </m:r>
                    <m:d>
                      <m:dPr>
                        <m:ctrlPr>
                          <a:rPr lang="de-DE" i="1">
                            <a:latin typeface="Cambria Math" panose="02040503050406030204" pitchFamily="18" charset="0"/>
                          </a:rPr>
                        </m:ctrlPr>
                      </m:dPr>
                      <m:e>
                        <m:r>
                          <a:rPr lang="en-US" i="1">
                            <a:latin typeface="Cambria Math" panose="02040503050406030204" pitchFamily="18" charset="0"/>
                          </a:rPr>
                          <m:t>𝑥</m:t>
                        </m:r>
                      </m:e>
                    </m:d>
                    <m:r>
                      <a:rPr lang="en-US" i="1">
                        <a:latin typeface="Cambria Math" panose="02040503050406030204" pitchFamily="18" charset="0"/>
                      </a:rPr>
                      <m:t>=−0.025∙</m:t>
                    </m:r>
                    <m:sSup>
                      <m:sSupPr>
                        <m:ctrlPr>
                          <a:rPr lang="de-DE" i="1">
                            <a:latin typeface="Cambria Math" panose="02040503050406030204" pitchFamily="18" charset="0"/>
                          </a:rPr>
                        </m:ctrlPr>
                      </m:sSupPr>
                      <m:e>
                        <m:r>
                          <a:rPr lang="en-US" i="1">
                            <a:latin typeface="Cambria Math" panose="02040503050406030204" pitchFamily="18" charset="0"/>
                          </a:rPr>
                          <m:t>𝑥</m:t>
                        </m:r>
                      </m:e>
                      <m:sup>
                        <m:r>
                          <a:rPr lang="en-US" i="1">
                            <a:latin typeface="Cambria Math" panose="02040503050406030204" pitchFamily="18" charset="0"/>
                          </a:rPr>
                          <m:t>3</m:t>
                        </m:r>
                      </m:sup>
                    </m:sSup>
                    <m:r>
                      <a:rPr lang="en-US" i="1">
                        <a:latin typeface="Cambria Math" panose="02040503050406030204" pitchFamily="18" charset="0"/>
                      </a:rPr>
                      <m:t>+3∙</m:t>
                    </m:r>
                    <m:sSup>
                      <m:sSupPr>
                        <m:ctrlPr>
                          <a:rPr lang="de-DE" i="1">
                            <a:latin typeface="Cambria Math" panose="02040503050406030204" pitchFamily="18" charset="0"/>
                          </a:rPr>
                        </m:ctrlPr>
                      </m:sSupPr>
                      <m:e>
                        <m:r>
                          <a:rPr lang="en-US" i="1">
                            <a:latin typeface="Cambria Math" panose="02040503050406030204" pitchFamily="18" charset="0"/>
                          </a:rPr>
                          <m:t>𝑥</m:t>
                        </m:r>
                      </m:e>
                      <m:sup>
                        <m:r>
                          <a:rPr lang="en-US" i="1">
                            <a:latin typeface="Cambria Math" panose="02040503050406030204" pitchFamily="18" charset="0"/>
                          </a:rPr>
                          <m:t>2</m:t>
                        </m:r>
                      </m:sup>
                    </m:sSup>
                    <m:r>
                      <a:rPr lang="en-US" i="1">
                        <a:latin typeface="Cambria Math" panose="02040503050406030204" pitchFamily="18" charset="0"/>
                      </a:rPr>
                      <m:t>−60∙</m:t>
                    </m:r>
                    <m:r>
                      <a:rPr lang="en-US" i="1">
                        <a:latin typeface="Cambria Math" panose="02040503050406030204" pitchFamily="18" charset="0"/>
                      </a:rPr>
                      <m:t>𝑥</m:t>
                    </m:r>
                    <m:r>
                      <a:rPr lang="en-US" i="1">
                        <a:latin typeface="Cambria Math" panose="02040503050406030204" pitchFamily="18" charset="0"/>
                      </a:rPr>
                      <m:t>           </m:t>
                    </m:r>
                    <m:r>
                      <a:rPr lang="en-US" i="1">
                        <a:latin typeface="Cambria Math" panose="02040503050406030204" pitchFamily="18" charset="0"/>
                      </a:rPr>
                      <m:t>𝑓𝑜𝑟</m:t>
                    </m:r>
                    <m:r>
                      <a:rPr lang="en-US" i="1">
                        <a:latin typeface="Cambria Math" panose="02040503050406030204" pitchFamily="18" charset="0"/>
                      </a:rPr>
                      <m:t> </m:t>
                    </m:r>
                    <m:r>
                      <a:rPr lang="en-US" i="1">
                        <a:latin typeface="Cambria Math" panose="02040503050406030204" pitchFamily="18" charset="0"/>
                      </a:rPr>
                      <m:t>𝑥</m:t>
                    </m:r>
                    <m:r>
                      <a:rPr lang="en-US" i="1">
                        <a:latin typeface="Cambria Math" panose="02040503050406030204" pitchFamily="18" charset="0"/>
                      </a:rPr>
                      <m:t>∈</m:t>
                    </m:r>
                    <m:d>
                      <m:dPr>
                        <m:begChr m:val="["/>
                        <m:endChr m:val="]"/>
                        <m:ctrlPr>
                          <a:rPr lang="de-DE" i="1">
                            <a:latin typeface="Cambria Math" panose="02040503050406030204" pitchFamily="18" charset="0"/>
                          </a:rPr>
                        </m:ctrlPr>
                      </m:dPr>
                      <m:e>
                        <m:r>
                          <a:rPr lang="en-US" i="1">
                            <a:latin typeface="Cambria Math" panose="02040503050406030204" pitchFamily="18" charset="0"/>
                          </a:rPr>
                          <m:t>0, 50</m:t>
                        </m:r>
                      </m:e>
                    </m:d>
                  </m:oMath>
                </a14:m>
                <a:endParaRPr lang="de-DE" dirty="0"/>
              </a:p>
              <a:p>
                <a14:m>
                  <m:oMath xmlns:m="http://schemas.openxmlformats.org/officeDocument/2006/math">
                    <m:r>
                      <a:rPr lang="en-US" i="1">
                        <a:latin typeface="Cambria Math" panose="02040503050406030204" pitchFamily="18" charset="0"/>
                      </a:rPr>
                      <m:t>𝐾</m:t>
                    </m:r>
                    <m:r>
                      <a:rPr lang="en-US" i="1">
                        <a:latin typeface="Cambria Math" panose="02040503050406030204" pitchFamily="18" charset="0"/>
                      </a:rPr>
                      <m:t>(</m:t>
                    </m:r>
                    <m:r>
                      <a:rPr lang="en-US" i="1">
                        <a:latin typeface="Cambria Math" panose="02040503050406030204" pitchFamily="18" charset="0"/>
                      </a:rPr>
                      <m:t>𝑥</m:t>
                    </m:r>
                    <m:r>
                      <a:rPr lang="en-US" i="1">
                        <a:latin typeface="Cambria Math" panose="02040503050406030204" pitchFamily="18" charset="0"/>
                      </a:rPr>
                      <m:t>)</m:t>
                    </m:r>
                  </m:oMath>
                </a14:m>
                <a:r>
                  <a:rPr lang="en-US" dirty="0"/>
                  <a:t>:	total cost of abatement in Million € and </a:t>
                </a:r>
                <a:endParaRPr lang="de-DE" dirty="0"/>
              </a:p>
              <a:p>
                <a14:m>
                  <m:oMath xmlns:m="http://schemas.openxmlformats.org/officeDocument/2006/math">
                    <m:r>
                      <a:rPr lang="en-US" i="1">
                        <a:latin typeface="Cambria Math" panose="02040503050406030204" pitchFamily="18" charset="0"/>
                      </a:rPr>
                      <m:t>𝑥</m:t>
                    </m:r>
                  </m:oMath>
                </a14:m>
                <a:r>
                  <a:rPr lang="en-US" dirty="0"/>
                  <a:t>:	abatement in Million t CO2</a:t>
                </a:r>
                <a:endParaRPr lang="de-DE" dirty="0"/>
              </a:p>
              <a:p>
                <a:r>
                  <a:rPr lang="en-US" dirty="0"/>
                  <a:t> </a:t>
                </a:r>
                <a:endParaRPr lang="de-DE" dirty="0"/>
              </a:p>
              <a:p>
                <a:pPr lvl="0"/>
                <a:r>
                  <a:rPr lang="en-US" dirty="0"/>
                  <a:t>d) Calculate the industry’s cost to abate 40 Million t CO</a:t>
                </a:r>
                <a:r>
                  <a:rPr lang="en-US" baseline="-25000" dirty="0"/>
                  <a:t>2</a:t>
                </a:r>
                <a:r>
                  <a:rPr lang="en-US" dirty="0"/>
                  <a:t>. 		</a:t>
                </a:r>
                <a:r>
                  <a:rPr lang="en-US" b="1" dirty="0"/>
                  <a:t>[2]</a:t>
                </a:r>
                <a:endParaRPr lang="de-DE" dirty="0"/>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de-DE" dirty="0"/>
              </a:p>
              <a:p>
                <a:pPr marL="0" lvl="0" indent="0"/>
                <a:r>
                  <a:rPr lang="en-US" dirty="0"/>
                  <a:t>				</a:t>
                </a:r>
              </a:p>
              <a:p>
                <a:endParaRPr lang="en-US" dirty="0"/>
              </a:p>
              <a:p>
                <a:endParaRPr lang="en-US" dirty="0"/>
              </a:p>
              <a:p>
                <a:endParaRPr lang="en-US" dirty="0"/>
              </a:p>
              <a:p>
                <a:endParaRPr lang="en-US" dirty="0"/>
              </a:p>
              <a:p>
                <a:endParaRPr lang="en-US" dirty="0"/>
              </a:p>
              <a:p>
                <a:pPr marL="0" indent="0"/>
                <a:endParaRPr lang="en-US" dirty="0"/>
              </a:p>
              <a:p>
                <a:endParaRPr lang="de-DE" dirty="0"/>
              </a:p>
            </p:txBody>
          </p:sp>
        </mc:Choice>
        <mc:Fallback xmlns="">
          <p:sp>
            <p:nvSpPr>
              <p:cNvPr id="3" name="Inhaltsplatzhalter 2">
                <a:extLst>
                  <a:ext uri="{FF2B5EF4-FFF2-40B4-BE49-F238E27FC236}">
                    <a16:creationId xmlns:a16="http://schemas.microsoft.com/office/drawing/2014/main" id="{8A0AC006-BF23-4430-A348-4DFE3F3A46C8}"/>
                  </a:ext>
                </a:extLst>
              </p:cNvPr>
              <p:cNvSpPr>
                <a:spLocks noGrp="1" noRot="1" noChangeAspect="1" noMove="1" noResize="1" noEditPoints="1" noAdjustHandles="1" noChangeArrowheads="1" noChangeShapeType="1" noTextEdit="1"/>
              </p:cNvSpPr>
              <p:nvPr>
                <p:ph idx="1"/>
              </p:nvPr>
            </p:nvSpPr>
            <p:spPr>
              <a:xfrm>
                <a:off x="539750" y="1715923"/>
                <a:ext cx="8061325" cy="4665405"/>
              </a:xfrm>
              <a:blipFill>
                <a:blip r:embed="rId3"/>
                <a:stretch>
                  <a:fillRect l="-1815" t="-1958"/>
                </a:stretch>
              </a:blipFill>
            </p:spPr>
            <p:txBody>
              <a:bodyPr/>
              <a:lstStyle/>
              <a:p>
                <a:r>
                  <a:rPr lang="de-DE">
                    <a:noFill/>
                  </a:rPr>
                  <a:t> </a:t>
                </a:r>
              </a:p>
            </p:txBody>
          </p:sp>
        </mc:Fallback>
      </mc:AlternateContent>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19</a:t>
            </a:fld>
            <a:endParaRPr lang="de-DE" altLang="de-DE" dirty="0"/>
          </a:p>
        </p:txBody>
      </p:sp>
    </p:spTree>
    <p:extLst>
      <p:ext uri="{BB962C8B-B14F-4D97-AF65-F5344CB8AC3E}">
        <p14:creationId xmlns:p14="http://schemas.microsoft.com/office/powerpoint/2010/main" val="2206729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CE3CD1FF-ADD1-41D9-9CAA-22EEEBDE0BFA}"/>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a:t>
            </a:fld>
            <a:endParaRPr lang="de-DE" altLang="de-DE" dirty="0"/>
          </a:p>
        </p:txBody>
      </p:sp>
      <p:sp>
        <p:nvSpPr>
          <p:cNvPr id="6" name="Titel 1">
            <a:extLst>
              <a:ext uri="{FF2B5EF4-FFF2-40B4-BE49-F238E27FC236}">
                <a16:creationId xmlns:a16="http://schemas.microsoft.com/office/drawing/2014/main" id="{592BCE49-6EC9-46E8-94E6-1485B49678F7}"/>
              </a:ext>
            </a:extLst>
          </p:cNvPr>
          <p:cNvSpPr>
            <a:spLocks noGrp="1"/>
          </p:cNvSpPr>
          <p:nvPr>
            <p:ph type="title"/>
          </p:nvPr>
        </p:nvSpPr>
        <p:spPr>
          <a:xfrm>
            <a:off x="539750" y="1379753"/>
            <a:ext cx="8061325" cy="358560"/>
          </a:xfrm>
        </p:spPr>
        <p:txBody>
          <a:bodyPr/>
          <a:lstStyle/>
          <a:p>
            <a:r>
              <a:rPr lang="de-DE" dirty="0" err="1"/>
              <a:t>Exam</a:t>
            </a:r>
            <a:r>
              <a:rPr lang="de-DE" dirty="0"/>
              <a:t> on Friday, 28.02.2020 8:00 – 10:30 </a:t>
            </a:r>
            <a:r>
              <a:rPr lang="de-DE" dirty="0" err="1"/>
              <a:t>hrs</a:t>
            </a:r>
            <a:r>
              <a:rPr lang="de-DE" dirty="0"/>
              <a:t> at H 0104</a:t>
            </a:r>
          </a:p>
        </p:txBody>
      </p:sp>
      <p:sp>
        <p:nvSpPr>
          <p:cNvPr id="7" name="Inhaltsplatzhalter 2">
            <a:extLst>
              <a:ext uri="{FF2B5EF4-FFF2-40B4-BE49-F238E27FC236}">
                <a16:creationId xmlns:a16="http://schemas.microsoft.com/office/drawing/2014/main" id="{851E21C0-CF8D-4667-81D1-6DB5F400397A}"/>
              </a:ext>
            </a:extLst>
          </p:cNvPr>
          <p:cNvSpPr>
            <a:spLocks noGrp="1"/>
          </p:cNvSpPr>
          <p:nvPr>
            <p:ph idx="1"/>
          </p:nvPr>
        </p:nvSpPr>
        <p:spPr>
          <a:xfrm>
            <a:off x="539750" y="1924050"/>
            <a:ext cx="8061325" cy="4067175"/>
          </a:xfrm>
        </p:spPr>
        <p:txBody>
          <a:bodyPr/>
          <a:lstStyle/>
          <a:p>
            <a:r>
              <a:rPr lang="de-DE" sz="1600" dirty="0" err="1"/>
              <a:t>Exam</a:t>
            </a:r>
            <a:endParaRPr lang="de-DE" sz="1600" dirty="0"/>
          </a:p>
          <a:p>
            <a:pPr lvl="1">
              <a:buFont typeface="Arial" panose="020B0604020202020204" pitchFamily="34" charset="0"/>
              <a:buChar char="•"/>
            </a:pPr>
            <a:r>
              <a:rPr lang="de-DE" sz="1600" dirty="0"/>
              <a:t>6 ECTS </a:t>
            </a:r>
            <a:r>
              <a:rPr lang="de-DE" sz="1600" dirty="0" err="1"/>
              <a:t>for</a:t>
            </a:r>
            <a:r>
              <a:rPr lang="de-DE" sz="1600" dirty="0"/>
              <a:t> a </a:t>
            </a:r>
            <a:r>
              <a:rPr lang="de-DE" sz="1600" dirty="0" err="1"/>
              <a:t>written</a:t>
            </a:r>
            <a:r>
              <a:rPr lang="de-DE" sz="1600" dirty="0"/>
              <a:t> </a:t>
            </a:r>
            <a:r>
              <a:rPr lang="de-DE" sz="1600" dirty="0" err="1"/>
              <a:t>exam</a:t>
            </a:r>
            <a:r>
              <a:rPr lang="de-DE" sz="1600" dirty="0"/>
              <a:t> </a:t>
            </a:r>
            <a:r>
              <a:rPr lang="de-DE" sz="1600" dirty="0" err="1"/>
              <a:t>of</a:t>
            </a:r>
            <a:r>
              <a:rPr lang="de-DE" sz="1600" dirty="0"/>
              <a:t> 90 </a:t>
            </a:r>
            <a:r>
              <a:rPr lang="de-DE" sz="1600" dirty="0" err="1"/>
              <a:t>minutes</a:t>
            </a:r>
            <a:endParaRPr lang="de-DE" sz="1600" dirty="0"/>
          </a:p>
          <a:p>
            <a:pPr marL="0" lvl="1" indent="0">
              <a:buNone/>
            </a:pPr>
            <a:endParaRPr lang="de-DE" sz="1600" dirty="0"/>
          </a:p>
          <a:p>
            <a:pPr marL="0" lvl="1" indent="0">
              <a:buNone/>
            </a:pPr>
            <a:r>
              <a:rPr lang="de-DE" sz="1600" dirty="0" err="1"/>
              <a:t>Subjects</a:t>
            </a:r>
            <a:endParaRPr lang="de-DE" sz="1600" dirty="0"/>
          </a:p>
          <a:p>
            <a:pPr marL="693738" lvl="2" indent="-285750"/>
            <a:r>
              <a:rPr lang="de-DE" sz="1600" dirty="0"/>
              <a:t>„</a:t>
            </a:r>
            <a:r>
              <a:rPr lang="de-DE" sz="1600" dirty="0" err="1"/>
              <a:t>Theoretical</a:t>
            </a:r>
            <a:r>
              <a:rPr lang="de-DE" sz="1600" dirty="0"/>
              <a:t> </a:t>
            </a:r>
            <a:r>
              <a:rPr lang="de-DE" sz="1600" dirty="0" err="1"/>
              <a:t>questions</a:t>
            </a:r>
            <a:r>
              <a:rPr lang="de-DE" sz="1600" dirty="0"/>
              <a:t>“ </a:t>
            </a:r>
            <a:r>
              <a:rPr lang="de-DE" sz="1600" dirty="0" err="1"/>
              <a:t>based</a:t>
            </a:r>
            <a:r>
              <a:rPr lang="de-DE" sz="1600" dirty="0"/>
              <a:t> on </a:t>
            </a:r>
            <a:r>
              <a:rPr lang="de-DE" sz="1600" dirty="0" err="1"/>
              <a:t>the</a:t>
            </a:r>
            <a:r>
              <a:rPr lang="de-DE" sz="1600" dirty="0"/>
              <a:t> </a:t>
            </a:r>
            <a:r>
              <a:rPr lang="de-DE" sz="1600" dirty="0" err="1"/>
              <a:t>lecture</a:t>
            </a:r>
            <a:endParaRPr lang="de-DE" sz="1600" dirty="0"/>
          </a:p>
          <a:p>
            <a:pPr marL="693738" lvl="2" indent="-285750"/>
            <a:r>
              <a:rPr lang="de-DE" sz="1600" dirty="0"/>
              <a:t>„</a:t>
            </a:r>
            <a:r>
              <a:rPr lang="de-DE" sz="1600" dirty="0" err="1"/>
              <a:t>Calculation</a:t>
            </a:r>
            <a:r>
              <a:rPr lang="de-DE" sz="1600" dirty="0"/>
              <a:t> </a:t>
            </a:r>
            <a:r>
              <a:rPr lang="de-DE" sz="1600" dirty="0" err="1"/>
              <a:t>based</a:t>
            </a:r>
            <a:r>
              <a:rPr lang="de-DE" sz="1600" dirty="0"/>
              <a:t> </a:t>
            </a:r>
            <a:r>
              <a:rPr lang="de-DE" sz="1600" dirty="0" err="1"/>
              <a:t>questions</a:t>
            </a:r>
            <a:r>
              <a:rPr lang="de-DE" sz="1600" dirty="0"/>
              <a:t>“ </a:t>
            </a:r>
            <a:r>
              <a:rPr lang="de-DE" sz="1600" dirty="0" err="1"/>
              <a:t>based</a:t>
            </a:r>
            <a:r>
              <a:rPr lang="de-DE" sz="1600" dirty="0"/>
              <a:t> on </a:t>
            </a:r>
            <a:r>
              <a:rPr lang="de-DE" sz="1600" dirty="0" err="1"/>
              <a:t>the</a:t>
            </a:r>
            <a:r>
              <a:rPr lang="de-DE" sz="1600" dirty="0"/>
              <a:t> </a:t>
            </a:r>
            <a:r>
              <a:rPr lang="de-DE" sz="1600" dirty="0" err="1"/>
              <a:t>tutorial</a:t>
            </a:r>
            <a:endParaRPr lang="de-DE" sz="1600" dirty="0"/>
          </a:p>
          <a:p>
            <a:pPr marL="693738" lvl="2" indent="-285750"/>
            <a:endParaRPr lang="de-DE" sz="1600" dirty="0"/>
          </a:p>
          <a:p>
            <a:pPr marL="0" lvl="1" indent="0">
              <a:buNone/>
            </a:pPr>
            <a:r>
              <a:rPr lang="de-DE" sz="1600" dirty="0"/>
              <a:t>Registration</a:t>
            </a:r>
          </a:p>
          <a:p>
            <a:pPr marL="693738" lvl="2" indent="-285750"/>
            <a:r>
              <a:rPr lang="de-DE" sz="1600" dirty="0" err="1"/>
              <a:t>If</a:t>
            </a:r>
            <a:r>
              <a:rPr lang="de-DE" sz="1600" dirty="0"/>
              <a:t> possible, </a:t>
            </a:r>
            <a:r>
              <a:rPr lang="de-DE" sz="1600" dirty="0" err="1"/>
              <a:t>use</a:t>
            </a:r>
            <a:r>
              <a:rPr lang="de-DE" sz="1600" dirty="0"/>
              <a:t> QISPOS</a:t>
            </a:r>
          </a:p>
          <a:p>
            <a:pPr marL="693738" lvl="2" indent="-285750"/>
            <a:r>
              <a:rPr lang="de-DE" sz="1600" dirty="0"/>
              <a:t>Free </a:t>
            </a:r>
            <a:r>
              <a:rPr lang="de-DE" sz="1600" dirty="0" err="1"/>
              <a:t>choice</a:t>
            </a:r>
            <a:r>
              <a:rPr lang="de-DE" sz="1600" dirty="0"/>
              <a:t> and </a:t>
            </a:r>
            <a:r>
              <a:rPr lang="de-DE" sz="1600" dirty="0" err="1"/>
              <a:t>supplementary</a:t>
            </a:r>
            <a:r>
              <a:rPr lang="de-DE" sz="1600" dirty="0"/>
              <a:t> </a:t>
            </a:r>
            <a:r>
              <a:rPr lang="de-DE" sz="1600" dirty="0" err="1"/>
              <a:t>modules</a:t>
            </a:r>
            <a:r>
              <a:rPr lang="de-DE" sz="1600" dirty="0"/>
              <a:t>: Examination </a:t>
            </a:r>
            <a:r>
              <a:rPr lang="de-DE" sz="1600" dirty="0" err="1"/>
              <a:t>office</a:t>
            </a:r>
            <a:endParaRPr lang="de-DE" sz="1600" dirty="0"/>
          </a:p>
          <a:p>
            <a:pPr marL="693738" lvl="2" indent="-285750"/>
            <a:r>
              <a:rPr lang="de-DE" sz="1600" dirty="0"/>
              <a:t>Erasmus: Mail </a:t>
            </a:r>
            <a:r>
              <a:rPr lang="de-DE" sz="1600" dirty="0" err="1"/>
              <a:t>with</a:t>
            </a:r>
            <a:r>
              <a:rPr lang="de-DE" sz="1600" dirty="0"/>
              <a:t> </a:t>
            </a:r>
            <a:r>
              <a:rPr lang="de-DE" sz="1600" dirty="0" err="1"/>
              <a:t>name</a:t>
            </a:r>
            <a:r>
              <a:rPr lang="de-DE" sz="1600" dirty="0"/>
              <a:t>, </a:t>
            </a:r>
            <a:r>
              <a:rPr lang="de-DE" sz="1600" dirty="0" err="1"/>
              <a:t>matriculation</a:t>
            </a:r>
            <a:r>
              <a:rPr lang="de-DE" sz="1600" dirty="0"/>
              <a:t> </a:t>
            </a:r>
            <a:r>
              <a:rPr lang="de-DE" sz="1600" dirty="0" err="1"/>
              <a:t>number</a:t>
            </a:r>
            <a:r>
              <a:rPr lang="de-DE" sz="1600" dirty="0"/>
              <a:t> </a:t>
            </a:r>
            <a:r>
              <a:rPr lang="de-DE" sz="1600" dirty="0" err="1"/>
              <a:t>to</a:t>
            </a:r>
            <a:r>
              <a:rPr lang="de-DE" sz="1600" dirty="0"/>
              <a:t> </a:t>
            </a:r>
            <a:r>
              <a:rPr lang="de-DE" sz="1600" dirty="0">
                <a:hlinkClick r:id="rId3"/>
              </a:rPr>
              <a:t>elena.timofeeva@tu-berlin.de</a:t>
            </a:r>
            <a:endParaRPr lang="de-DE" sz="1600" dirty="0"/>
          </a:p>
          <a:p>
            <a:pPr marL="693738" lvl="2" indent="-285750"/>
            <a:r>
              <a:rPr lang="de-DE" sz="1600" dirty="0" err="1"/>
              <a:t>Please</a:t>
            </a:r>
            <a:r>
              <a:rPr lang="de-DE" sz="1600" dirty="0"/>
              <a:t> do not </a:t>
            </a:r>
            <a:r>
              <a:rPr lang="de-DE" sz="1600" dirty="0" err="1"/>
              <a:t>register</a:t>
            </a:r>
            <a:r>
              <a:rPr lang="de-DE" sz="1600" dirty="0"/>
              <a:t> multiple </a:t>
            </a:r>
            <a:r>
              <a:rPr lang="de-DE" sz="1600" dirty="0" err="1"/>
              <a:t>ways</a:t>
            </a:r>
            <a:endParaRPr lang="de-DE" sz="1600" dirty="0"/>
          </a:p>
          <a:p>
            <a:pPr marL="407988" lvl="2" indent="0">
              <a:buNone/>
            </a:pPr>
            <a:endParaRPr lang="de-DE" sz="1600" dirty="0"/>
          </a:p>
          <a:p>
            <a:pPr marL="0" lvl="1" indent="0">
              <a:buNone/>
            </a:pPr>
            <a:r>
              <a:rPr lang="de-DE" sz="1600" dirty="0" err="1"/>
              <a:t>Exam</a:t>
            </a:r>
            <a:r>
              <a:rPr lang="de-DE" sz="1600" dirty="0"/>
              <a:t> review</a:t>
            </a:r>
          </a:p>
          <a:p>
            <a:pPr marL="693738" lvl="2" indent="-285750"/>
            <a:r>
              <a:rPr lang="de-DE" sz="1600" dirty="0"/>
              <a:t>In </a:t>
            </a:r>
            <a:r>
              <a:rPr lang="de-DE" sz="1600" dirty="0" err="1"/>
              <a:t>the</a:t>
            </a:r>
            <a:r>
              <a:rPr lang="de-DE" sz="1600" dirty="0"/>
              <a:t> </a:t>
            </a:r>
            <a:r>
              <a:rPr lang="de-DE" sz="1600" dirty="0" err="1"/>
              <a:t>second</a:t>
            </a:r>
            <a:r>
              <a:rPr lang="de-DE" sz="1600" dirty="0"/>
              <a:t> </a:t>
            </a:r>
            <a:r>
              <a:rPr lang="de-DE" sz="1600" dirty="0" err="1"/>
              <a:t>week</a:t>
            </a:r>
            <a:r>
              <a:rPr lang="de-DE" sz="1600" dirty="0"/>
              <a:t> </a:t>
            </a:r>
            <a:r>
              <a:rPr lang="de-DE" sz="1600" dirty="0" err="1"/>
              <a:t>of</a:t>
            </a:r>
            <a:r>
              <a:rPr lang="de-DE" sz="1600" dirty="0"/>
              <a:t> </a:t>
            </a:r>
            <a:r>
              <a:rPr lang="de-DE" sz="1600" dirty="0" err="1"/>
              <a:t>the</a:t>
            </a:r>
            <a:r>
              <a:rPr lang="de-DE" sz="1600" dirty="0"/>
              <a:t> </a:t>
            </a:r>
            <a:r>
              <a:rPr lang="de-DE" sz="1600" dirty="0" err="1"/>
              <a:t>new</a:t>
            </a:r>
            <a:r>
              <a:rPr lang="de-DE" sz="1600" dirty="0"/>
              <a:t> </a:t>
            </a:r>
            <a:r>
              <a:rPr lang="de-DE" sz="1600" dirty="0" err="1"/>
              <a:t>semester</a:t>
            </a:r>
            <a:r>
              <a:rPr lang="de-DE" sz="1600" dirty="0"/>
              <a:t> </a:t>
            </a:r>
            <a:r>
              <a:rPr lang="de-DE" sz="1600" dirty="0" err="1"/>
              <a:t>SoSe</a:t>
            </a:r>
            <a:r>
              <a:rPr lang="de-DE" sz="1600" dirty="0"/>
              <a:t> 20 (20.04.2020 – 24.04.2020)</a:t>
            </a:r>
          </a:p>
          <a:p>
            <a:pPr marL="407988" lvl="2" indent="0">
              <a:buNone/>
            </a:pPr>
            <a:endParaRPr lang="de-DE" sz="1600" dirty="0"/>
          </a:p>
          <a:p>
            <a:pPr marL="693738" lvl="2" indent="-285750"/>
            <a:endParaRPr lang="de-DE" sz="1600" dirty="0"/>
          </a:p>
          <a:p>
            <a:pPr marL="407988" lvl="2" indent="0">
              <a:buNone/>
            </a:pPr>
            <a:endParaRPr lang="de-DE" sz="1600" dirty="0"/>
          </a:p>
          <a:p>
            <a:pPr marL="693738" lvl="2" indent="-285750"/>
            <a:endParaRPr lang="de-DE" sz="1600" dirty="0"/>
          </a:p>
          <a:p>
            <a:pPr marL="693738" lvl="2" indent="-285750"/>
            <a:endParaRPr lang="de-DE" sz="1600" dirty="0"/>
          </a:p>
        </p:txBody>
      </p:sp>
    </p:spTree>
    <p:extLst>
      <p:ext uri="{BB962C8B-B14F-4D97-AF65-F5344CB8AC3E}">
        <p14:creationId xmlns:p14="http://schemas.microsoft.com/office/powerpoint/2010/main" val="16578472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812570"/>
            <a:ext cx="8061325" cy="743280"/>
          </a:xfrm>
        </p:spPr>
        <p:txBody>
          <a:bodyPr/>
          <a:lstStyle/>
          <a:p>
            <a:r>
              <a:rPr lang="de-DE" dirty="0"/>
              <a:t>Task 3) </a:t>
            </a:r>
            <a:r>
              <a:rPr lang="de-DE" dirty="0" err="1"/>
              <a:t>Internalization</a:t>
            </a:r>
            <a:r>
              <a:rPr lang="de-DE" dirty="0"/>
              <a:t> </a:t>
            </a:r>
            <a:r>
              <a:rPr lang="de-DE" dirty="0" err="1"/>
              <a:t>of</a:t>
            </a:r>
            <a:r>
              <a:rPr lang="de-DE" dirty="0"/>
              <a:t> external </a:t>
            </a:r>
            <a:r>
              <a:rPr lang="de-DE" dirty="0" err="1"/>
              <a:t>effects</a:t>
            </a:r>
            <a:r>
              <a:rPr lang="de-DE" dirty="0"/>
              <a:t> –</a:t>
            </a:r>
            <a:br>
              <a:rPr lang="de-DE" dirty="0"/>
            </a:br>
            <a:r>
              <a:rPr lang="de-DE" dirty="0"/>
              <a:t>Carbon </a:t>
            </a:r>
            <a:r>
              <a:rPr lang="de-DE" dirty="0" err="1"/>
              <a:t>tax</a:t>
            </a:r>
            <a:endParaRPr lang="de-DE" dirty="0"/>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r>
                  <a:rPr lang="en-US" dirty="0"/>
                  <a:t>The industry of the country </a:t>
                </a:r>
                <a:r>
                  <a:rPr lang="en-US" dirty="0" err="1"/>
                  <a:t>Cleanland</a:t>
                </a:r>
                <a:r>
                  <a:rPr lang="en-US" dirty="0"/>
                  <a:t> emits 150 Million </a:t>
                </a:r>
                <a:r>
                  <a:rPr lang="en-US" dirty="0" err="1"/>
                  <a:t>tonnes</a:t>
                </a:r>
                <a:r>
                  <a:rPr lang="en-US" dirty="0"/>
                  <a:t> of CO2. The following formula shows the total CO2 abatement cost function.</a:t>
                </a:r>
                <a:endParaRPr lang="de-DE" dirty="0"/>
              </a:p>
              <a:p>
                <a:pPr algn="ctr"/>
                <a:r>
                  <a:rPr lang="en-US" dirty="0"/>
                  <a:t> </a:t>
                </a:r>
                <a14:m>
                  <m:oMath xmlns:m="http://schemas.openxmlformats.org/officeDocument/2006/math">
                    <m:r>
                      <a:rPr lang="en-US" i="1">
                        <a:latin typeface="Cambria Math" panose="02040503050406030204" pitchFamily="18" charset="0"/>
                      </a:rPr>
                      <m:t>𝐾</m:t>
                    </m:r>
                    <m:d>
                      <m:dPr>
                        <m:ctrlPr>
                          <a:rPr lang="de-DE" i="1">
                            <a:latin typeface="Cambria Math" panose="02040503050406030204" pitchFamily="18" charset="0"/>
                          </a:rPr>
                        </m:ctrlPr>
                      </m:dPr>
                      <m:e>
                        <m:r>
                          <a:rPr lang="en-US" i="1">
                            <a:latin typeface="Cambria Math" panose="02040503050406030204" pitchFamily="18" charset="0"/>
                          </a:rPr>
                          <m:t>𝑥</m:t>
                        </m:r>
                      </m:e>
                    </m:d>
                    <m:r>
                      <a:rPr lang="en-US" i="1">
                        <a:latin typeface="Cambria Math" panose="02040503050406030204" pitchFamily="18" charset="0"/>
                      </a:rPr>
                      <m:t>=−0.025∙</m:t>
                    </m:r>
                    <m:sSup>
                      <m:sSupPr>
                        <m:ctrlPr>
                          <a:rPr lang="de-DE" i="1">
                            <a:latin typeface="Cambria Math" panose="02040503050406030204" pitchFamily="18" charset="0"/>
                          </a:rPr>
                        </m:ctrlPr>
                      </m:sSupPr>
                      <m:e>
                        <m:r>
                          <a:rPr lang="en-US" i="1">
                            <a:latin typeface="Cambria Math" panose="02040503050406030204" pitchFamily="18" charset="0"/>
                          </a:rPr>
                          <m:t>𝑥</m:t>
                        </m:r>
                      </m:e>
                      <m:sup>
                        <m:r>
                          <a:rPr lang="en-US" i="1">
                            <a:latin typeface="Cambria Math" panose="02040503050406030204" pitchFamily="18" charset="0"/>
                          </a:rPr>
                          <m:t>3</m:t>
                        </m:r>
                      </m:sup>
                    </m:sSup>
                    <m:r>
                      <a:rPr lang="en-US" i="1">
                        <a:latin typeface="Cambria Math" panose="02040503050406030204" pitchFamily="18" charset="0"/>
                      </a:rPr>
                      <m:t>+3∙</m:t>
                    </m:r>
                    <m:sSup>
                      <m:sSupPr>
                        <m:ctrlPr>
                          <a:rPr lang="de-DE" i="1">
                            <a:latin typeface="Cambria Math" panose="02040503050406030204" pitchFamily="18" charset="0"/>
                          </a:rPr>
                        </m:ctrlPr>
                      </m:sSupPr>
                      <m:e>
                        <m:r>
                          <a:rPr lang="en-US" i="1">
                            <a:latin typeface="Cambria Math" panose="02040503050406030204" pitchFamily="18" charset="0"/>
                          </a:rPr>
                          <m:t>𝑥</m:t>
                        </m:r>
                      </m:e>
                      <m:sup>
                        <m:r>
                          <a:rPr lang="en-US" i="1">
                            <a:latin typeface="Cambria Math" panose="02040503050406030204" pitchFamily="18" charset="0"/>
                          </a:rPr>
                          <m:t>2</m:t>
                        </m:r>
                      </m:sup>
                    </m:sSup>
                    <m:r>
                      <a:rPr lang="en-US" i="1">
                        <a:latin typeface="Cambria Math" panose="02040503050406030204" pitchFamily="18" charset="0"/>
                      </a:rPr>
                      <m:t>−60∙</m:t>
                    </m:r>
                    <m:r>
                      <a:rPr lang="en-US" i="1">
                        <a:latin typeface="Cambria Math" panose="02040503050406030204" pitchFamily="18" charset="0"/>
                      </a:rPr>
                      <m:t>𝑥</m:t>
                    </m:r>
                    <m:r>
                      <a:rPr lang="en-US" i="1">
                        <a:latin typeface="Cambria Math" panose="02040503050406030204" pitchFamily="18" charset="0"/>
                      </a:rPr>
                      <m:t>           </m:t>
                    </m:r>
                    <m:r>
                      <a:rPr lang="en-US" i="1">
                        <a:latin typeface="Cambria Math" panose="02040503050406030204" pitchFamily="18" charset="0"/>
                      </a:rPr>
                      <m:t>𝑓𝑜𝑟</m:t>
                    </m:r>
                    <m:r>
                      <a:rPr lang="en-US" i="1">
                        <a:latin typeface="Cambria Math" panose="02040503050406030204" pitchFamily="18" charset="0"/>
                      </a:rPr>
                      <m:t> </m:t>
                    </m:r>
                    <m:r>
                      <a:rPr lang="en-US" i="1">
                        <a:latin typeface="Cambria Math" panose="02040503050406030204" pitchFamily="18" charset="0"/>
                      </a:rPr>
                      <m:t>𝑥</m:t>
                    </m:r>
                    <m:r>
                      <a:rPr lang="en-US" i="1">
                        <a:latin typeface="Cambria Math" panose="02040503050406030204" pitchFamily="18" charset="0"/>
                      </a:rPr>
                      <m:t>∈</m:t>
                    </m:r>
                    <m:d>
                      <m:dPr>
                        <m:begChr m:val="["/>
                        <m:endChr m:val="]"/>
                        <m:ctrlPr>
                          <a:rPr lang="de-DE" i="1">
                            <a:latin typeface="Cambria Math" panose="02040503050406030204" pitchFamily="18" charset="0"/>
                          </a:rPr>
                        </m:ctrlPr>
                      </m:dPr>
                      <m:e>
                        <m:r>
                          <a:rPr lang="en-US" i="1">
                            <a:latin typeface="Cambria Math" panose="02040503050406030204" pitchFamily="18" charset="0"/>
                          </a:rPr>
                          <m:t>0, 50</m:t>
                        </m:r>
                      </m:e>
                    </m:d>
                  </m:oMath>
                </a14:m>
                <a:endParaRPr lang="de-DE" dirty="0"/>
              </a:p>
              <a:p>
                <a14:m>
                  <m:oMath xmlns:m="http://schemas.openxmlformats.org/officeDocument/2006/math">
                    <m:r>
                      <a:rPr lang="en-US" i="1">
                        <a:latin typeface="Cambria Math" panose="02040503050406030204" pitchFamily="18" charset="0"/>
                      </a:rPr>
                      <m:t>𝐾</m:t>
                    </m:r>
                    <m:r>
                      <a:rPr lang="en-US" i="1">
                        <a:latin typeface="Cambria Math" panose="02040503050406030204" pitchFamily="18" charset="0"/>
                      </a:rPr>
                      <m:t>(</m:t>
                    </m:r>
                    <m:r>
                      <a:rPr lang="en-US" i="1">
                        <a:latin typeface="Cambria Math" panose="02040503050406030204" pitchFamily="18" charset="0"/>
                      </a:rPr>
                      <m:t>𝑥</m:t>
                    </m:r>
                    <m:r>
                      <a:rPr lang="en-US" i="1">
                        <a:latin typeface="Cambria Math" panose="02040503050406030204" pitchFamily="18" charset="0"/>
                      </a:rPr>
                      <m:t>)</m:t>
                    </m:r>
                  </m:oMath>
                </a14:m>
                <a:r>
                  <a:rPr lang="en-US" dirty="0"/>
                  <a:t>:	total cost of abatement in Million € and </a:t>
                </a:r>
                <a:endParaRPr lang="de-DE" dirty="0"/>
              </a:p>
              <a:p>
                <a14:m>
                  <m:oMath xmlns:m="http://schemas.openxmlformats.org/officeDocument/2006/math">
                    <m:r>
                      <a:rPr lang="en-US" i="1">
                        <a:latin typeface="Cambria Math" panose="02040503050406030204" pitchFamily="18" charset="0"/>
                      </a:rPr>
                      <m:t>𝑥</m:t>
                    </m:r>
                  </m:oMath>
                </a14:m>
                <a:r>
                  <a:rPr lang="en-US" dirty="0"/>
                  <a:t>:	abatement in Million t CO2</a:t>
                </a:r>
                <a:endParaRPr lang="de-DE" dirty="0"/>
              </a:p>
              <a:p>
                <a:pPr>
                  <a:lnSpc>
                    <a:spcPct val="100000"/>
                  </a:lnSpc>
                  <a:spcBef>
                    <a:spcPts val="0"/>
                  </a:spcBef>
                </a:pPr>
                <a:r>
                  <a:rPr lang="en-US" dirty="0"/>
                  <a:t> </a:t>
                </a:r>
                <a:endParaRPr lang="de-DE" dirty="0"/>
              </a:p>
              <a:p>
                <a:pPr lvl="0"/>
                <a:r>
                  <a:rPr lang="en-US" dirty="0"/>
                  <a:t>e) What are the average costs of abatement in €/t CO</a:t>
                </a:r>
                <a:r>
                  <a:rPr lang="en-US" baseline="-25000" dirty="0"/>
                  <a:t>2</a:t>
                </a:r>
                <a:r>
                  <a:rPr lang="en-US" dirty="0"/>
                  <a:t>? 		</a:t>
                </a:r>
                <a:r>
                  <a:rPr lang="en-US" b="1" dirty="0"/>
                  <a:t>[2]</a:t>
                </a:r>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de-DE" dirty="0"/>
              </a:p>
              <a:p>
                <a:pPr marL="0" lvl="0" indent="0"/>
                <a:r>
                  <a:rPr lang="en-US" dirty="0"/>
                  <a:t>				</a:t>
                </a:r>
              </a:p>
              <a:p>
                <a:endParaRPr lang="en-US" dirty="0"/>
              </a:p>
              <a:p>
                <a:endParaRPr lang="en-US" dirty="0"/>
              </a:p>
              <a:p>
                <a:endParaRPr lang="en-US" dirty="0"/>
              </a:p>
              <a:p>
                <a:endParaRPr lang="en-US" dirty="0"/>
              </a:p>
              <a:p>
                <a:endParaRPr lang="en-US" dirty="0"/>
              </a:p>
              <a:p>
                <a:pPr marL="0" indent="0"/>
                <a:endParaRPr lang="en-US" dirty="0"/>
              </a:p>
              <a:p>
                <a:endParaRPr lang="de-DE" dirty="0"/>
              </a:p>
            </p:txBody>
          </p:sp>
        </mc:Choice>
        <mc:Fallback xmlns="">
          <p:sp>
            <p:nvSpPr>
              <p:cNvPr id="3" name="Inhaltsplatzhalter 2">
                <a:extLst>
                  <a:ext uri="{FF2B5EF4-FFF2-40B4-BE49-F238E27FC236}">
                    <a16:creationId xmlns:a16="http://schemas.microsoft.com/office/drawing/2014/main" id="{8A0AC006-BF23-4430-A348-4DFE3F3A46C8}"/>
                  </a:ext>
                </a:extLst>
              </p:cNvPr>
              <p:cNvSpPr>
                <a:spLocks noGrp="1" noRot="1" noChangeAspect="1" noMove="1" noResize="1" noEditPoints="1" noAdjustHandles="1" noChangeArrowheads="1" noChangeShapeType="1" noTextEdit="1"/>
              </p:cNvSpPr>
              <p:nvPr>
                <p:ph idx="1"/>
              </p:nvPr>
            </p:nvSpPr>
            <p:spPr>
              <a:xfrm>
                <a:off x="539750" y="1715923"/>
                <a:ext cx="8061325" cy="4665405"/>
              </a:xfrm>
              <a:blipFill>
                <a:blip r:embed="rId3"/>
                <a:stretch>
                  <a:fillRect l="-1815" t="-1958"/>
                </a:stretch>
              </a:blipFill>
            </p:spPr>
            <p:txBody>
              <a:bodyPr/>
              <a:lstStyle/>
              <a:p>
                <a:r>
                  <a:rPr lang="de-DE">
                    <a:noFill/>
                  </a:rPr>
                  <a:t> </a:t>
                </a:r>
              </a:p>
            </p:txBody>
          </p:sp>
        </mc:Fallback>
      </mc:AlternateContent>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20</a:t>
            </a:fld>
            <a:endParaRPr lang="de-DE" altLang="de-DE" dirty="0"/>
          </a:p>
        </p:txBody>
      </p:sp>
    </p:spTree>
    <p:extLst>
      <p:ext uri="{BB962C8B-B14F-4D97-AF65-F5344CB8AC3E}">
        <p14:creationId xmlns:p14="http://schemas.microsoft.com/office/powerpoint/2010/main" val="3810335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812570"/>
            <a:ext cx="8061325" cy="743280"/>
          </a:xfrm>
        </p:spPr>
        <p:txBody>
          <a:bodyPr/>
          <a:lstStyle/>
          <a:p>
            <a:r>
              <a:rPr lang="de-DE" dirty="0"/>
              <a:t>Task 3) </a:t>
            </a:r>
            <a:r>
              <a:rPr lang="de-DE" dirty="0" err="1"/>
              <a:t>Internalization</a:t>
            </a:r>
            <a:r>
              <a:rPr lang="de-DE" dirty="0"/>
              <a:t> </a:t>
            </a:r>
            <a:r>
              <a:rPr lang="de-DE" dirty="0" err="1"/>
              <a:t>of</a:t>
            </a:r>
            <a:r>
              <a:rPr lang="de-DE" dirty="0"/>
              <a:t> external </a:t>
            </a:r>
            <a:r>
              <a:rPr lang="de-DE" dirty="0" err="1"/>
              <a:t>effects</a:t>
            </a:r>
            <a:r>
              <a:rPr lang="de-DE" dirty="0"/>
              <a:t> –</a:t>
            </a:r>
            <a:br>
              <a:rPr lang="de-DE" dirty="0"/>
            </a:br>
            <a:r>
              <a:rPr lang="de-DE" dirty="0"/>
              <a:t>Carbon </a:t>
            </a:r>
            <a:r>
              <a:rPr lang="de-DE" dirty="0" err="1"/>
              <a:t>tax</a:t>
            </a:r>
            <a:endParaRPr lang="de-DE" dirty="0"/>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r>
                  <a:rPr lang="en-US" dirty="0"/>
                  <a:t>The industry of the country </a:t>
                </a:r>
                <a:r>
                  <a:rPr lang="en-US" dirty="0" err="1"/>
                  <a:t>Cleanland</a:t>
                </a:r>
                <a:r>
                  <a:rPr lang="en-US" dirty="0"/>
                  <a:t> emits 150 Million </a:t>
                </a:r>
                <a:r>
                  <a:rPr lang="en-US" dirty="0" err="1"/>
                  <a:t>tonnes</a:t>
                </a:r>
                <a:r>
                  <a:rPr lang="en-US" dirty="0"/>
                  <a:t> of CO2. The following formula shows the total CO2 abatement cost function.</a:t>
                </a:r>
                <a:endParaRPr lang="de-DE" dirty="0"/>
              </a:p>
              <a:p>
                <a:pPr algn="ctr"/>
                <a:r>
                  <a:rPr lang="en-US" dirty="0"/>
                  <a:t> </a:t>
                </a:r>
                <a14:m>
                  <m:oMath xmlns:m="http://schemas.openxmlformats.org/officeDocument/2006/math">
                    <m:r>
                      <a:rPr lang="en-US" i="1">
                        <a:latin typeface="Cambria Math" panose="02040503050406030204" pitchFamily="18" charset="0"/>
                      </a:rPr>
                      <m:t>𝐾</m:t>
                    </m:r>
                    <m:d>
                      <m:dPr>
                        <m:ctrlPr>
                          <a:rPr lang="de-DE" i="1">
                            <a:latin typeface="Cambria Math" panose="02040503050406030204" pitchFamily="18" charset="0"/>
                          </a:rPr>
                        </m:ctrlPr>
                      </m:dPr>
                      <m:e>
                        <m:r>
                          <a:rPr lang="en-US" i="1">
                            <a:latin typeface="Cambria Math" panose="02040503050406030204" pitchFamily="18" charset="0"/>
                          </a:rPr>
                          <m:t>𝑥</m:t>
                        </m:r>
                      </m:e>
                    </m:d>
                    <m:r>
                      <a:rPr lang="en-US" i="1">
                        <a:latin typeface="Cambria Math" panose="02040503050406030204" pitchFamily="18" charset="0"/>
                      </a:rPr>
                      <m:t>=−0.025∙</m:t>
                    </m:r>
                    <m:sSup>
                      <m:sSupPr>
                        <m:ctrlPr>
                          <a:rPr lang="de-DE" i="1">
                            <a:latin typeface="Cambria Math" panose="02040503050406030204" pitchFamily="18" charset="0"/>
                          </a:rPr>
                        </m:ctrlPr>
                      </m:sSupPr>
                      <m:e>
                        <m:r>
                          <a:rPr lang="en-US" i="1">
                            <a:latin typeface="Cambria Math" panose="02040503050406030204" pitchFamily="18" charset="0"/>
                          </a:rPr>
                          <m:t>𝑥</m:t>
                        </m:r>
                      </m:e>
                      <m:sup>
                        <m:r>
                          <a:rPr lang="en-US" i="1">
                            <a:latin typeface="Cambria Math" panose="02040503050406030204" pitchFamily="18" charset="0"/>
                          </a:rPr>
                          <m:t>3</m:t>
                        </m:r>
                      </m:sup>
                    </m:sSup>
                    <m:r>
                      <a:rPr lang="en-US" i="1">
                        <a:latin typeface="Cambria Math" panose="02040503050406030204" pitchFamily="18" charset="0"/>
                      </a:rPr>
                      <m:t>+3∙</m:t>
                    </m:r>
                    <m:sSup>
                      <m:sSupPr>
                        <m:ctrlPr>
                          <a:rPr lang="de-DE" i="1">
                            <a:latin typeface="Cambria Math" panose="02040503050406030204" pitchFamily="18" charset="0"/>
                          </a:rPr>
                        </m:ctrlPr>
                      </m:sSupPr>
                      <m:e>
                        <m:r>
                          <a:rPr lang="en-US" i="1">
                            <a:latin typeface="Cambria Math" panose="02040503050406030204" pitchFamily="18" charset="0"/>
                          </a:rPr>
                          <m:t>𝑥</m:t>
                        </m:r>
                      </m:e>
                      <m:sup>
                        <m:r>
                          <a:rPr lang="en-US" i="1">
                            <a:latin typeface="Cambria Math" panose="02040503050406030204" pitchFamily="18" charset="0"/>
                          </a:rPr>
                          <m:t>2</m:t>
                        </m:r>
                      </m:sup>
                    </m:sSup>
                    <m:r>
                      <a:rPr lang="en-US" i="1">
                        <a:latin typeface="Cambria Math" panose="02040503050406030204" pitchFamily="18" charset="0"/>
                      </a:rPr>
                      <m:t>−60∙</m:t>
                    </m:r>
                    <m:r>
                      <a:rPr lang="en-US" i="1">
                        <a:latin typeface="Cambria Math" panose="02040503050406030204" pitchFamily="18" charset="0"/>
                      </a:rPr>
                      <m:t>𝑥</m:t>
                    </m:r>
                    <m:r>
                      <a:rPr lang="en-US" i="1">
                        <a:latin typeface="Cambria Math" panose="02040503050406030204" pitchFamily="18" charset="0"/>
                      </a:rPr>
                      <m:t>           </m:t>
                    </m:r>
                    <m:r>
                      <a:rPr lang="en-US" i="1">
                        <a:latin typeface="Cambria Math" panose="02040503050406030204" pitchFamily="18" charset="0"/>
                      </a:rPr>
                      <m:t>𝑓𝑜𝑟</m:t>
                    </m:r>
                    <m:r>
                      <a:rPr lang="en-US" i="1">
                        <a:latin typeface="Cambria Math" panose="02040503050406030204" pitchFamily="18" charset="0"/>
                      </a:rPr>
                      <m:t> </m:t>
                    </m:r>
                    <m:r>
                      <a:rPr lang="en-US" i="1">
                        <a:latin typeface="Cambria Math" panose="02040503050406030204" pitchFamily="18" charset="0"/>
                      </a:rPr>
                      <m:t>𝑥</m:t>
                    </m:r>
                    <m:r>
                      <a:rPr lang="en-US" i="1">
                        <a:latin typeface="Cambria Math" panose="02040503050406030204" pitchFamily="18" charset="0"/>
                      </a:rPr>
                      <m:t>∈</m:t>
                    </m:r>
                    <m:d>
                      <m:dPr>
                        <m:begChr m:val="["/>
                        <m:endChr m:val="]"/>
                        <m:ctrlPr>
                          <a:rPr lang="de-DE" i="1">
                            <a:latin typeface="Cambria Math" panose="02040503050406030204" pitchFamily="18" charset="0"/>
                          </a:rPr>
                        </m:ctrlPr>
                      </m:dPr>
                      <m:e>
                        <m:r>
                          <a:rPr lang="en-US" i="1">
                            <a:latin typeface="Cambria Math" panose="02040503050406030204" pitchFamily="18" charset="0"/>
                          </a:rPr>
                          <m:t>0, 50</m:t>
                        </m:r>
                      </m:e>
                    </m:d>
                  </m:oMath>
                </a14:m>
                <a:endParaRPr lang="de-DE" dirty="0"/>
              </a:p>
              <a:p>
                <a14:m>
                  <m:oMath xmlns:m="http://schemas.openxmlformats.org/officeDocument/2006/math">
                    <m:r>
                      <a:rPr lang="en-US" i="1">
                        <a:latin typeface="Cambria Math" panose="02040503050406030204" pitchFamily="18" charset="0"/>
                      </a:rPr>
                      <m:t>𝐾</m:t>
                    </m:r>
                    <m:r>
                      <a:rPr lang="en-US" i="1">
                        <a:latin typeface="Cambria Math" panose="02040503050406030204" pitchFamily="18" charset="0"/>
                      </a:rPr>
                      <m:t>(</m:t>
                    </m:r>
                    <m:r>
                      <a:rPr lang="en-US" i="1">
                        <a:latin typeface="Cambria Math" panose="02040503050406030204" pitchFamily="18" charset="0"/>
                      </a:rPr>
                      <m:t>𝑥</m:t>
                    </m:r>
                    <m:r>
                      <a:rPr lang="en-US" i="1">
                        <a:latin typeface="Cambria Math" panose="02040503050406030204" pitchFamily="18" charset="0"/>
                      </a:rPr>
                      <m:t>)</m:t>
                    </m:r>
                  </m:oMath>
                </a14:m>
                <a:r>
                  <a:rPr lang="en-US" dirty="0"/>
                  <a:t>:	total cost of abatement in Million € and </a:t>
                </a:r>
                <a:endParaRPr lang="de-DE" dirty="0"/>
              </a:p>
              <a:p>
                <a14:m>
                  <m:oMath xmlns:m="http://schemas.openxmlformats.org/officeDocument/2006/math">
                    <m:r>
                      <a:rPr lang="en-US" i="1">
                        <a:latin typeface="Cambria Math" panose="02040503050406030204" pitchFamily="18" charset="0"/>
                      </a:rPr>
                      <m:t>𝑥</m:t>
                    </m:r>
                  </m:oMath>
                </a14:m>
                <a:r>
                  <a:rPr lang="en-US" dirty="0"/>
                  <a:t>:	abatement in Million t CO2</a:t>
                </a:r>
              </a:p>
              <a:p>
                <a:endParaRPr lang="de-DE" dirty="0"/>
              </a:p>
              <a:p>
                <a:pPr>
                  <a:lnSpc>
                    <a:spcPct val="100000"/>
                  </a:lnSpc>
                  <a:spcBef>
                    <a:spcPts val="0"/>
                  </a:spcBef>
                </a:pPr>
                <a:r>
                  <a:rPr lang="en-US" dirty="0"/>
                  <a:t> f) The government of </a:t>
                </a:r>
                <a:r>
                  <a:rPr lang="en-US" dirty="0" err="1"/>
                  <a:t>Cleanland</a:t>
                </a:r>
                <a:r>
                  <a:rPr lang="en-US" dirty="0"/>
                  <a:t> decides to introduce a carbon tax. </a:t>
                </a:r>
              </a:p>
              <a:p>
                <a:pPr marL="0" lvl="0" indent="0">
                  <a:spcBef>
                    <a:spcPts val="0"/>
                  </a:spcBef>
                </a:pPr>
                <a:r>
                  <a:rPr lang="en-US" dirty="0"/>
                  <a:t>Calculate the tax rate such that the abatement is still 40 Million t CO2. 	   </a:t>
                </a:r>
                <a:r>
                  <a:rPr lang="en-US" b="1" dirty="0"/>
                  <a:t>[3]</a:t>
                </a:r>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de-DE" dirty="0"/>
              </a:p>
              <a:p>
                <a:pPr marL="0" lvl="0" indent="0"/>
                <a:r>
                  <a:rPr lang="en-US" dirty="0"/>
                  <a:t>				</a:t>
                </a:r>
              </a:p>
              <a:p>
                <a:endParaRPr lang="en-US" dirty="0"/>
              </a:p>
              <a:p>
                <a:endParaRPr lang="en-US" dirty="0"/>
              </a:p>
              <a:p>
                <a:endParaRPr lang="en-US" dirty="0"/>
              </a:p>
              <a:p>
                <a:endParaRPr lang="en-US" dirty="0"/>
              </a:p>
              <a:p>
                <a:endParaRPr lang="en-US" dirty="0"/>
              </a:p>
              <a:p>
                <a:pPr marL="0" indent="0"/>
                <a:endParaRPr lang="en-US" dirty="0"/>
              </a:p>
              <a:p>
                <a:endParaRPr lang="de-DE" dirty="0"/>
              </a:p>
            </p:txBody>
          </p:sp>
        </mc:Choice>
        <mc:Fallback xmlns="">
          <p:sp>
            <p:nvSpPr>
              <p:cNvPr id="3" name="Inhaltsplatzhalter 2">
                <a:extLst>
                  <a:ext uri="{FF2B5EF4-FFF2-40B4-BE49-F238E27FC236}">
                    <a16:creationId xmlns:a16="http://schemas.microsoft.com/office/drawing/2014/main" id="{8A0AC006-BF23-4430-A348-4DFE3F3A46C8}"/>
                  </a:ext>
                </a:extLst>
              </p:cNvPr>
              <p:cNvSpPr>
                <a:spLocks noGrp="1" noRot="1" noChangeAspect="1" noMove="1" noResize="1" noEditPoints="1" noAdjustHandles="1" noChangeArrowheads="1" noChangeShapeType="1" noTextEdit="1"/>
              </p:cNvSpPr>
              <p:nvPr>
                <p:ph idx="1"/>
              </p:nvPr>
            </p:nvSpPr>
            <p:spPr>
              <a:xfrm>
                <a:off x="539750" y="1715923"/>
                <a:ext cx="8061325" cy="4665405"/>
              </a:xfrm>
              <a:blipFill>
                <a:blip r:embed="rId3"/>
                <a:stretch>
                  <a:fillRect l="-1815" t="-1958"/>
                </a:stretch>
              </a:blipFill>
            </p:spPr>
            <p:txBody>
              <a:bodyPr/>
              <a:lstStyle/>
              <a:p>
                <a:r>
                  <a:rPr lang="de-DE">
                    <a:noFill/>
                  </a:rPr>
                  <a:t> </a:t>
                </a:r>
              </a:p>
            </p:txBody>
          </p:sp>
        </mc:Fallback>
      </mc:AlternateContent>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21</a:t>
            </a:fld>
            <a:endParaRPr lang="de-DE" altLang="de-DE" dirty="0"/>
          </a:p>
        </p:txBody>
      </p:sp>
    </p:spTree>
    <p:extLst>
      <p:ext uri="{BB962C8B-B14F-4D97-AF65-F5344CB8AC3E}">
        <p14:creationId xmlns:p14="http://schemas.microsoft.com/office/powerpoint/2010/main" val="4223082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812570"/>
            <a:ext cx="8061325" cy="743280"/>
          </a:xfrm>
        </p:spPr>
        <p:txBody>
          <a:bodyPr/>
          <a:lstStyle/>
          <a:p>
            <a:r>
              <a:rPr lang="de-DE" dirty="0"/>
              <a:t>Task 3) </a:t>
            </a:r>
            <a:r>
              <a:rPr lang="de-DE" dirty="0" err="1"/>
              <a:t>Internalization</a:t>
            </a:r>
            <a:r>
              <a:rPr lang="de-DE" dirty="0"/>
              <a:t> </a:t>
            </a:r>
            <a:r>
              <a:rPr lang="de-DE" dirty="0" err="1"/>
              <a:t>of</a:t>
            </a:r>
            <a:r>
              <a:rPr lang="de-DE" dirty="0"/>
              <a:t> external </a:t>
            </a:r>
            <a:r>
              <a:rPr lang="de-DE" dirty="0" err="1"/>
              <a:t>effects</a:t>
            </a:r>
            <a:r>
              <a:rPr lang="de-DE" dirty="0"/>
              <a:t> –</a:t>
            </a:r>
            <a:br>
              <a:rPr lang="de-DE" dirty="0"/>
            </a:br>
            <a:r>
              <a:rPr lang="de-DE" dirty="0"/>
              <a:t>Carbon </a:t>
            </a:r>
            <a:r>
              <a:rPr lang="de-DE" dirty="0" err="1"/>
              <a:t>tax</a:t>
            </a:r>
            <a:endParaRPr lang="de-DE" dirty="0"/>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r>
                  <a:rPr lang="en-US" dirty="0"/>
                  <a:t>The industry of the country </a:t>
                </a:r>
                <a:r>
                  <a:rPr lang="en-US" dirty="0" err="1"/>
                  <a:t>Cleanland</a:t>
                </a:r>
                <a:r>
                  <a:rPr lang="en-US" dirty="0"/>
                  <a:t> emits 150 Million </a:t>
                </a:r>
                <a:r>
                  <a:rPr lang="en-US" dirty="0" err="1"/>
                  <a:t>tonnes</a:t>
                </a:r>
                <a:r>
                  <a:rPr lang="en-US" dirty="0"/>
                  <a:t> of CO2. The following formula shows the total CO2 abatement cost function.</a:t>
                </a:r>
                <a:endParaRPr lang="de-DE" dirty="0"/>
              </a:p>
              <a:p>
                <a:pPr algn="ctr"/>
                <a:r>
                  <a:rPr lang="en-US" dirty="0"/>
                  <a:t> </a:t>
                </a:r>
                <a14:m>
                  <m:oMath xmlns:m="http://schemas.openxmlformats.org/officeDocument/2006/math">
                    <m:r>
                      <a:rPr lang="en-US" i="1">
                        <a:latin typeface="Cambria Math" panose="02040503050406030204" pitchFamily="18" charset="0"/>
                      </a:rPr>
                      <m:t>𝐾</m:t>
                    </m:r>
                    <m:d>
                      <m:dPr>
                        <m:ctrlPr>
                          <a:rPr lang="de-DE" i="1">
                            <a:latin typeface="Cambria Math" panose="02040503050406030204" pitchFamily="18" charset="0"/>
                          </a:rPr>
                        </m:ctrlPr>
                      </m:dPr>
                      <m:e>
                        <m:r>
                          <a:rPr lang="en-US" i="1">
                            <a:latin typeface="Cambria Math" panose="02040503050406030204" pitchFamily="18" charset="0"/>
                          </a:rPr>
                          <m:t>𝑥</m:t>
                        </m:r>
                      </m:e>
                    </m:d>
                    <m:r>
                      <a:rPr lang="en-US" i="1">
                        <a:latin typeface="Cambria Math" panose="02040503050406030204" pitchFamily="18" charset="0"/>
                      </a:rPr>
                      <m:t>=−0.025∙</m:t>
                    </m:r>
                    <m:sSup>
                      <m:sSupPr>
                        <m:ctrlPr>
                          <a:rPr lang="de-DE" i="1">
                            <a:latin typeface="Cambria Math" panose="02040503050406030204" pitchFamily="18" charset="0"/>
                          </a:rPr>
                        </m:ctrlPr>
                      </m:sSupPr>
                      <m:e>
                        <m:r>
                          <a:rPr lang="en-US" i="1">
                            <a:latin typeface="Cambria Math" panose="02040503050406030204" pitchFamily="18" charset="0"/>
                          </a:rPr>
                          <m:t>𝑥</m:t>
                        </m:r>
                      </m:e>
                      <m:sup>
                        <m:r>
                          <a:rPr lang="en-US" i="1">
                            <a:latin typeface="Cambria Math" panose="02040503050406030204" pitchFamily="18" charset="0"/>
                          </a:rPr>
                          <m:t>3</m:t>
                        </m:r>
                      </m:sup>
                    </m:sSup>
                    <m:r>
                      <a:rPr lang="en-US" i="1">
                        <a:latin typeface="Cambria Math" panose="02040503050406030204" pitchFamily="18" charset="0"/>
                      </a:rPr>
                      <m:t>+3∙</m:t>
                    </m:r>
                    <m:sSup>
                      <m:sSupPr>
                        <m:ctrlPr>
                          <a:rPr lang="de-DE" i="1">
                            <a:latin typeface="Cambria Math" panose="02040503050406030204" pitchFamily="18" charset="0"/>
                          </a:rPr>
                        </m:ctrlPr>
                      </m:sSupPr>
                      <m:e>
                        <m:r>
                          <a:rPr lang="en-US" i="1">
                            <a:latin typeface="Cambria Math" panose="02040503050406030204" pitchFamily="18" charset="0"/>
                          </a:rPr>
                          <m:t>𝑥</m:t>
                        </m:r>
                      </m:e>
                      <m:sup>
                        <m:r>
                          <a:rPr lang="en-US" i="1">
                            <a:latin typeface="Cambria Math" panose="02040503050406030204" pitchFamily="18" charset="0"/>
                          </a:rPr>
                          <m:t>2</m:t>
                        </m:r>
                      </m:sup>
                    </m:sSup>
                    <m:r>
                      <a:rPr lang="en-US" i="1">
                        <a:latin typeface="Cambria Math" panose="02040503050406030204" pitchFamily="18" charset="0"/>
                      </a:rPr>
                      <m:t>−60∙</m:t>
                    </m:r>
                    <m:r>
                      <a:rPr lang="en-US" i="1">
                        <a:latin typeface="Cambria Math" panose="02040503050406030204" pitchFamily="18" charset="0"/>
                      </a:rPr>
                      <m:t>𝑥</m:t>
                    </m:r>
                    <m:r>
                      <a:rPr lang="en-US" i="1">
                        <a:latin typeface="Cambria Math" panose="02040503050406030204" pitchFamily="18" charset="0"/>
                      </a:rPr>
                      <m:t>           </m:t>
                    </m:r>
                    <m:r>
                      <a:rPr lang="en-US" i="1">
                        <a:latin typeface="Cambria Math" panose="02040503050406030204" pitchFamily="18" charset="0"/>
                      </a:rPr>
                      <m:t>𝑓𝑜𝑟</m:t>
                    </m:r>
                    <m:r>
                      <a:rPr lang="en-US" i="1">
                        <a:latin typeface="Cambria Math" panose="02040503050406030204" pitchFamily="18" charset="0"/>
                      </a:rPr>
                      <m:t> </m:t>
                    </m:r>
                    <m:r>
                      <a:rPr lang="en-US" i="1">
                        <a:latin typeface="Cambria Math" panose="02040503050406030204" pitchFamily="18" charset="0"/>
                      </a:rPr>
                      <m:t>𝑥</m:t>
                    </m:r>
                    <m:r>
                      <a:rPr lang="en-US" i="1">
                        <a:latin typeface="Cambria Math" panose="02040503050406030204" pitchFamily="18" charset="0"/>
                      </a:rPr>
                      <m:t>∈</m:t>
                    </m:r>
                    <m:d>
                      <m:dPr>
                        <m:begChr m:val="["/>
                        <m:endChr m:val="]"/>
                        <m:ctrlPr>
                          <a:rPr lang="de-DE" i="1">
                            <a:latin typeface="Cambria Math" panose="02040503050406030204" pitchFamily="18" charset="0"/>
                          </a:rPr>
                        </m:ctrlPr>
                      </m:dPr>
                      <m:e>
                        <m:r>
                          <a:rPr lang="en-US" i="1">
                            <a:latin typeface="Cambria Math" panose="02040503050406030204" pitchFamily="18" charset="0"/>
                          </a:rPr>
                          <m:t>0, 50</m:t>
                        </m:r>
                      </m:e>
                    </m:d>
                  </m:oMath>
                </a14:m>
                <a:endParaRPr lang="de-DE" dirty="0"/>
              </a:p>
              <a:p>
                <a14:m>
                  <m:oMath xmlns:m="http://schemas.openxmlformats.org/officeDocument/2006/math">
                    <m:r>
                      <a:rPr lang="en-US" i="1">
                        <a:latin typeface="Cambria Math" panose="02040503050406030204" pitchFamily="18" charset="0"/>
                      </a:rPr>
                      <m:t>𝐾</m:t>
                    </m:r>
                    <m:r>
                      <a:rPr lang="en-US" i="1">
                        <a:latin typeface="Cambria Math" panose="02040503050406030204" pitchFamily="18" charset="0"/>
                      </a:rPr>
                      <m:t>(</m:t>
                    </m:r>
                    <m:r>
                      <a:rPr lang="en-US" i="1">
                        <a:latin typeface="Cambria Math" panose="02040503050406030204" pitchFamily="18" charset="0"/>
                      </a:rPr>
                      <m:t>𝑥</m:t>
                    </m:r>
                    <m:r>
                      <a:rPr lang="en-US" i="1">
                        <a:latin typeface="Cambria Math" panose="02040503050406030204" pitchFamily="18" charset="0"/>
                      </a:rPr>
                      <m:t>)</m:t>
                    </m:r>
                  </m:oMath>
                </a14:m>
                <a:r>
                  <a:rPr lang="en-US" dirty="0"/>
                  <a:t>:	total cost of abatement in Million € and </a:t>
                </a:r>
                <a:endParaRPr lang="de-DE" dirty="0"/>
              </a:p>
              <a:p>
                <a14:m>
                  <m:oMath xmlns:m="http://schemas.openxmlformats.org/officeDocument/2006/math">
                    <m:r>
                      <a:rPr lang="en-US" i="1">
                        <a:latin typeface="Cambria Math" panose="02040503050406030204" pitchFamily="18" charset="0"/>
                      </a:rPr>
                      <m:t>𝑥</m:t>
                    </m:r>
                  </m:oMath>
                </a14:m>
                <a:r>
                  <a:rPr lang="en-US" dirty="0"/>
                  <a:t>:	abatement in Million t CO2</a:t>
                </a:r>
              </a:p>
              <a:p>
                <a:pPr>
                  <a:lnSpc>
                    <a:spcPct val="100000"/>
                  </a:lnSpc>
                  <a:spcBef>
                    <a:spcPts val="0"/>
                  </a:spcBef>
                </a:pPr>
                <a:endParaRPr lang="de-DE" dirty="0"/>
              </a:p>
              <a:p>
                <a:pPr lvl="0">
                  <a:lnSpc>
                    <a:spcPct val="100000"/>
                  </a:lnSpc>
                  <a:spcBef>
                    <a:spcPts val="0"/>
                  </a:spcBef>
                </a:pPr>
                <a:r>
                  <a:rPr lang="en-US" dirty="0"/>
                  <a:t> g) What is the total financial burden for </a:t>
                </a:r>
                <a:r>
                  <a:rPr lang="en-US" dirty="0" err="1"/>
                  <a:t>Cleanland’s</a:t>
                </a:r>
                <a:r>
                  <a:rPr lang="en-US" dirty="0"/>
                  <a:t> industry under the carbon tax system? 							</a:t>
                </a:r>
                <a:r>
                  <a:rPr lang="en-US" b="1" dirty="0"/>
                  <a:t>[3]</a:t>
                </a:r>
                <a:endParaRPr lang="de-DE" dirty="0"/>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de-DE" dirty="0"/>
              </a:p>
              <a:p>
                <a:pPr marL="0" lvl="0" indent="0"/>
                <a:r>
                  <a:rPr lang="en-US" dirty="0"/>
                  <a:t>				</a:t>
                </a:r>
              </a:p>
              <a:p>
                <a:endParaRPr lang="en-US" dirty="0"/>
              </a:p>
              <a:p>
                <a:endParaRPr lang="en-US" dirty="0"/>
              </a:p>
              <a:p>
                <a:endParaRPr lang="en-US" dirty="0"/>
              </a:p>
              <a:p>
                <a:endParaRPr lang="en-US" dirty="0"/>
              </a:p>
              <a:p>
                <a:endParaRPr lang="en-US" dirty="0"/>
              </a:p>
              <a:p>
                <a:pPr marL="0" indent="0"/>
                <a:endParaRPr lang="en-US" dirty="0"/>
              </a:p>
              <a:p>
                <a:endParaRPr lang="de-DE" dirty="0"/>
              </a:p>
            </p:txBody>
          </p:sp>
        </mc:Choice>
        <mc:Fallback xmlns="">
          <p:sp>
            <p:nvSpPr>
              <p:cNvPr id="3" name="Inhaltsplatzhalter 2">
                <a:extLst>
                  <a:ext uri="{FF2B5EF4-FFF2-40B4-BE49-F238E27FC236}">
                    <a16:creationId xmlns:a16="http://schemas.microsoft.com/office/drawing/2014/main" id="{8A0AC006-BF23-4430-A348-4DFE3F3A46C8}"/>
                  </a:ext>
                </a:extLst>
              </p:cNvPr>
              <p:cNvSpPr>
                <a:spLocks noGrp="1" noRot="1" noChangeAspect="1" noMove="1" noResize="1" noEditPoints="1" noAdjustHandles="1" noChangeArrowheads="1" noChangeShapeType="1" noTextEdit="1"/>
              </p:cNvSpPr>
              <p:nvPr>
                <p:ph idx="1"/>
              </p:nvPr>
            </p:nvSpPr>
            <p:spPr>
              <a:xfrm>
                <a:off x="539750" y="1715923"/>
                <a:ext cx="8061325" cy="4665405"/>
              </a:xfrm>
              <a:blipFill>
                <a:blip r:embed="rId3"/>
                <a:stretch>
                  <a:fillRect l="-1815" t="-1958" r="-303"/>
                </a:stretch>
              </a:blipFill>
            </p:spPr>
            <p:txBody>
              <a:bodyPr/>
              <a:lstStyle/>
              <a:p>
                <a:r>
                  <a:rPr lang="de-DE">
                    <a:noFill/>
                  </a:rPr>
                  <a:t> </a:t>
                </a:r>
              </a:p>
            </p:txBody>
          </p:sp>
        </mc:Fallback>
      </mc:AlternateContent>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22</a:t>
            </a:fld>
            <a:endParaRPr lang="de-DE" altLang="de-DE" dirty="0"/>
          </a:p>
        </p:txBody>
      </p:sp>
    </p:spTree>
    <p:extLst>
      <p:ext uri="{BB962C8B-B14F-4D97-AF65-F5344CB8AC3E}">
        <p14:creationId xmlns:p14="http://schemas.microsoft.com/office/powerpoint/2010/main" val="3522290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4) Coal </a:t>
            </a:r>
            <a:r>
              <a:rPr lang="de-DE" dirty="0" err="1"/>
              <a:t>phase</a:t>
            </a:r>
            <a:r>
              <a:rPr lang="de-DE" dirty="0"/>
              <a:t>-out – </a:t>
            </a:r>
            <a:r>
              <a:rPr lang="en-GB" dirty="0"/>
              <a:t>Capital Budgeting</a:t>
            </a:r>
            <a:r>
              <a:rPr lang="de-DE" dirty="0"/>
              <a:t>		</a:t>
            </a:r>
          </a:p>
        </p:txBody>
      </p:sp>
      <mc:AlternateContent xmlns:mc="http://schemas.openxmlformats.org/markup-compatibility/2006">
        <mc:Choice xmlns:a14="http://schemas.microsoft.com/office/drawing/2010/main" Requires="a14">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lvl="0" indent="0"/>
                <a:r>
                  <a:rPr lang="en-US" dirty="0"/>
                  <a:t>You are the owner of a coal-fired power plant with a capacity of 1 GW in Germany and are now challenged to assess your economic situation in the changing market with a coal phase-out in 2038 (see Task 4). The power plant was built in 2000. You contracted the delivery of coal for the whole lifetime of the power plant of 50 years at a constant price of </a:t>
                </a:r>
                <a14:m>
                  <m:oMath xmlns:m="http://schemas.openxmlformats.org/officeDocument/2006/math">
                    <m:r>
                      <a:rPr lang="en-US" i="1">
                        <a:latin typeface="Cambria Math" panose="02040503050406030204" pitchFamily="18" charset="0"/>
                      </a:rPr>
                      <m:t>20 </m:t>
                    </m:r>
                    <m:f>
                      <m:fPr>
                        <m:type m:val="lin"/>
                        <m:ctrlPr>
                          <a:rPr lang="de-DE" i="1">
                            <a:latin typeface="Cambria Math" panose="02040503050406030204" pitchFamily="18" charset="0"/>
                          </a:rPr>
                        </m:ctrlPr>
                      </m:fPr>
                      <m:num>
                        <m:r>
                          <a:rPr lang="en-US" i="1">
                            <a:latin typeface="Cambria Math" panose="02040503050406030204" pitchFamily="18" charset="0"/>
                          </a:rPr>
                          <m:t>€</m:t>
                        </m:r>
                      </m:num>
                      <m:den>
                        <m:sSub>
                          <m:sSubPr>
                            <m:ctrlPr>
                              <a:rPr lang="de-DE" i="1">
                                <a:latin typeface="Cambria Math" panose="02040503050406030204" pitchFamily="18" charset="0"/>
                              </a:rPr>
                            </m:ctrlPr>
                          </m:sSubPr>
                          <m:e>
                            <m:r>
                              <a:rPr lang="en-US" i="1">
                                <a:latin typeface="Cambria Math" panose="02040503050406030204" pitchFamily="18" charset="0"/>
                              </a:rPr>
                              <m:t>𝑀𝑊h</m:t>
                            </m:r>
                          </m:e>
                          <m:sub>
                            <m:r>
                              <a:rPr lang="en-US" i="1">
                                <a:latin typeface="Cambria Math" panose="02040503050406030204" pitchFamily="18" charset="0"/>
                              </a:rPr>
                              <m:t>𝑡h</m:t>
                            </m:r>
                          </m:sub>
                        </m:sSub>
                      </m:den>
                    </m:f>
                  </m:oMath>
                </a14:m>
                <a:r>
                  <a:rPr lang="en-US" dirty="0"/>
                  <a:t> and calculated with a constant electricity price of </a:t>
                </a:r>
                <a14:m>
                  <m:oMath xmlns:m="http://schemas.openxmlformats.org/officeDocument/2006/math">
                    <m:r>
                      <a:rPr lang="en-US" i="1">
                        <a:latin typeface="Cambria Math" panose="02040503050406030204" pitchFamily="18" charset="0"/>
                      </a:rPr>
                      <m:t>75</m:t>
                    </m:r>
                    <m:f>
                      <m:fPr>
                        <m:type m:val="lin"/>
                        <m:ctrlPr>
                          <a:rPr lang="de-DE" i="1">
                            <a:latin typeface="Cambria Math" panose="02040503050406030204" pitchFamily="18" charset="0"/>
                          </a:rPr>
                        </m:ctrlPr>
                      </m:fPr>
                      <m:num>
                        <m:r>
                          <a:rPr lang="en-US" i="1">
                            <a:latin typeface="Cambria Math" panose="02040503050406030204" pitchFamily="18" charset="0"/>
                          </a:rPr>
                          <m:t>€</m:t>
                        </m:r>
                      </m:num>
                      <m:den>
                        <m:r>
                          <a:rPr lang="en-US" i="1">
                            <a:latin typeface="Cambria Math" panose="02040503050406030204" pitchFamily="18" charset="0"/>
                          </a:rPr>
                          <m:t>𝑀𝑊</m:t>
                        </m:r>
                        <m:sSub>
                          <m:sSubPr>
                            <m:ctrlPr>
                              <a:rPr lang="de-DE"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𝑒𝑙</m:t>
                            </m:r>
                          </m:sub>
                        </m:sSub>
                      </m:den>
                    </m:f>
                  </m:oMath>
                </a14:m>
                <a:r>
                  <a:rPr lang="en-US" dirty="0"/>
                  <a:t> and a market interest rate</a:t>
                </a:r>
                <a:br>
                  <a:rPr lang="en-US" dirty="0"/>
                </a:br>
                <a14:m>
                  <m:oMath xmlns:m="http://schemas.openxmlformats.org/officeDocument/2006/math">
                    <m:r>
                      <a:rPr lang="en-US" i="1">
                        <a:latin typeface="Cambria Math" panose="02040503050406030204" pitchFamily="18" charset="0"/>
                      </a:rPr>
                      <m:t>𝑖</m:t>
                    </m:r>
                    <m:r>
                      <a:rPr lang="en-US" i="1">
                        <a:latin typeface="Cambria Math" panose="02040503050406030204" pitchFamily="18" charset="0"/>
                      </a:rPr>
                      <m:t>=5 % </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𝑎</m:t>
                    </m:r>
                    <m:r>
                      <a:rPr lang="en-US" i="1">
                        <a:latin typeface="Cambria Math" panose="02040503050406030204" pitchFamily="18" charset="0"/>
                      </a:rPr>
                      <m:t>.</m:t>
                    </m:r>
                  </m:oMath>
                </a14:m>
                <a:r>
                  <a:rPr lang="en-US" dirty="0"/>
                  <a:t>Techno-economic data for the power plant are given in Table 1. </a:t>
                </a:r>
                <a:endParaRPr lang="en-US" b="1" dirty="0"/>
              </a:p>
              <a:p>
                <a:pPr marL="0" indent="0"/>
                <a:endParaRPr lang="en-US" b="1" dirty="0"/>
              </a:p>
              <a:p>
                <a:pPr>
                  <a:buAutoNum type="alphaLcParenR"/>
                </a:pPr>
                <a:endParaRPr lang="en-US" b="1" dirty="0"/>
              </a:p>
              <a:p>
                <a:pPr>
                  <a:buAutoNum type="alphaLcParenR"/>
                </a:pPr>
                <a:endParaRPr lang="de-DE" dirty="0"/>
              </a:p>
              <a:p>
                <a:pPr marL="0" lvl="0" indent="0"/>
                <a:r>
                  <a:rPr lang="en-US" dirty="0"/>
                  <a:t>				</a:t>
                </a:r>
              </a:p>
              <a:p>
                <a:endParaRPr lang="en-US" dirty="0"/>
              </a:p>
              <a:p>
                <a:endParaRPr lang="en-US" dirty="0"/>
              </a:p>
              <a:p>
                <a:pPr marL="0" indent="0"/>
                <a:r>
                  <a:rPr lang="en-US" dirty="0"/>
                  <a:t>a) Calculate the short-term marginal generation cost for your coal-fired power plant.								</a:t>
                </a:r>
                <a:r>
                  <a:rPr lang="en-US" b="1" dirty="0"/>
                  <a:t>[3]</a:t>
                </a:r>
                <a:endParaRPr lang="de-DE" dirty="0"/>
              </a:p>
              <a:p>
                <a:endParaRPr lang="en-US" dirty="0"/>
              </a:p>
              <a:p>
                <a:endParaRPr lang="en-US" dirty="0"/>
              </a:p>
              <a:p>
                <a:endParaRPr lang="en-US" dirty="0"/>
              </a:p>
              <a:p>
                <a:pPr marL="0" indent="0"/>
                <a:endParaRPr lang="en-US" dirty="0"/>
              </a:p>
              <a:p>
                <a:endParaRPr lang="de-DE" dirty="0"/>
              </a:p>
            </p:txBody>
          </p:sp>
        </mc:Choice>
        <mc:Fallback>
          <p:sp>
            <p:nvSpPr>
              <p:cNvPr id="3" name="Inhaltsplatzhalter 2">
                <a:extLst>
                  <a:ext uri="{FF2B5EF4-FFF2-40B4-BE49-F238E27FC236}">
                    <a16:creationId xmlns:a16="http://schemas.microsoft.com/office/drawing/2014/main" id="{8A0AC006-BF23-4430-A348-4DFE3F3A46C8}"/>
                  </a:ext>
                </a:extLst>
              </p:cNvPr>
              <p:cNvSpPr>
                <a:spLocks noGrp="1" noRot="1" noChangeAspect="1" noMove="1" noResize="1" noEditPoints="1" noAdjustHandles="1" noChangeArrowheads="1" noChangeShapeType="1" noTextEdit="1"/>
              </p:cNvSpPr>
              <p:nvPr>
                <p:ph idx="1"/>
              </p:nvPr>
            </p:nvSpPr>
            <p:spPr>
              <a:xfrm>
                <a:off x="539750" y="1715923"/>
                <a:ext cx="8061325" cy="4665405"/>
              </a:xfrm>
              <a:blipFill>
                <a:blip r:embed="rId3"/>
                <a:stretch>
                  <a:fillRect l="-1815" t="-1958" r="-303" b="-2089"/>
                </a:stretch>
              </a:blipFill>
            </p:spPr>
            <p:txBody>
              <a:bodyPr/>
              <a:lstStyle/>
              <a:p>
                <a:r>
                  <a:rPr lang="de-DE">
                    <a:noFill/>
                  </a:rPr>
                  <a:t> </a:t>
                </a:r>
              </a:p>
            </p:txBody>
          </p:sp>
        </mc:Fallback>
      </mc:AlternateContent>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23</a:t>
            </a:fld>
            <a:endParaRPr lang="de-DE" altLang="de-DE" dirty="0"/>
          </a:p>
        </p:txBody>
      </p:sp>
      <mc:AlternateContent xmlns:mc="http://schemas.openxmlformats.org/markup-compatibility/2006" xmlns:a14="http://schemas.microsoft.com/office/drawing/2010/main">
        <mc:Choice Requires="a14">
          <p:graphicFrame>
            <p:nvGraphicFramePr>
              <p:cNvPr id="8" name="Tabelle 8">
                <a:extLst>
                  <a:ext uri="{FF2B5EF4-FFF2-40B4-BE49-F238E27FC236}">
                    <a16:creationId xmlns:a16="http://schemas.microsoft.com/office/drawing/2014/main" id="{81CD9E58-5E9C-4D86-A60F-B0D1B7B36873}"/>
                  </a:ext>
                </a:extLst>
              </p:cNvPr>
              <p:cNvGraphicFramePr>
                <a:graphicFrameLocks noGrp="1"/>
              </p:cNvGraphicFramePr>
              <p:nvPr/>
            </p:nvGraphicFramePr>
            <p:xfrm>
              <a:off x="827584" y="3868428"/>
              <a:ext cx="7128792" cy="1665113"/>
            </p:xfrm>
            <a:graphic>
              <a:graphicData uri="http://schemas.openxmlformats.org/drawingml/2006/table">
                <a:tbl>
                  <a:tblPr firstRow="1" bandRow="1">
                    <a:tableStyleId>{5C22544A-7EE6-4342-B048-85BDC9FD1C3A}</a:tableStyleId>
                  </a:tblPr>
                  <a:tblGrid>
                    <a:gridCol w="1213645">
                      <a:extLst>
                        <a:ext uri="{9D8B030D-6E8A-4147-A177-3AD203B41FA5}">
                          <a16:colId xmlns:a16="http://schemas.microsoft.com/office/drawing/2014/main" val="603681230"/>
                        </a:ext>
                      </a:extLst>
                    </a:gridCol>
                    <a:gridCol w="920813">
                      <a:extLst>
                        <a:ext uri="{9D8B030D-6E8A-4147-A177-3AD203B41FA5}">
                          <a16:colId xmlns:a16="http://schemas.microsoft.com/office/drawing/2014/main" val="1947888598"/>
                        </a:ext>
                      </a:extLst>
                    </a:gridCol>
                    <a:gridCol w="920813">
                      <a:extLst>
                        <a:ext uri="{9D8B030D-6E8A-4147-A177-3AD203B41FA5}">
                          <a16:colId xmlns:a16="http://schemas.microsoft.com/office/drawing/2014/main" val="3193379368"/>
                        </a:ext>
                      </a:extLst>
                    </a:gridCol>
                    <a:gridCol w="920813">
                      <a:extLst>
                        <a:ext uri="{9D8B030D-6E8A-4147-A177-3AD203B41FA5}">
                          <a16:colId xmlns:a16="http://schemas.microsoft.com/office/drawing/2014/main" val="4196367183"/>
                        </a:ext>
                      </a:extLst>
                    </a:gridCol>
                    <a:gridCol w="1113485">
                      <a:extLst>
                        <a:ext uri="{9D8B030D-6E8A-4147-A177-3AD203B41FA5}">
                          <a16:colId xmlns:a16="http://schemas.microsoft.com/office/drawing/2014/main" val="1698590613"/>
                        </a:ext>
                      </a:extLst>
                    </a:gridCol>
                    <a:gridCol w="1065941">
                      <a:extLst>
                        <a:ext uri="{9D8B030D-6E8A-4147-A177-3AD203B41FA5}">
                          <a16:colId xmlns:a16="http://schemas.microsoft.com/office/drawing/2014/main" val="374498658"/>
                        </a:ext>
                      </a:extLst>
                    </a:gridCol>
                    <a:gridCol w="973282">
                      <a:extLst>
                        <a:ext uri="{9D8B030D-6E8A-4147-A177-3AD203B41FA5}">
                          <a16:colId xmlns:a16="http://schemas.microsoft.com/office/drawing/2014/main" val="3425310849"/>
                        </a:ext>
                      </a:extLst>
                    </a:gridCol>
                  </a:tblGrid>
                  <a:tr h="727830">
                    <a:tc>
                      <a:txBody>
                        <a:bodyPr/>
                        <a:lstStyle/>
                        <a:p>
                          <a:pPr algn="ctr"/>
                          <a:r>
                            <a:rPr lang="en-GB" sz="1400" dirty="0"/>
                            <a:t>Investment</a:t>
                          </a:r>
                          <a:endParaRPr lang="de-DE" sz="1400" dirty="0"/>
                        </a:p>
                      </a:txBody>
                      <a:tcPr/>
                    </a:tc>
                    <a:tc>
                      <a:txBody>
                        <a:bodyPr/>
                        <a:lstStyle/>
                        <a:p>
                          <a:pPr algn="ctr"/>
                          <a:r>
                            <a:rPr lang="en-GB" sz="1400" dirty="0"/>
                            <a:t>Full load hours</a:t>
                          </a:r>
                          <a:endParaRPr lang="de-DE" sz="1400" dirty="0"/>
                        </a:p>
                      </a:txBody>
                      <a:tcPr/>
                    </a:tc>
                    <a:tc>
                      <a:txBody>
                        <a:bodyPr/>
                        <a:lstStyle/>
                        <a:p>
                          <a:pPr algn="ctr"/>
                          <a:r>
                            <a:rPr lang="en-GB" sz="1400" dirty="0"/>
                            <a:t>Fuel price</a:t>
                          </a:r>
                          <a:endParaRPr lang="de-DE" sz="1400" dirty="0"/>
                        </a:p>
                      </a:txBody>
                      <a:tcPr/>
                    </a:tc>
                    <a:tc>
                      <a:txBody>
                        <a:bodyPr/>
                        <a:lstStyle/>
                        <a:p>
                          <a:pPr algn="ctr"/>
                          <a:r>
                            <a:rPr lang="en-GB" sz="1400" dirty="0"/>
                            <a:t>CO</a:t>
                          </a:r>
                          <a:r>
                            <a:rPr lang="en-GB" sz="1400" baseline="-25000" dirty="0"/>
                            <a:t>2 </a:t>
                          </a:r>
                          <a:r>
                            <a:rPr lang="en-GB" sz="1400" dirty="0"/>
                            <a:t>Price</a:t>
                          </a:r>
                          <a:endParaRPr lang="de-DE" sz="1400" dirty="0"/>
                        </a:p>
                      </a:txBody>
                      <a:tcPr/>
                    </a:tc>
                    <a:tc>
                      <a:txBody>
                        <a:bodyPr/>
                        <a:lstStyle/>
                        <a:p>
                          <a:pPr algn="ctr"/>
                          <a:r>
                            <a:rPr lang="en-GB" sz="1400" dirty="0"/>
                            <a:t>Efficiency</a:t>
                          </a:r>
                          <a:endParaRPr lang="de-DE" sz="1400" dirty="0"/>
                        </a:p>
                      </a:txBody>
                      <a:tcPr/>
                    </a:tc>
                    <a:tc>
                      <a:txBody>
                        <a:bodyPr/>
                        <a:lstStyle/>
                        <a:p>
                          <a:pPr algn="ctr"/>
                          <a:r>
                            <a:rPr lang="en-GB" sz="1400" dirty="0"/>
                            <a:t>Emission factor coal</a:t>
                          </a:r>
                          <a:endParaRPr lang="de-DE" sz="1400" dirty="0"/>
                        </a:p>
                      </a:txBody>
                      <a:tcPr/>
                    </a:tc>
                    <a:tc>
                      <a:txBody>
                        <a:bodyPr/>
                        <a:lstStyle/>
                        <a:p>
                          <a:pPr algn="ctr"/>
                          <a:r>
                            <a:rPr lang="en-GB" sz="1400" dirty="0"/>
                            <a:t>O</a:t>
                          </a:r>
                          <a:r>
                            <a:rPr lang="de-DE" sz="1400" dirty="0"/>
                            <a:t>&amp;M </a:t>
                          </a:r>
                          <a:r>
                            <a:rPr lang="de-DE" sz="1400" dirty="0" err="1"/>
                            <a:t>Cost</a:t>
                          </a:r>
                          <a:endParaRPr lang="de-DE" sz="1400" dirty="0"/>
                        </a:p>
                      </a:txBody>
                      <a:tcPr/>
                    </a:tc>
                    <a:extLst>
                      <a:ext uri="{0D108BD9-81ED-4DB2-BD59-A6C34878D82A}">
                        <a16:rowId xmlns:a16="http://schemas.microsoft.com/office/drawing/2014/main" val="2833482417"/>
                      </a:ext>
                    </a:extLst>
                  </a:tr>
                  <a:tr h="564624">
                    <a:tc>
                      <a:txBody>
                        <a:bodyPr/>
                        <a:lstStyle/>
                        <a:p>
                          <a:pPr algn="ctr"/>
                          <a:r>
                            <a:rPr lang="en-GB" dirty="0"/>
                            <a:t>[</a:t>
                          </a:r>
                          <a14:m>
                            <m:oMath xmlns:m="http://schemas.openxmlformats.org/officeDocument/2006/math">
                              <m:f>
                                <m:fPr>
                                  <m:ctrlPr>
                                    <a:rPr lang="de-DE" sz="1800" i="1" kern="1200" smtClean="0">
                                      <a:solidFill>
                                        <a:schemeClr val="dk1"/>
                                      </a:solidFill>
                                      <a:effectLst/>
                                      <a:latin typeface="Cambria Math" panose="02040503050406030204" pitchFamily="18" charset="0"/>
                                      <a:ea typeface="+mn-ea"/>
                                      <a:cs typeface="+mn-cs"/>
                                    </a:rPr>
                                  </m:ctrlPr>
                                </m:fPr>
                                <m:num>
                                  <m:r>
                                    <a:rPr lang="en-US" sz="1800" i="1" kern="1200">
                                      <a:solidFill>
                                        <a:schemeClr val="dk1"/>
                                      </a:solidFill>
                                      <a:effectLst/>
                                      <a:latin typeface="Cambria Math" panose="02040503050406030204" pitchFamily="18" charset="0"/>
                                      <a:ea typeface="+mn-ea"/>
                                      <a:cs typeface="+mn-cs"/>
                                    </a:rPr>
                                    <m:t>𝐸𝑢𝑟𝑜</m:t>
                                  </m:r>
                                </m:num>
                                <m:den>
                                  <m:sSub>
                                    <m:sSubPr>
                                      <m:ctrlPr>
                                        <a:rPr lang="de-DE" sz="1800" i="1" kern="1200">
                                          <a:solidFill>
                                            <a:schemeClr val="dk1"/>
                                          </a:solidFill>
                                          <a:effectLst/>
                                          <a:latin typeface="Cambria Math" panose="02040503050406030204" pitchFamily="18" charset="0"/>
                                          <a:ea typeface="+mn-ea"/>
                                          <a:cs typeface="+mn-cs"/>
                                        </a:rPr>
                                      </m:ctrlPr>
                                    </m:sSubPr>
                                    <m:e>
                                      <m:r>
                                        <a:rPr lang="en-US" sz="1800" i="1" kern="1200">
                                          <a:solidFill>
                                            <a:schemeClr val="dk1"/>
                                          </a:solidFill>
                                          <a:effectLst/>
                                          <a:latin typeface="Cambria Math" panose="02040503050406030204" pitchFamily="18" charset="0"/>
                                          <a:ea typeface="+mn-ea"/>
                                          <a:cs typeface="+mn-cs"/>
                                        </a:rPr>
                                        <m:t>𝑀𝑊</m:t>
                                      </m:r>
                                    </m:e>
                                    <m:sub>
                                      <m:r>
                                        <a:rPr lang="en-US" sz="1800" i="1" kern="1200">
                                          <a:solidFill>
                                            <a:schemeClr val="dk1"/>
                                          </a:solidFill>
                                          <a:effectLst/>
                                          <a:latin typeface="Cambria Math" panose="02040503050406030204" pitchFamily="18" charset="0"/>
                                          <a:ea typeface="+mn-ea"/>
                                          <a:cs typeface="+mn-cs"/>
                                        </a:rPr>
                                        <m:t>𝑒𝑙</m:t>
                                      </m:r>
                                    </m:sub>
                                  </m:sSub>
                                </m:den>
                              </m:f>
                            </m:oMath>
                          </a14:m>
                          <a:r>
                            <a:rPr lang="de-DE" dirty="0"/>
                            <a:t>]</a:t>
                          </a:r>
                        </a:p>
                      </a:txBody>
                      <a:tcPr/>
                    </a:tc>
                    <a:tc>
                      <a:txBody>
                        <a:bodyPr/>
                        <a:lstStyle/>
                        <a:p>
                          <a:pPr algn="ctr"/>
                          <a:r>
                            <a:rPr lang="en-GB" dirty="0"/>
                            <a:t>[</a:t>
                          </a:r>
                          <a14:m>
                            <m:oMath xmlns:m="http://schemas.openxmlformats.org/officeDocument/2006/math">
                              <m:f>
                                <m:fPr>
                                  <m:ctrlPr>
                                    <a:rPr lang="de-DE" sz="1800" i="1" kern="1200" smtClean="0">
                                      <a:solidFill>
                                        <a:schemeClr val="dk1"/>
                                      </a:solidFill>
                                      <a:effectLst/>
                                      <a:latin typeface="Cambria Math" panose="02040503050406030204" pitchFamily="18" charset="0"/>
                                      <a:ea typeface="+mn-ea"/>
                                      <a:cs typeface="+mn-cs"/>
                                    </a:rPr>
                                  </m:ctrlPr>
                                </m:fPr>
                                <m:num>
                                  <m:r>
                                    <a:rPr lang="en-US" sz="1800" i="1" kern="1200">
                                      <a:solidFill>
                                        <a:schemeClr val="dk1"/>
                                      </a:solidFill>
                                      <a:effectLst/>
                                      <a:latin typeface="Cambria Math" panose="02040503050406030204" pitchFamily="18" charset="0"/>
                                      <a:ea typeface="+mn-ea"/>
                                      <a:cs typeface="+mn-cs"/>
                                    </a:rPr>
                                    <m:t>h</m:t>
                                  </m:r>
                                </m:num>
                                <m:den>
                                  <m:r>
                                    <a:rPr lang="en-US" sz="1800" i="1" kern="1200">
                                      <a:solidFill>
                                        <a:schemeClr val="dk1"/>
                                      </a:solidFill>
                                      <a:effectLst/>
                                      <a:latin typeface="Cambria Math" panose="02040503050406030204" pitchFamily="18" charset="0"/>
                                      <a:ea typeface="+mn-ea"/>
                                      <a:cs typeface="+mn-cs"/>
                                    </a:rPr>
                                    <m:t>𝑎</m:t>
                                  </m:r>
                                </m:den>
                              </m:f>
                            </m:oMath>
                          </a14:m>
                          <a:r>
                            <a:rPr lang="en-GB" dirty="0"/>
                            <a:t>]</a:t>
                          </a:r>
                          <a:endParaRPr lang="de-DE" dirty="0"/>
                        </a:p>
                      </a:txBody>
                      <a:tcPr/>
                    </a:tc>
                    <a:tc>
                      <a:txBody>
                        <a:bodyPr/>
                        <a:lstStyle/>
                        <a:p>
                          <a:pPr algn="ctr"/>
                          <a:r>
                            <a:rPr lang="en-GB" dirty="0"/>
                            <a:t>[</a:t>
                          </a:r>
                          <a14:m>
                            <m:oMath xmlns:m="http://schemas.openxmlformats.org/officeDocument/2006/math">
                              <m:f>
                                <m:fPr>
                                  <m:ctrlPr>
                                    <a:rPr lang="de-DE" sz="1800" i="1" kern="1200" smtClean="0">
                                      <a:solidFill>
                                        <a:schemeClr val="dk1"/>
                                      </a:solidFill>
                                      <a:effectLst/>
                                      <a:latin typeface="Cambria Math" panose="02040503050406030204" pitchFamily="18" charset="0"/>
                                      <a:ea typeface="+mn-ea"/>
                                      <a:cs typeface="+mn-cs"/>
                                    </a:rPr>
                                  </m:ctrlPr>
                                </m:fPr>
                                <m:num>
                                  <m:r>
                                    <a:rPr lang="en-US" sz="1800" i="1" kern="1200">
                                      <a:solidFill>
                                        <a:schemeClr val="dk1"/>
                                      </a:solidFill>
                                      <a:effectLst/>
                                      <a:latin typeface="Cambria Math" panose="02040503050406030204" pitchFamily="18" charset="0"/>
                                      <a:ea typeface="+mn-ea"/>
                                      <a:cs typeface="+mn-cs"/>
                                    </a:rPr>
                                    <m:t>€</m:t>
                                  </m:r>
                                </m:num>
                                <m:den>
                                  <m:sSub>
                                    <m:sSubPr>
                                      <m:ctrlPr>
                                        <a:rPr lang="de-DE" sz="1800" i="1" kern="1200">
                                          <a:solidFill>
                                            <a:schemeClr val="dk1"/>
                                          </a:solidFill>
                                          <a:effectLst/>
                                          <a:latin typeface="Cambria Math" panose="02040503050406030204" pitchFamily="18" charset="0"/>
                                          <a:ea typeface="+mn-ea"/>
                                          <a:cs typeface="+mn-cs"/>
                                        </a:rPr>
                                      </m:ctrlPr>
                                    </m:sSubPr>
                                    <m:e>
                                      <m:r>
                                        <a:rPr lang="en-US" sz="1800" i="1" kern="1200">
                                          <a:solidFill>
                                            <a:schemeClr val="dk1"/>
                                          </a:solidFill>
                                          <a:effectLst/>
                                          <a:latin typeface="Cambria Math" panose="02040503050406030204" pitchFamily="18" charset="0"/>
                                          <a:ea typeface="+mn-ea"/>
                                          <a:cs typeface="+mn-cs"/>
                                        </a:rPr>
                                        <m:t>𝑀𝑊h</m:t>
                                      </m:r>
                                    </m:e>
                                    <m:sub>
                                      <m:r>
                                        <a:rPr lang="en-US" sz="1800" i="1" kern="1200">
                                          <a:solidFill>
                                            <a:schemeClr val="dk1"/>
                                          </a:solidFill>
                                          <a:effectLst/>
                                          <a:latin typeface="Cambria Math" panose="02040503050406030204" pitchFamily="18" charset="0"/>
                                          <a:ea typeface="+mn-ea"/>
                                          <a:cs typeface="+mn-cs"/>
                                        </a:rPr>
                                        <m:t>𝑡h</m:t>
                                      </m:r>
                                    </m:sub>
                                  </m:sSub>
                                </m:den>
                              </m:f>
                            </m:oMath>
                          </a14:m>
                          <a:r>
                            <a:rPr lang="en-GB" dirty="0"/>
                            <a:t>]</a:t>
                          </a:r>
                          <a:endParaRPr lang="de-DE" dirty="0"/>
                        </a:p>
                      </a:txBody>
                      <a:tcPr/>
                    </a:tc>
                    <a:tc>
                      <a:txBody>
                        <a:bodyPr/>
                        <a:lstStyle/>
                        <a:p>
                          <a:pPr algn="ctr"/>
                          <a:r>
                            <a:rPr lang="en-GB" dirty="0"/>
                            <a:t>[</a:t>
                          </a:r>
                          <a14:m>
                            <m:oMath xmlns:m="http://schemas.openxmlformats.org/officeDocument/2006/math">
                              <m:f>
                                <m:fPr>
                                  <m:ctrlPr>
                                    <a:rPr lang="de-DE" sz="1800" i="1" kern="1200" smtClean="0">
                                      <a:solidFill>
                                        <a:schemeClr val="dk1"/>
                                      </a:solidFill>
                                      <a:effectLst/>
                                      <a:latin typeface="Cambria Math" panose="02040503050406030204" pitchFamily="18" charset="0"/>
                                      <a:ea typeface="+mn-ea"/>
                                      <a:cs typeface="+mn-cs"/>
                                    </a:rPr>
                                  </m:ctrlPr>
                                </m:fPr>
                                <m:num>
                                  <m:r>
                                    <a:rPr lang="en-US" sz="1800" i="1" kern="1200">
                                      <a:solidFill>
                                        <a:schemeClr val="dk1"/>
                                      </a:solidFill>
                                      <a:effectLst/>
                                      <a:latin typeface="Cambria Math" panose="02040503050406030204" pitchFamily="18" charset="0"/>
                                      <a:ea typeface="+mn-ea"/>
                                      <a:cs typeface="+mn-cs"/>
                                    </a:rPr>
                                    <m:t>𝐸𝑢𝑟𝑜</m:t>
                                  </m:r>
                                </m:num>
                                <m:den>
                                  <m:sSub>
                                    <m:sSubPr>
                                      <m:ctrlPr>
                                        <a:rPr lang="de-DE" sz="1800" i="1" kern="1200">
                                          <a:solidFill>
                                            <a:schemeClr val="dk1"/>
                                          </a:solidFill>
                                          <a:effectLst/>
                                          <a:latin typeface="Cambria Math" panose="02040503050406030204" pitchFamily="18" charset="0"/>
                                          <a:ea typeface="+mn-ea"/>
                                          <a:cs typeface="+mn-cs"/>
                                        </a:rPr>
                                      </m:ctrlPr>
                                    </m:sSubPr>
                                    <m:e>
                                      <m:r>
                                        <a:rPr lang="en-US" sz="1800" i="1" kern="1200">
                                          <a:solidFill>
                                            <a:schemeClr val="dk1"/>
                                          </a:solidFill>
                                          <a:effectLst/>
                                          <a:latin typeface="Cambria Math" panose="02040503050406030204" pitchFamily="18" charset="0"/>
                                          <a:ea typeface="+mn-ea"/>
                                          <a:cs typeface="+mn-cs"/>
                                        </a:rPr>
                                        <m:t>𝑡</m:t>
                                      </m:r>
                                    </m:e>
                                    <m:sub>
                                      <m:r>
                                        <a:rPr lang="en-US" sz="1800" i="1" kern="1200">
                                          <a:solidFill>
                                            <a:schemeClr val="dk1"/>
                                          </a:solidFill>
                                          <a:effectLst/>
                                          <a:latin typeface="Cambria Math" panose="02040503050406030204" pitchFamily="18" charset="0"/>
                                          <a:ea typeface="+mn-ea"/>
                                          <a:cs typeface="+mn-cs"/>
                                        </a:rPr>
                                        <m:t>𝐶𝑂</m:t>
                                      </m:r>
                                      <m:r>
                                        <a:rPr lang="en-US" sz="1800" i="1" kern="1200">
                                          <a:solidFill>
                                            <a:schemeClr val="dk1"/>
                                          </a:solidFill>
                                          <a:effectLst/>
                                          <a:latin typeface="Cambria Math" panose="02040503050406030204" pitchFamily="18" charset="0"/>
                                          <a:ea typeface="+mn-ea"/>
                                          <a:cs typeface="+mn-cs"/>
                                        </a:rPr>
                                        <m:t>2</m:t>
                                      </m:r>
                                    </m:sub>
                                  </m:sSub>
                                </m:den>
                              </m:f>
                            </m:oMath>
                          </a14:m>
                          <a:r>
                            <a:rPr lang="en-GB" dirty="0"/>
                            <a:t>]</a:t>
                          </a:r>
                          <a:endParaRPr lang="de-DE" dirty="0"/>
                        </a:p>
                      </a:txBody>
                      <a:tcPr/>
                    </a:tc>
                    <a:tc>
                      <a:txBody>
                        <a:bodyPr/>
                        <a:lstStyle/>
                        <a:p>
                          <a:pPr algn="ctr"/>
                          <a:r>
                            <a:rPr lang="en-GB" dirty="0"/>
                            <a:t>[</a:t>
                          </a:r>
                          <a:r>
                            <a:rPr lang="en-US" sz="1800" kern="1200" dirty="0">
                              <a:solidFill>
                                <a:schemeClr val="dk1"/>
                              </a:solidFill>
                              <a:effectLst/>
                              <a:latin typeface="+mn-lt"/>
                              <a:ea typeface="+mn-ea"/>
                              <a:cs typeface="+mn-cs"/>
                            </a:rPr>
                            <a:t>%</a:t>
                          </a:r>
                          <a:r>
                            <a:rPr lang="en-GB" dirty="0"/>
                            <a:t>]</a:t>
                          </a:r>
                          <a:endParaRPr lang="de-DE" dirty="0"/>
                        </a:p>
                      </a:txBody>
                      <a:tcPr/>
                    </a:tc>
                    <a:tc>
                      <a:txBody>
                        <a:bodyPr/>
                        <a:lstStyle/>
                        <a:p>
                          <a:pPr algn="ctr"/>
                          <a:r>
                            <a:rPr lang="en-GB" dirty="0"/>
                            <a:t>[</a:t>
                          </a:r>
                          <a14:m>
                            <m:oMath xmlns:m="http://schemas.openxmlformats.org/officeDocument/2006/math">
                              <m:f>
                                <m:fPr>
                                  <m:ctrlPr>
                                    <a:rPr lang="de-DE" sz="1800" i="1" kern="1200" smtClean="0">
                                      <a:solidFill>
                                        <a:schemeClr val="dk1"/>
                                      </a:solidFill>
                                      <a:effectLst/>
                                      <a:latin typeface="Cambria Math" panose="02040503050406030204" pitchFamily="18" charset="0"/>
                                      <a:ea typeface="+mn-ea"/>
                                      <a:cs typeface="+mn-cs"/>
                                    </a:rPr>
                                  </m:ctrlPr>
                                </m:fPr>
                                <m:num>
                                  <m:sSub>
                                    <m:sSubPr>
                                      <m:ctrlPr>
                                        <a:rPr lang="de-DE" sz="1800" i="1" kern="1200">
                                          <a:solidFill>
                                            <a:schemeClr val="dk1"/>
                                          </a:solidFill>
                                          <a:effectLst/>
                                          <a:latin typeface="Cambria Math" panose="02040503050406030204" pitchFamily="18" charset="0"/>
                                          <a:ea typeface="+mn-ea"/>
                                          <a:cs typeface="+mn-cs"/>
                                        </a:rPr>
                                      </m:ctrlPr>
                                    </m:sSubPr>
                                    <m:e>
                                      <m:r>
                                        <a:rPr lang="en-US" sz="1800" i="1" kern="1200">
                                          <a:solidFill>
                                            <a:schemeClr val="dk1"/>
                                          </a:solidFill>
                                          <a:effectLst/>
                                          <a:latin typeface="Cambria Math" panose="02040503050406030204" pitchFamily="18" charset="0"/>
                                          <a:ea typeface="+mn-ea"/>
                                          <a:cs typeface="+mn-cs"/>
                                        </a:rPr>
                                        <m:t>𝑡</m:t>
                                      </m:r>
                                      <m:r>
                                        <a:rPr lang="en-US" sz="1800" i="1" kern="1200">
                                          <a:solidFill>
                                            <a:schemeClr val="dk1"/>
                                          </a:solidFill>
                                          <a:effectLst/>
                                          <a:latin typeface="Cambria Math" panose="02040503050406030204" pitchFamily="18" charset="0"/>
                                          <a:ea typeface="+mn-ea"/>
                                          <a:cs typeface="+mn-cs"/>
                                        </a:rPr>
                                        <m:t> </m:t>
                                      </m:r>
                                      <m:r>
                                        <a:rPr lang="en-US" sz="1800" i="1" kern="1200">
                                          <a:solidFill>
                                            <a:schemeClr val="dk1"/>
                                          </a:solidFill>
                                          <a:effectLst/>
                                          <a:latin typeface="Cambria Math" panose="02040503050406030204" pitchFamily="18" charset="0"/>
                                          <a:ea typeface="+mn-ea"/>
                                          <a:cs typeface="+mn-cs"/>
                                        </a:rPr>
                                        <m:t>𝐶𝑂</m:t>
                                      </m:r>
                                      <m:r>
                                        <a:rPr lang="en-US" sz="1800" i="1" kern="1200">
                                          <a:solidFill>
                                            <a:schemeClr val="dk1"/>
                                          </a:solidFill>
                                          <a:effectLst/>
                                          <a:latin typeface="Cambria Math" panose="02040503050406030204" pitchFamily="18" charset="0"/>
                                          <a:ea typeface="+mn-ea"/>
                                          <a:cs typeface="+mn-cs"/>
                                        </a:rPr>
                                        <m:t>2</m:t>
                                      </m:r>
                                    </m:e>
                                    <m:sub>
                                      <m:r>
                                        <a:rPr lang="en-US" sz="1800" i="1" kern="1200">
                                          <a:solidFill>
                                            <a:schemeClr val="dk1"/>
                                          </a:solidFill>
                                          <a:effectLst/>
                                          <a:latin typeface="Cambria Math" panose="02040503050406030204" pitchFamily="18" charset="0"/>
                                          <a:ea typeface="+mn-ea"/>
                                          <a:cs typeface="+mn-cs"/>
                                        </a:rPr>
                                        <m:t>2</m:t>
                                      </m:r>
                                    </m:sub>
                                  </m:sSub>
                                </m:num>
                                <m:den>
                                  <m:sSub>
                                    <m:sSubPr>
                                      <m:ctrlPr>
                                        <a:rPr lang="de-DE" sz="1800" i="1" kern="1200">
                                          <a:solidFill>
                                            <a:schemeClr val="dk1"/>
                                          </a:solidFill>
                                          <a:effectLst/>
                                          <a:latin typeface="Cambria Math" panose="02040503050406030204" pitchFamily="18" charset="0"/>
                                          <a:ea typeface="+mn-ea"/>
                                          <a:cs typeface="+mn-cs"/>
                                        </a:rPr>
                                      </m:ctrlPr>
                                    </m:sSubPr>
                                    <m:e>
                                      <m:r>
                                        <a:rPr lang="en-US" sz="1800" i="1" kern="1200">
                                          <a:solidFill>
                                            <a:schemeClr val="dk1"/>
                                          </a:solidFill>
                                          <a:effectLst/>
                                          <a:latin typeface="Cambria Math" panose="02040503050406030204" pitchFamily="18" charset="0"/>
                                          <a:ea typeface="+mn-ea"/>
                                          <a:cs typeface="+mn-cs"/>
                                        </a:rPr>
                                        <m:t>𝑀𝑊h</m:t>
                                      </m:r>
                                    </m:e>
                                    <m:sub>
                                      <m:r>
                                        <a:rPr lang="en-US" sz="1800" i="1" kern="1200">
                                          <a:solidFill>
                                            <a:schemeClr val="dk1"/>
                                          </a:solidFill>
                                          <a:effectLst/>
                                          <a:latin typeface="Cambria Math" panose="02040503050406030204" pitchFamily="18" charset="0"/>
                                          <a:ea typeface="+mn-ea"/>
                                          <a:cs typeface="+mn-cs"/>
                                        </a:rPr>
                                        <m:t>𝑡h</m:t>
                                      </m:r>
                                    </m:sub>
                                  </m:sSub>
                                </m:den>
                              </m:f>
                            </m:oMath>
                          </a14:m>
                          <a:r>
                            <a:rPr lang="en-GB" dirty="0"/>
                            <a:t>]</a:t>
                          </a:r>
                          <a:endParaRPr lang="de-DE" dirty="0"/>
                        </a:p>
                      </a:txBody>
                      <a:tcPr/>
                    </a:tc>
                    <a:tc>
                      <a:txBody>
                        <a:bodyPr/>
                        <a:lstStyle/>
                        <a:p>
                          <a:pPr algn="ctr"/>
                          <a:r>
                            <a:rPr lang="en-GB" dirty="0"/>
                            <a:t>[</a:t>
                          </a:r>
                          <a14:m>
                            <m:oMath xmlns:m="http://schemas.openxmlformats.org/officeDocument/2006/math">
                              <m:f>
                                <m:fPr>
                                  <m:ctrlPr>
                                    <a:rPr lang="de-DE" sz="1800" i="1" kern="1200" smtClean="0">
                                      <a:solidFill>
                                        <a:schemeClr val="dk1"/>
                                      </a:solidFill>
                                      <a:effectLst/>
                                      <a:latin typeface="Cambria Math" panose="02040503050406030204" pitchFamily="18" charset="0"/>
                                      <a:ea typeface="+mn-ea"/>
                                      <a:cs typeface="+mn-cs"/>
                                    </a:rPr>
                                  </m:ctrlPr>
                                </m:fPr>
                                <m:num>
                                  <m:r>
                                    <a:rPr lang="en-US" sz="1800" i="1" kern="1200">
                                      <a:solidFill>
                                        <a:schemeClr val="dk1"/>
                                      </a:solidFill>
                                      <a:effectLst/>
                                      <a:latin typeface="Cambria Math" panose="02040503050406030204" pitchFamily="18" charset="0"/>
                                      <a:ea typeface="+mn-ea"/>
                                      <a:cs typeface="+mn-cs"/>
                                    </a:rPr>
                                    <m:t>𝐸𝑢𝑟𝑜</m:t>
                                  </m:r>
                                </m:num>
                                <m:den>
                                  <m:sSub>
                                    <m:sSubPr>
                                      <m:ctrlPr>
                                        <a:rPr lang="de-DE" sz="1800" i="1" kern="1200">
                                          <a:solidFill>
                                            <a:schemeClr val="dk1"/>
                                          </a:solidFill>
                                          <a:effectLst/>
                                          <a:latin typeface="Cambria Math" panose="02040503050406030204" pitchFamily="18" charset="0"/>
                                          <a:ea typeface="+mn-ea"/>
                                          <a:cs typeface="+mn-cs"/>
                                        </a:rPr>
                                      </m:ctrlPr>
                                    </m:sSubPr>
                                    <m:e>
                                      <m:r>
                                        <a:rPr lang="en-US" sz="1800" i="1" kern="1200">
                                          <a:solidFill>
                                            <a:schemeClr val="dk1"/>
                                          </a:solidFill>
                                          <a:effectLst/>
                                          <a:latin typeface="Cambria Math" panose="02040503050406030204" pitchFamily="18" charset="0"/>
                                          <a:ea typeface="+mn-ea"/>
                                          <a:cs typeface="+mn-cs"/>
                                        </a:rPr>
                                        <m:t>𝑀𝑊</m:t>
                                      </m:r>
                                    </m:e>
                                    <m:sub>
                                      <m:r>
                                        <a:rPr lang="en-US" sz="1800" i="1" kern="1200">
                                          <a:solidFill>
                                            <a:schemeClr val="dk1"/>
                                          </a:solidFill>
                                          <a:effectLst/>
                                          <a:latin typeface="Cambria Math" panose="02040503050406030204" pitchFamily="18" charset="0"/>
                                          <a:ea typeface="+mn-ea"/>
                                          <a:cs typeface="+mn-cs"/>
                                        </a:rPr>
                                        <m:t>𝑒𝑙</m:t>
                                      </m:r>
                                    </m:sub>
                                  </m:sSub>
                                  <m:r>
                                    <a:rPr lang="en-US" sz="1800" i="1" kern="1200">
                                      <a:solidFill>
                                        <a:schemeClr val="dk1"/>
                                      </a:solidFill>
                                      <a:effectLst/>
                                      <a:latin typeface="Cambria Math" panose="02040503050406030204" pitchFamily="18" charset="0"/>
                                      <a:ea typeface="+mn-ea"/>
                                      <a:cs typeface="+mn-cs"/>
                                    </a:rPr>
                                    <m:t>∙</m:t>
                                  </m:r>
                                  <m:r>
                                    <a:rPr lang="en-US" sz="1800" i="1" kern="1200">
                                      <a:solidFill>
                                        <a:schemeClr val="dk1"/>
                                      </a:solidFill>
                                      <a:effectLst/>
                                      <a:latin typeface="Cambria Math" panose="02040503050406030204" pitchFamily="18" charset="0"/>
                                      <a:ea typeface="+mn-ea"/>
                                      <a:cs typeface="+mn-cs"/>
                                    </a:rPr>
                                    <m:t>𝑎</m:t>
                                  </m:r>
                                </m:den>
                              </m:f>
                            </m:oMath>
                          </a14:m>
                          <a:r>
                            <a:rPr lang="en-GB" dirty="0"/>
                            <a:t>]</a:t>
                          </a:r>
                          <a:endParaRPr lang="de-DE" dirty="0"/>
                        </a:p>
                      </a:txBody>
                      <a:tcPr/>
                    </a:tc>
                    <a:extLst>
                      <a:ext uri="{0D108BD9-81ED-4DB2-BD59-A6C34878D82A}">
                        <a16:rowId xmlns:a16="http://schemas.microsoft.com/office/drawing/2014/main" val="1692523846"/>
                      </a:ext>
                    </a:extLst>
                  </a:tr>
                  <a:tr h="368969">
                    <a:tc>
                      <a:txBody>
                        <a:bodyPr/>
                        <a:lstStyle/>
                        <a:p>
                          <a:pPr algn="ctr"/>
                          <a:r>
                            <a:rPr lang="en-GB" sz="1400" dirty="0"/>
                            <a:t>1.000.000</a:t>
                          </a:r>
                          <a:endParaRPr lang="de-DE" sz="1400" dirty="0"/>
                        </a:p>
                      </a:txBody>
                      <a:tcPr/>
                    </a:tc>
                    <a:tc>
                      <a:txBody>
                        <a:bodyPr/>
                        <a:lstStyle/>
                        <a:p>
                          <a:pPr algn="ctr"/>
                          <a:r>
                            <a:rPr lang="en-GB" sz="1400" dirty="0"/>
                            <a:t>5.000</a:t>
                          </a:r>
                          <a:endParaRPr lang="de-DE" sz="1400" dirty="0"/>
                        </a:p>
                      </a:txBody>
                      <a:tcPr/>
                    </a:tc>
                    <a:tc>
                      <a:txBody>
                        <a:bodyPr/>
                        <a:lstStyle/>
                        <a:p>
                          <a:pPr algn="ctr"/>
                          <a:r>
                            <a:rPr lang="en-GB" sz="1400" dirty="0"/>
                            <a:t>20</a:t>
                          </a:r>
                          <a:endParaRPr lang="de-DE" sz="1400" dirty="0"/>
                        </a:p>
                      </a:txBody>
                      <a:tcPr/>
                    </a:tc>
                    <a:tc>
                      <a:txBody>
                        <a:bodyPr/>
                        <a:lstStyle/>
                        <a:p>
                          <a:pPr algn="ctr"/>
                          <a:r>
                            <a:rPr lang="en-GB" sz="1400" dirty="0"/>
                            <a:t>10</a:t>
                          </a:r>
                          <a:endParaRPr lang="de-DE" sz="1400" dirty="0"/>
                        </a:p>
                      </a:txBody>
                      <a:tcPr/>
                    </a:tc>
                    <a:tc>
                      <a:txBody>
                        <a:bodyPr/>
                        <a:lstStyle/>
                        <a:p>
                          <a:pPr algn="ctr"/>
                          <a:r>
                            <a:rPr lang="en-GB" sz="1400" dirty="0"/>
                            <a:t>40</a:t>
                          </a:r>
                          <a:endParaRPr lang="de-DE" sz="1400" dirty="0"/>
                        </a:p>
                      </a:txBody>
                      <a:tcPr/>
                    </a:tc>
                    <a:tc>
                      <a:txBody>
                        <a:bodyPr/>
                        <a:lstStyle/>
                        <a:p>
                          <a:pPr algn="ctr"/>
                          <a:r>
                            <a:rPr lang="en-GB" sz="1400" dirty="0"/>
                            <a:t>0,38</a:t>
                          </a:r>
                          <a:endParaRPr lang="de-DE" sz="1400" dirty="0"/>
                        </a:p>
                      </a:txBody>
                      <a:tcPr/>
                    </a:tc>
                    <a:tc>
                      <a:txBody>
                        <a:bodyPr/>
                        <a:lstStyle/>
                        <a:p>
                          <a:pPr algn="ctr"/>
                          <a:r>
                            <a:rPr lang="en-GB" sz="1400" dirty="0"/>
                            <a:t>20.000</a:t>
                          </a:r>
                          <a:endParaRPr lang="de-DE" sz="1400" dirty="0"/>
                        </a:p>
                      </a:txBody>
                      <a:tcPr/>
                    </a:tc>
                    <a:extLst>
                      <a:ext uri="{0D108BD9-81ED-4DB2-BD59-A6C34878D82A}">
                        <a16:rowId xmlns:a16="http://schemas.microsoft.com/office/drawing/2014/main" val="3516841283"/>
                      </a:ext>
                    </a:extLst>
                  </a:tr>
                </a:tbl>
              </a:graphicData>
            </a:graphic>
          </p:graphicFrame>
        </mc:Choice>
        <mc:Fallback xmlns="">
          <p:graphicFrame>
            <p:nvGraphicFramePr>
              <p:cNvPr id="8" name="Tabelle 8">
                <a:extLst>
                  <a:ext uri="{FF2B5EF4-FFF2-40B4-BE49-F238E27FC236}">
                    <a16:creationId xmlns:a16="http://schemas.microsoft.com/office/drawing/2014/main" id="{81CD9E58-5E9C-4D86-A60F-B0D1B7B36873}"/>
                  </a:ext>
                </a:extLst>
              </p:cNvPr>
              <p:cNvGraphicFramePr>
                <a:graphicFrameLocks noGrp="1"/>
              </p:cNvGraphicFramePr>
              <p:nvPr>
                <p:extLst>
                  <p:ext uri="{D42A27DB-BD31-4B8C-83A1-F6EECF244321}">
                    <p14:modId xmlns:p14="http://schemas.microsoft.com/office/powerpoint/2010/main" val="2131122381"/>
                  </p:ext>
                </p:extLst>
              </p:nvPr>
            </p:nvGraphicFramePr>
            <p:xfrm>
              <a:off x="827584" y="3868428"/>
              <a:ext cx="7128792" cy="1665113"/>
            </p:xfrm>
            <a:graphic>
              <a:graphicData uri="http://schemas.openxmlformats.org/drawingml/2006/table">
                <a:tbl>
                  <a:tblPr firstRow="1" bandRow="1">
                    <a:tableStyleId>{5C22544A-7EE6-4342-B048-85BDC9FD1C3A}</a:tableStyleId>
                  </a:tblPr>
                  <a:tblGrid>
                    <a:gridCol w="1213645">
                      <a:extLst>
                        <a:ext uri="{9D8B030D-6E8A-4147-A177-3AD203B41FA5}">
                          <a16:colId xmlns:a16="http://schemas.microsoft.com/office/drawing/2014/main" val="603681230"/>
                        </a:ext>
                      </a:extLst>
                    </a:gridCol>
                    <a:gridCol w="920813">
                      <a:extLst>
                        <a:ext uri="{9D8B030D-6E8A-4147-A177-3AD203B41FA5}">
                          <a16:colId xmlns:a16="http://schemas.microsoft.com/office/drawing/2014/main" val="1947888598"/>
                        </a:ext>
                      </a:extLst>
                    </a:gridCol>
                    <a:gridCol w="920813">
                      <a:extLst>
                        <a:ext uri="{9D8B030D-6E8A-4147-A177-3AD203B41FA5}">
                          <a16:colId xmlns:a16="http://schemas.microsoft.com/office/drawing/2014/main" val="3193379368"/>
                        </a:ext>
                      </a:extLst>
                    </a:gridCol>
                    <a:gridCol w="920813">
                      <a:extLst>
                        <a:ext uri="{9D8B030D-6E8A-4147-A177-3AD203B41FA5}">
                          <a16:colId xmlns:a16="http://schemas.microsoft.com/office/drawing/2014/main" val="4196367183"/>
                        </a:ext>
                      </a:extLst>
                    </a:gridCol>
                    <a:gridCol w="1113485">
                      <a:extLst>
                        <a:ext uri="{9D8B030D-6E8A-4147-A177-3AD203B41FA5}">
                          <a16:colId xmlns:a16="http://schemas.microsoft.com/office/drawing/2014/main" val="1698590613"/>
                        </a:ext>
                      </a:extLst>
                    </a:gridCol>
                    <a:gridCol w="1065941">
                      <a:extLst>
                        <a:ext uri="{9D8B030D-6E8A-4147-A177-3AD203B41FA5}">
                          <a16:colId xmlns:a16="http://schemas.microsoft.com/office/drawing/2014/main" val="374498658"/>
                        </a:ext>
                      </a:extLst>
                    </a:gridCol>
                    <a:gridCol w="973282">
                      <a:extLst>
                        <a:ext uri="{9D8B030D-6E8A-4147-A177-3AD203B41FA5}">
                          <a16:colId xmlns:a16="http://schemas.microsoft.com/office/drawing/2014/main" val="3425310849"/>
                        </a:ext>
                      </a:extLst>
                    </a:gridCol>
                  </a:tblGrid>
                  <a:tr h="731520">
                    <a:tc>
                      <a:txBody>
                        <a:bodyPr/>
                        <a:lstStyle/>
                        <a:p>
                          <a:pPr algn="ctr"/>
                          <a:r>
                            <a:rPr lang="en-GB" sz="1400" dirty="0"/>
                            <a:t>Investment</a:t>
                          </a:r>
                          <a:endParaRPr lang="de-DE" sz="1400" dirty="0"/>
                        </a:p>
                      </a:txBody>
                      <a:tcPr/>
                    </a:tc>
                    <a:tc>
                      <a:txBody>
                        <a:bodyPr/>
                        <a:lstStyle/>
                        <a:p>
                          <a:pPr algn="ctr"/>
                          <a:r>
                            <a:rPr lang="en-GB" sz="1400" dirty="0"/>
                            <a:t>Full load hours</a:t>
                          </a:r>
                          <a:endParaRPr lang="de-DE" sz="1400" dirty="0"/>
                        </a:p>
                      </a:txBody>
                      <a:tcPr/>
                    </a:tc>
                    <a:tc>
                      <a:txBody>
                        <a:bodyPr/>
                        <a:lstStyle/>
                        <a:p>
                          <a:pPr algn="ctr"/>
                          <a:r>
                            <a:rPr lang="en-GB" sz="1400" dirty="0"/>
                            <a:t>Fuel price</a:t>
                          </a:r>
                          <a:endParaRPr lang="de-DE" sz="1400" dirty="0"/>
                        </a:p>
                      </a:txBody>
                      <a:tcPr/>
                    </a:tc>
                    <a:tc>
                      <a:txBody>
                        <a:bodyPr/>
                        <a:lstStyle/>
                        <a:p>
                          <a:pPr algn="ctr"/>
                          <a:r>
                            <a:rPr lang="en-GB" sz="1400" dirty="0"/>
                            <a:t>CO</a:t>
                          </a:r>
                          <a:r>
                            <a:rPr lang="en-GB" sz="1400" baseline="-25000" dirty="0"/>
                            <a:t>2 </a:t>
                          </a:r>
                          <a:r>
                            <a:rPr lang="en-GB" sz="1400" dirty="0"/>
                            <a:t>Price</a:t>
                          </a:r>
                          <a:endParaRPr lang="de-DE" sz="1400" dirty="0"/>
                        </a:p>
                      </a:txBody>
                      <a:tcPr/>
                    </a:tc>
                    <a:tc>
                      <a:txBody>
                        <a:bodyPr/>
                        <a:lstStyle/>
                        <a:p>
                          <a:pPr algn="ctr"/>
                          <a:r>
                            <a:rPr lang="en-GB" sz="1400" dirty="0"/>
                            <a:t>Efficiency</a:t>
                          </a:r>
                          <a:endParaRPr lang="de-DE" sz="1400" dirty="0"/>
                        </a:p>
                      </a:txBody>
                      <a:tcPr/>
                    </a:tc>
                    <a:tc>
                      <a:txBody>
                        <a:bodyPr/>
                        <a:lstStyle/>
                        <a:p>
                          <a:pPr algn="ctr"/>
                          <a:r>
                            <a:rPr lang="en-GB" sz="1400" dirty="0"/>
                            <a:t>Emission factor coal</a:t>
                          </a:r>
                          <a:endParaRPr lang="de-DE" sz="1400" dirty="0"/>
                        </a:p>
                      </a:txBody>
                      <a:tcPr/>
                    </a:tc>
                    <a:tc>
                      <a:txBody>
                        <a:bodyPr/>
                        <a:lstStyle/>
                        <a:p>
                          <a:pPr algn="ctr"/>
                          <a:r>
                            <a:rPr lang="en-GB" sz="1400" dirty="0"/>
                            <a:t>O</a:t>
                          </a:r>
                          <a:r>
                            <a:rPr lang="de-DE" sz="1400" dirty="0"/>
                            <a:t>&amp;M </a:t>
                          </a:r>
                          <a:r>
                            <a:rPr lang="de-DE" sz="1400" dirty="0" err="1"/>
                            <a:t>Cost</a:t>
                          </a:r>
                          <a:endParaRPr lang="de-DE" sz="1400" dirty="0"/>
                        </a:p>
                      </a:txBody>
                      <a:tcPr/>
                    </a:tc>
                    <a:extLst>
                      <a:ext uri="{0D108BD9-81ED-4DB2-BD59-A6C34878D82A}">
                        <a16:rowId xmlns:a16="http://schemas.microsoft.com/office/drawing/2014/main" val="2833482417"/>
                      </a:ext>
                    </a:extLst>
                  </a:tr>
                  <a:tr h="564624">
                    <a:tc>
                      <a:txBody>
                        <a:bodyPr/>
                        <a:lstStyle/>
                        <a:p>
                          <a:endParaRPr lang="de-DE"/>
                        </a:p>
                      </a:txBody>
                      <a:tcPr>
                        <a:blipFill>
                          <a:blip r:embed="rId4"/>
                          <a:stretch>
                            <a:fillRect l="-503" t="-130108" r="-490452" b="-67742"/>
                          </a:stretch>
                        </a:blipFill>
                      </a:tcPr>
                    </a:tc>
                    <a:tc>
                      <a:txBody>
                        <a:bodyPr/>
                        <a:lstStyle/>
                        <a:p>
                          <a:endParaRPr lang="de-DE"/>
                        </a:p>
                      </a:txBody>
                      <a:tcPr>
                        <a:blipFill>
                          <a:blip r:embed="rId4"/>
                          <a:stretch>
                            <a:fillRect l="-131579" t="-130108" r="-542105" b="-67742"/>
                          </a:stretch>
                        </a:blipFill>
                      </a:tcPr>
                    </a:tc>
                    <a:tc>
                      <a:txBody>
                        <a:bodyPr/>
                        <a:lstStyle/>
                        <a:p>
                          <a:endParaRPr lang="de-DE"/>
                        </a:p>
                      </a:txBody>
                      <a:tcPr>
                        <a:blipFill>
                          <a:blip r:embed="rId4"/>
                          <a:stretch>
                            <a:fillRect l="-233113" t="-130108" r="-445695" b="-67742"/>
                          </a:stretch>
                        </a:blipFill>
                      </a:tcPr>
                    </a:tc>
                    <a:tc>
                      <a:txBody>
                        <a:bodyPr/>
                        <a:lstStyle/>
                        <a:p>
                          <a:endParaRPr lang="de-DE"/>
                        </a:p>
                      </a:txBody>
                      <a:tcPr>
                        <a:blipFill>
                          <a:blip r:embed="rId4"/>
                          <a:stretch>
                            <a:fillRect l="-333113" t="-130108" r="-345695" b="-67742"/>
                          </a:stretch>
                        </a:blipFill>
                      </a:tcPr>
                    </a:tc>
                    <a:tc>
                      <a:txBody>
                        <a:bodyPr/>
                        <a:lstStyle/>
                        <a:p>
                          <a:pPr algn="ctr"/>
                          <a:r>
                            <a:rPr lang="en-GB" dirty="0"/>
                            <a:t>[</a:t>
                          </a:r>
                          <a:r>
                            <a:rPr lang="en-US" sz="1800" kern="1200" dirty="0">
                              <a:solidFill>
                                <a:schemeClr val="dk1"/>
                              </a:solidFill>
                              <a:effectLst/>
                              <a:latin typeface="+mn-lt"/>
                              <a:ea typeface="+mn-ea"/>
                              <a:cs typeface="+mn-cs"/>
                            </a:rPr>
                            <a:t>%</a:t>
                          </a:r>
                          <a:r>
                            <a:rPr lang="en-GB" dirty="0"/>
                            <a:t>]</a:t>
                          </a:r>
                          <a:endParaRPr lang="de-DE" dirty="0"/>
                        </a:p>
                      </a:txBody>
                      <a:tcPr/>
                    </a:tc>
                    <a:tc>
                      <a:txBody>
                        <a:bodyPr/>
                        <a:lstStyle/>
                        <a:p>
                          <a:endParaRPr lang="de-DE"/>
                        </a:p>
                      </a:txBody>
                      <a:tcPr>
                        <a:blipFill>
                          <a:blip r:embed="rId4"/>
                          <a:stretch>
                            <a:fillRect l="-478286" t="-130108" r="-93714" b="-67742"/>
                          </a:stretch>
                        </a:blipFill>
                      </a:tcPr>
                    </a:tc>
                    <a:tc>
                      <a:txBody>
                        <a:bodyPr/>
                        <a:lstStyle/>
                        <a:p>
                          <a:endParaRPr lang="de-DE"/>
                        </a:p>
                      </a:txBody>
                      <a:tcPr>
                        <a:blipFill>
                          <a:blip r:embed="rId4"/>
                          <a:stretch>
                            <a:fillRect l="-632500" t="-130108" r="-2500" b="-67742"/>
                          </a:stretch>
                        </a:blipFill>
                      </a:tcPr>
                    </a:tc>
                    <a:extLst>
                      <a:ext uri="{0D108BD9-81ED-4DB2-BD59-A6C34878D82A}">
                        <a16:rowId xmlns:a16="http://schemas.microsoft.com/office/drawing/2014/main" val="1692523846"/>
                      </a:ext>
                    </a:extLst>
                  </a:tr>
                  <a:tr h="368969">
                    <a:tc>
                      <a:txBody>
                        <a:bodyPr/>
                        <a:lstStyle/>
                        <a:p>
                          <a:pPr algn="ctr"/>
                          <a:r>
                            <a:rPr lang="en-GB" sz="1400" dirty="0"/>
                            <a:t>1.000.000</a:t>
                          </a:r>
                          <a:endParaRPr lang="de-DE" sz="1400" dirty="0"/>
                        </a:p>
                      </a:txBody>
                      <a:tcPr/>
                    </a:tc>
                    <a:tc>
                      <a:txBody>
                        <a:bodyPr/>
                        <a:lstStyle/>
                        <a:p>
                          <a:pPr algn="ctr"/>
                          <a:r>
                            <a:rPr lang="en-GB" sz="1400" dirty="0"/>
                            <a:t>5.000</a:t>
                          </a:r>
                          <a:endParaRPr lang="de-DE" sz="1400" dirty="0"/>
                        </a:p>
                      </a:txBody>
                      <a:tcPr/>
                    </a:tc>
                    <a:tc>
                      <a:txBody>
                        <a:bodyPr/>
                        <a:lstStyle/>
                        <a:p>
                          <a:pPr algn="ctr"/>
                          <a:r>
                            <a:rPr lang="en-GB" sz="1400" dirty="0"/>
                            <a:t>20</a:t>
                          </a:r>
                          <a:endParaRPr lang="de-DE" sz="1400" dirty="0"/>
                        </a:p>
                      </a:txBody>
                      <a:tcPr/>
                    </a:tc>
                    <a:tc>
                      <a:txBody>
                        <a:bodyPr/>
                        <a:lstStyle/>
                        <a:p>
                          <a:pPr algn="ctr"/>
                          <a:r>
                            <a:rPr lang="en-GB" sz="1400" dirty="0"/>
                            <a:t>10</a:t>
                          </a:r>
                          <a:endParaRPr lang="de-DE" sz="1400" dirty="0"/>
                        </a:p>
                      </a:txBody>
                      <a:tcPr/>
                    </a:tc>
                    <a:tc>
                      <a:txBody>
                        <a:bodyPr/>
                        <a:lstStyle/>
                        <a:p>
                          <a:pPr algn="ctr"/>
                          <a:r>
                            <a:rPr lang="en-GB" sz="1400" dirty="0"/>
                            <a:t>40</a:t>
                          </a:r>
                          <a:endParaRPr lang="de-DE" sz="1400" dirty="0"/>
                        </a:p>
                      </a:txBody>
                      <a:tcPr/>
                    </a:tc>
                    <a:tc>
                      <a:txBody>
                        <a:bodyPr/>
                        <a:lstStyle/>
                        <a:p>
                          <a:pPr algn="ctr"/>
                          <a:r>
                            <a:rPr lang="en-GB" sz="1400" dirty="0"/>
                            <a:t>0,38</a:t>
                          </a:r>
                          <a:endParaRPr lang="de-DE" sz="1400" dirty="0"/>
                        </a:p>
                      </a:txBody>
                      <a:tcPr/>
                    </a:tc>
                    <a:tc>
                      <a:txBody>
                        <a:bodyPr/>
                        <a:lstStyle/>
                        <a:p>
                          <a:pPr algn="ctr"/>
                          <a:r>
                            <a:rPr lang="en-GB" sz="1400" dirty="0"/>
                            <a:t>20.000</a:t>
                          </a:r>
                          <a:endParaRPr lang="de-DE" sz="1400" dirty="0"/>
                        </a:p>
                      </a:txBody>
                      <a:tcPr/>
                    </a:tc>
                    <a:extLst>
                      <a:ext uri="{0D108BD9-81ED-4DB2-BD59-A6C34878D82A}">
                        <a16:rowId xmlns:a16="http://schemas.microsoft.com/office/drawing/2014/main" val="3516841283"/>
                      </a:ext>
                    </a:extLst>
                  </a:tr>
                </a:tbl>
              </a:graphicData>
            </a:graphic>
          </p:graphicFrame>
        </mc:Fallback>
      </mc:AlternateContent>
    </p:spTree>
    <p:extLst>
      <p:ext uri="{BB962C8B-B14F-4D97-AF65-F5344CB8AC3E}">
        <p14:creationId xmlns:p14="http://schemas.microsoft.com/office/powerpoint/2010/main" val="2050348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4) Coal </a:t>
            </a:r>
            <a:r>
              <a:rPr lang="de-DE" dirty="0" err="1"/>
              <a:t>phase</a:t>
            </a:r>
            <a:r>
              <a:rPr lang="de-DE" dirty="0"/>
              <a:t>-out – </a:t>
            </a:r>
            <a:r>
              <a:rPr lang="en-GB" dirty="0"/>
              <a:t>Capital Budgeting</a:t>
            </a:r>
            <a:r>
              <a:rPr lang="de-DE" dirty="0"/>
              <a:t>		</a:t>
            </a:r>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r>
              <a:rPr lang="en-US" dirty="0"/>
              <a:t>a) Calculate the short term marginal generation cost for your coal-fired power plant.								</a:t>
            </a:r>
            <a:r>
              <a:rPr lang="en-US" b="1" dirty="0"/>
              <a:t>[3]</a:t>
            </a:r>
            <a:endParaRPr lang="de-DE" dirty="0"/>
          </a:p>
          <a:p>
            <a:endParaRPr lang="en-US" dirty="0"/>
          </a:p>
          <a:p>
            <a:endParaRPr lang="en-US"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24</a:t>
            </a:fld>
            <a:endParaRPr lang="de-DE" altLang="de-DE" dirty="0"/>
          </a:p>
        </p:txBody>
      </p:sp>
      <p:pic>
        <p:nvPicPr>
          <p:cNvPr id="6" name="Grafik 5">
            <a:extLst>
              <a:ext uri="{FF2B5EF4-FFF2-40B4-BE49-F238E27FC236}">
                <a16:creationId xmlns:a16="http://schemas.microsoft.com/office/drawing/2014/main" id="{FBAA1D7C-DE99-403C-BC07-DBF6195C0814}"/>
              </a:ext>
            </a:extLst>
          </p:cNvPr>
          <p:cNvPicPr>
            <a:picLocks noChangeAspect="1"/>
          </p:cNvPicPr>
          <p:nvPr/>
        </p:nvPicPr>
        <p:blipFill>
          <a:blip r:embed="rId3"/>
          <a:stretch>
            <a:fillRect/>
          </a:stretch>
        </p:blipFill>
        <p:spPr>
          <a:xfrm>
            <a:off x="107504" y="147637"/>
            <a:ext cx="7202100" cy="768142"/>
          </a:xfrm>
          <a:prstGeom prst="rect">
            <a:avLst/>
          </a:prstGeom>
        </p:spPr>
      </p:pic>
    </p:spTree>
    <p:extLst>
      <p:ext uri="{BB962C8B-B14F-4D97-AF65-F5344CB8AC3E}">
        <p14:creationId xmlns:p14="http://schemas.microsoft.com/office/powerpoint/2010/main" val="35601673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4) Coal </a:t>
            </a:r>
            <a:r>
              <a:rPr lang="de-DE" dirty="0" err="1"/>
              <a:t>phase</a:t>
            </a:r>
            <a:r>
              <a:rPr lang="de-DE" dirty="0"/>
              <a:t>-out – </a:t>
            </a:r>
            <a:r>
              <a:rPr lang="en-GB" dirty="0"/>
              <a:t>Capital Budgeting</a:t>
            </a:r>
            <a:r>
              <a:rPr lang="de-DE" dirty="0"/>
              <a:t>		</a:t>
            </a:r>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r>
              <a:rPr lang="en-US" dirty="0"/>
              <a:t>a) Calculate the short-term marginal generation cost for your coal-fired power plant.								</a:t>
            </a:r>
            <a:r>
              <a:rPr lang="en-US" b="1" dirty="0"/>
              <a:t>[3]</a:t>
            </a:r>
            <a:endParaRPr lang="de-DE" dirty="0"/>
          </a:p>
          <a:p>
            <a:endParaRPr lang="en-US" dirty="0"/>
          </a:p>
          <a:p>
            <a:endParaRPr lang="en-US"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25</a:t>
            </a:fld>
            <a:endParaRPr lang="de-DE" altLang="de-DE" dirty="0"/>
          </a:p>
        </p:txBody>
      </p:sp>
      <p:pic>
        <p:nvPicPr>
          <p:cNvPr id="6" name="Grafik 5">
            <a:extLst>
              <a:ext uri="{FF2B5EF4-FFF2-40B4-BE49-F238E27FC236}">
                <a16:creationId xmlns:a16="http://schemas.microsoft.com/office/drawing/2014/main" id="{FBAA1D7C-DE99-403C-BC07-DBF6195C0814}"/>
              </a:ext>
            </a:extLst>
          </p:cNvPr>
          <p:cNvPicPr>
            <a:picLocks noChangeAspect="1"/>
          </p:cNvPicPr>
          <p:nvPr/>
        </p:nvPicPr>
        <p:blipFill>
          <a:blip r:embed="rId3"/>
          <a:stretch>
            <a:fillRect/>
          </a:stretch>
        </p:blipFill>
        <p:spPr>
          <a:xfrm>
            <a:off x="107504" y="147637"/>
            <a:ext cx="7202100" cy="768142"/>
          </a:xfrm>
          <a:prstGeom prst="rect">
            <a:avLst/>
          </a:prstGeom>
        </p:spPr>
      </p:pic>
    </p:spTree>
    <p:extLst>
      <p:ext uri="{BB962C8B-B14F-4D97-AF65-F5344CB8AC3E}">
        <p14:creationId xmlns:p14="http://schemas.microsoft.com/office/powerpoint/2010/main" val="3795083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4) Coal </a:t>
            </a:r>
            <a:r>
              <a:rPr lang="de-DE" dirty="0" err="1"/>
              <a:t>phase</a:t>
            </a:r>
            <a:r>
              <a:rPr lang="de-DE" dirty="0"/>
              <a:t>-out – </a:t>
            </a:r>
            <a:r>
              <a:rPr lang="en-GB" dirty="0"/>
              <a:t>Capital Budgeting</a:t>
            </a:r>
            <a:r>
              <a:rPr lang="de-DE" dirty="0"/>
              <a:t>		</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lvl="0" indent="0">
                  <a:lnSpc>
                    <a:spcPct val="100000"/>
                  </a:lnSpc>
                  <a:spcBef>
                    <a:spcPts val="0"/>
                  </a:spcBef>
                </a:pPr>
                <a:r>
                  <a:rPr lang="en-US" sz="1400" dirty="0"/>
                  <a:t>You contracted the delivery of coal for the whole lifetime of the power plant of 50 years at a constant price of </a:t>
                </a:r>
                <a14:m>
                  <m:oMath xmlns:m="http://schemas.openxmlformats.org/officeDocument/2006/math">
                    <m:r>
                      <a:rPr lang="en-US" sz="1400" i="1">
                        <a:latin typeface="Cambria Math" panose="02040503050406030204" pitchFamily="18" charset="0"/>
                      </a:rPr>
                      <m:t>20 </m:t>
                    </m:r>
                    <m:f>
                      <m:fPr>
                        <m:type m:val="lin"/>
                        <m:ctrlPr>
                          <a:rPr lang="de-DE" sz="1400" i="1">
                            <a:latin typeface="Cambria Math" panose="02040503050406030204" pitchFamily="18" charset="0"/>
                          </a:rPr>
                        </m:ctrlPr>
                      </m:fPr>
                      <m:num>
                        <m:r>
                          <a:rPr lang="en-US" sz="1400" i="1">
                            <a:latin typeface="Cambria Math" panose="02040503050406030204" pitchFamily="18" charset="0"/>
                          </a:rPr>
                          <m:t>€</m:t>
                        </m:r>
                      </m:num>
                      <m:den>
                        <m:sSub>
                          <m:sSubPr>
                            <m:ctrlPr>
                              <a:rPr lang="de-DE" sz="1400" i="1">
                                <a:latin typeface="Cambria Math" panose="02040503050406030204" pitchFamily="18" charset="0"/>
                              </a:rPr>
                            </m:ctrlPr>
                          </m:sSubPr>
                          <m:e>
                            <m:r>
                              <a:rPr lang="en-US" sz="1400" i="1">
                                <a:latin typeface="Cambria Math" panose="02040503050406030204" pitchFamily="18" charset="0"/>
                              </a:rPr>
                              <m:t>𝑀𝑊h</m:t>
                            </m:r>
                          </m:e>
                          <m:sub>
                            <m:r>
                              <a:rPr lang="en-US" sz="1400" i="1">
                                <a:latin typeface="Cambria Math" panose="02040503050406030204" pitchFamily="18" charset="0"/>
                              </a:rPr>
                              <m:t>𝑡h</m:t>
                            </m:r>
                          </m:sub>
                        </m:sSub>
                      </m:den>
                    </m:f>
                  </m:oMath>
                </a14:m>
                <a:r>
                  <a:rPr lang="en-US" sz="1400" dirty="0"/>
                  <a:t> and calculated with a constant electricity price of </a:t>
                </a:r>
                <a14:m>
                  <m:oMath xmlns:m="http://schemas.openxmlformats.org/officeDocument/2006/math">
                    <m:r>
                      <a:rPr lang="en-US" sz="1400" i="1">
                        <a:latin typeface="Cambria Math" panose="02040503050406030204" pitchFamily="18" charset="0"/>
                      </a:rPr>
                      <m:t>75</m:t>
                    </m:r>
                    <m:f>
                      <m:fPr>
                        <m:type m:val="lin"/>
                        <m:ctrlPr>
                          <a:rPr lang="de-DE" sz="1400" i="1">
                            <a:latin typeface="Cambria Math" panose="02040503050406030204" pitchFamily="18" charset="0"/>
                          </a:rPr>
                        </m:ctrlPr>
                      </m:fPr>
                      <m:num>
                        <m:r>
                          <a:rPr lang="en-US" sz="1400" i="1">
                            <a:latin typeface="Cambria Math" panose="02040503050406030204" pitchFamily="18" charset="0"/>
                          </a:rPr>
                          <m:t>€</m:t>
                        </m:r>
                      </m:num>
                      <m:den>
                        <m:r>
                          <a:rPr lang="en-US" sz="1400" i="1">
                            <a:latin typeface="Cambria Math" panose="02040503050406030204" pitchFamily="18" charset="0"/>
                          </a:rPr>
                          <m:t>𝑀𝑊</m:t>
                        </m:r>
                        <m:sSub>
                          <m:sSubPr>
                            <m:ctrlPr>
                              <a:rPr lang="de-DE" sz="1400" i="1">
                                <a:latin typeface="Cambria Math" panose="02040503050406030204" pitchFamily="18" charset="0"/>
                              </a:rPr>
                            </m:ctrlPr>
                          </m:sSubPr>
                          <m:e>
                            <m:r>
                              <a:rPr lang="en-US" sz="1400" i="1">
                                <a:latin typeface="Cambria Math" panose="02040503050406030204" pitchFamily="18" charset="0"/>
                              </a:rPr>
                              <m:t>h</m:t>
                            </m:r>
                          </m:e>
                          <m:sub>
                            <m:r>
                              <a:rPr lang="en-US" sz="1400" i="1">
                                <a:latin typeface="Cambria Math" panose="02040503050406030204" pitchFamily="18" charset="0"/>
                              </a:rPr>
                              <m:t>𝑒𝑙</m:t>
                            </m:r>
                          </m:sub>
                        </m:sSub>
                      </m:den>
                    </m:f>
                  </m:oMath>
                </a14:m>
                <a:r>
                  <a:rPr lang="en-US" sz="1400" dirty="0"/>
                  <a:t> and a market interest rate</a:t>
                </a:r>
                <a14:m>
                  <m:oMath xmlns:m="http://schemas.openxmlformats.org/officeDocument/2006/math">
                    <m:r>
                      <a:rPr lang="de-DE" sz="1400" b="0" i="0" smtClean="0">
                        <a:latin typeface="Cambria Math" panose="02040503050406030204" pitchFamily="18" charset="0"/>
                      </a:rPr>
                      <m:t> </m:t>
                    </m:r>
                    <m:r>
                      <a:rPr lang="en-US" sz="1400" i="1">
                        <a:latin typeface="Cambria Math" panose="02040503050406030204" pitchFamily="18" charset="0"/>
                      </a:rPr>
                      <m:t>𝑖</m:t>
                    </m:r>
                    <m:r>
                      <a:rPr lang="en-US" sz="1400" i="1">
                        <a:latin typeface="Cambria Math" panose="02040503050406030204" pitchFamily="18" charset="0"/>
                      </a:rPr>
                      <m:t>=5 % </m:t>
                    </m:r>
                    <m:r>
                      <a:rPr lang="en-US" sz="1400" i="1">
                        <a:latin typeface="Cambria Math" panose="02040503050406030204" pitchFamily="18" charset="0"/>
                      </a:rPr>
                      <m:t>𝑝</m:t>
                    </m:r>
                    <m:r>
                      <a:rPr lang="en-US" sz="1400" i="1">
                        <a:latin typeface="Cambria Math" panose="02040503050406030204" pitchFamily="18" charset="0"/>
                      </a:rPr>
                      <m:t>.</m:t>
                    </m:r>
                    <m:r>
                      <a:rPr lang="en-US" sz="1400" i="1">
                        <a:latin typeface="Cambria Math" panose="02040503050406030204" pitchFamily="18" charset="0"/>
                      </a:rPr>
                      <m:t>𝑎</m:t>
                    </m:r>
                    <m:r>
                      <a:rPr lang="en-US" sz="1400" i="1">
                        <a:latin typeface="Cambria Math" panose="02040503050406030204" pitchFamily="18" charset="0"/>
                      </a:rPr>
                      <m:t>.</m:t>
                    </m:r>
                  </m:oMath>
                </a14:m>
                <a:endParaRPr lang="en-US" sz="1400" dirty="0"/>
              </a:p>
              <a:p>
                <a:pPr marL="0" lvl="0" indent="0"/>
                <a:r>
                  <a:rPr lang="en-US" dirty="0"/>
                  <a:t>b) Was the whole investment profitable? Calculate the net present value (NPV) to answer the question. The capital recovery factor </a:t>
                </a:r>
                <a14:m>
                  <m:oMath xmlns:m="http://schemas.openxmlformats.org/officeDocument/2006/math">
                    <m:r>
                      <a:rPr lang="en-US" i="1">
                        <a:latin typeface="Cambria Math" panose="02040503050406030204" pitchFamily="18" charset="0"/>
                      </a:rPr>
                      <m:t>𝐶𝑅𝐹</m:t>
                    </m:r>
                    <m:d>
                      <m:dPr>
                        <m:ctrlPr>
                          <a:rPr lang="de-DE" i="1">
                            <a:latin typeface="Cambria Math" panose="02040503050406030204" pitchFamily="18" charset="0"/>
                          </a:rPr>
                        </m:ctrlPr>
                      </m:dPr>
                      <m:e>
                        <m:r>
                          <a:rPr lang="en-US" i="1">
                            <a:latin typeface="Cambria Math" panose="02040503050406030204" pitchFamily="18" charset="0"/>
                          </a:rPr>
                          <m:t>5 % </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𝑎</m:t>
                        </m:r>
                        <m:r>
                          <a:rPr lang="en-US" i="1">
                            <a:latin typeface="Cambria Math" panose="02040503050406030204" pitchFamily="18" charset="0"/>
                          </a:rPr>
                          <m:t>.,50 </m:t>
                        </m:r>
                        <m:r>
                          <a:rPr lang="en-US" i="1">
                            <a:latin typeface="Cambria Math" panose="02040503050406030204" pitchFamily="18" charset="0"/>
                          </a:rPr>
                          <m:t>𝑎</m:t>
                        </m:r>
                      </m:e>
                    </m:d>
                    <m:r>
                      <a:rPr lang="en-US" i="1">
                        <a:latin typeface="Cambria Math" panose="02040503050406030204" pitchFamily="18" charset="0"/>
                      </a:rPr>
                      <m:t>=0.05478 </m:t>
                    </m:r>
                    <m:sSup>
                      <m:sSupPr>
                        <m:ctrlPr>
                          <a:rPr lang="de-DE" i="1">
                            <a:latin typeface="Cambria Math" panose="02040503050406030204" pitchFamily="18" charset="0"/>
                          </a:rPr>
                        </m:ctrlPr>
                      </m:sSupPr>
                      <m:e>
                        <m:r>
                          <a:rPr lang="en-US" i="1">
                            <a:latin typeface="Cambria Math" panose="02040503050406030204" pitchFamily="18" charset="0"/>
                          </a:rPr>
                          <m:t>𝑎</m:t>
                        </m:r>
                      </m:e>
                      <m:sup>
                        <m:r>
                          <a:rPr lang="en-US" i="1">
                            <a:latin typeface="Cambria Math" panose="02040503050406030204" pitchFamily="18" charset="0"/>
                          </a:rPr>
                          <m:t>−1</m:t>
                        </m:r>
                      </m:sup>
                    </m:sSup>
                  </m:oMath>
                </a14:m>
                <a:r>
                  <a:rPr lang="en-US" dirty="0"/>
                  <a:t>.							</a:t>
                </a:r>
                <a:r>
                  <a:rPr lang="en-US" b="1" dirty="0"/>
                  <a:t>[5]</a:t>
                </a:r>
                <a:endParaRPr lang="de-DE" dirty="0"/>
              </a:p>
              <a:p>
                <a:endParaRPr lang="en-US" dirty="0"/>
              </a:p>
              <a:p>
                <a:endParaRPr lang="en-US" dirty="0"/>
              </a:p>
              <a:p>
                <a:endParaRPr lang="en-US" dirty="0"/>
              </a:p>
              <a:p>
                <a:pPr marL="0" indent="0"/>
                <a:endParaRPr lang="en-US" dirty="0"/>
              </a:p>
              <a:p>
                <a:endParaRPr lang="de-DE" dirty="0"/>
              </a:p>
            </p:txBody>
          </p:sp>
        </mc:Choice>
        <mc:Fallback xmlns="">
          <p:sp>
            <p:nvSpPr>
              <p:cNvPr id="3" name="Inhaltsplatzhalter 2">
                <a:extLst>
                  <a:ext uri="{FF2B5EF4-FFF2-40B4-BE49-F238E27FC236}">
                    <a16:creationId xmlns:a16="http://schemas.microsoft.com/office/drawing/2014/main" id="{8A0AC006-BF23-4430-A348-4DFE3F3A46C8}"/>
                  </a:ext>
                </a:extLst>
              </p:cNvPr>
              <p:cNvSpPr>
                <a:spLocks noGrp="1" noRot="1" noChangeAspect="1" noMove="1" noResize="1" noEditPoints="1" noAdjustHandles="1" noChangeArrowheads="1" noChangeShapeType="1" noTextEdit="1"/>
              </p:cNvSpPr>
              <p:nvPr>
                <p:ph idx="1"/>
              </p:nvPr>
            </p:nvSpPr>
            <p:spPr>
              <a:xfrm>
                <a:off x="539750" y="1715923"/>
                <a:ext cx="8061325" cy="4665405"/>
              </a:xfrm>
              <a:blipFill>
                <a:blip r:embed="rId3"/>
                <a:stretch>
                  <a:fillRect l="-1815" t="-2480" r="-1210"/>
                </a:stretch>
              </a:blipFill>
            </p:spPr>
            <p:txBody>
              <a:bodyPr/>
              <a:lstStyle/>
              <a:p>
                <a:r>
                  <a:rPr lang="de-DE">
                    <a:noFill/>
                  </a:rPr>
                  <a:t> </a:t>
                </a:r>
              </a:p>
            </p:txBody>
          </p:sp>
        </mc:Fallback>
      </mc:AlternateContent>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26</a:t>
            </a:fld>
            <a:endParaRPr lang="de-DE" altLang="de-DE" dirty="0"/>
          </a:p>
        </p:txBody>
      </p:sp>
      <p:pic>
        <p:nvPicPr>
          <p:cNvPr id="6" name="Grafik 5">
            <a:extLst>
              <a:ext uri="{FF2B5EF4-FFF2-40B4-BE49-F238E27FC236}">
                <a16:creationId xmlns:a16="http://schemas.microsoft.com/office/drawing/2014/main" id="{FBAA1D7C-DE99-403C-BC07-DBF6195C0814}"/>
              </a:ext>
            </a:extLst>
          </p:cNvPr>
          <p:cNvPicPr>
            <a:picLocks noChangeAspect="1"/>
          </p:cNvPicPr>
          <p:nvPr/>
        </p:nvPicPr>
        <p:blipFill>
          <a:blip r:embed="rId4"/>
          <a:stretch>
            <a:fillRect/>
          </a:stretch>
        </p:blipFill>
        <p:spPr>
          <a:xfrm>
            <a:off x="107504" y="147637"/>
            <a:ext cx="7202100" cy="768142"/>
          </a:xfrm>
          <a:prstGeom prst="rect">
            <a:avLst/>
          </a:prstGeom>
        </p:spPr>
      </p:pic>
    </p:spTree>
    <p:extLst>
      <p:ext uri="{BB962C8B-B14F-4D97-AF65-F5344CB8AC3E}">
        <p14:creationId xmlns:p14="http://schemas.microsoft.com/office/powerpoint/2010/main" val="27841474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4) Coal </a:t>
            </a:r>
            <a:r>
              <a:rPr lang="de-DE" dirty="0" err="1"/>
              <a:t>phase</a:t>
            </a:r>
            <a:r>
              <a:rPr lang="de-DE" dirty="0"/>
              <a:t>-out – </a:t>
            </a:r>
            <a:r>
              <a:rPr lang="en-GB" dirty="0"/>
              <a:t>Capital Budgeting</a:t>
            </a:r>
            <a:r>
              <a:rPr lang="de-DE" dirty="0"/>
              <a:t>		</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lvl="0" indent="0"/>
                <a:r>
                  <a:rPr lang="en-US" dirty="0"/>
                  <a:t>d) You are outraged by the coal phase-out since your power plant will have to shut down already in 2035 and therefore plan on suing the government for your loss of profit from regular operations. What would be a lump-sum offer you could accept in 2035 and what is the present value for 2019 of this amount?</a:t>
                </a:r>
                <a:br>
                  <a:rPr lang="en-US" dirty="0"/>
                </a:br>
                <a:r>
                  <a:rPr lang="en-US" dirty="0"/>
                  <a:t>Hint: The capital recovery factor </a:t>
                </a:r>
                <a14:m>
                  <m:oMath xmlns:m="http://schemas.openxmlformats.org/officeDocument/2006/math">
                    <m:r>
                      <a:rPr lang="en-US" i="1">
                        <a:latin typeface="Cambria Math" panose="02040503050406030204" pitchFamily="18" charset="0"/>
                      </a:rPr>
                      <m:t>𝐶𝑅𝐹</m:t>
                    </m:r>
                    <m:d>
                      <m:dPr>
                        <m:ctrlPr>
                          <a:rPr lang="de-DE" i="1">
                            <a:latin typeface="Cambria Math" panose="02040503050406030204" pitchFamily="18" charset="0"/>
                          </a:rPr>
                        </m:ctrlPr>
                      </m:dPr>
                      <m:e>
                        <m:r>
                          <a:rPr lang="en-US" i="1">
                            <a:latin typeface="Cambria Math" panose="02040503050406030204" pitchFamily="18" charset="0"/>
                          </a:rPr>
                          <m:t>5 % </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𝑎</m:t>
                        </m:r>
                        <m:r>
                          <a:rPr lang="en-US" i="1">
                            <a:latin typeface="Cambria Math" panose="02040503050406030204" pitchFamily="18" charset="0"/>
                          </a:rPr>
                          <m:t>.,15 </m:t>
                        </m:r>
                        <m:r>
                          <a:rPr lang="en-US" i="1">
                            <a:latin typeface="Cambria Math" panose="02040503050406030204" pitchFamily="18" charset="0"/>
                          </a:rPr>
                          <m:t>𝑎</m:t>
                        </m:r>
                      </m:e>
                    </m:d>
                    <m:r>
                      <a:rPr lang="en-US" i="1">
                        <a:latin typeface="Cambria Math" panose="02040503050406030204" pitchFamily="18" charset="0"/>
                      </a:rPr>
                      <m:t>=0.09635 </m:t>
                    </m:r>
                    <m:r>
                      <a:rPr lang="en-US" i="1">
                        <a:latin typeface="Cambria Math" panose="02040503050406030204" pitchFamily="18" charset="0"/>
                      </a:rPr>
                      <m:t>𝑎</m:t>
                    </m:r>
                  </m:oMath>
                </a14:m>
                <a:r>
                  <a:rPr lang="en-US" dirty="0"/>
                  <a:t>.	</a:t>
                </a:r>
                <a:r>
                  <a:rPr lang="en-US" b="1" dirty="0"/>
                  <a:t>[5]</a:t>
                </a:r>
                <a:endParaRPr lang="de-DE" dirty="0"/>
              </a:p>
              <a:p>
                <a:endParaRPr lang="en-US" dirty="0"/>
              </a:p>
              <a:p>
                <a:endParaRPr lang="en-US" dirty="0"/>
              </a:p>
              <a:p>
                <a:endParaRPr lang="en-US" dirty="0"/>
              </a:p>
              <a:p>
                <a:pPr marL="0" indent="0"/>
                <a:endParaRPr lang="en-US" dirty="0"/>
              </a:p>
              <a:p>
                <a:endParaRPr lang="de-DE" dirty="0"/>
              </a:p>
            </p:txBody>
          </p:sp>
        </mc:Choice>
        <mc:Fallback xmlns="">
          <p:sp>
            <p:nvSpPr>
              <p:cNvPr id="3" name="Inhaltsplatzhalter 2">
                <a:extLst>
                  <a:ext uri="{FF2B5EF4-FFF2-40B4-BE49-F238E27FC236}">
                    <a16:creationId xmlns:a16="http://schemas.microsoft.com/office/drawing/2014/main" id="{8A0AC006-BF23-4430-A348-4DFE3F3A46C8}"/>
                  </a:ext>
                </a:extLst>
              </p:cNvPr>
              <p:cNvSpPr>
                <a:spLocks noGrp="1" noRot="1" noChangeAspect="1" noMove="1" noResize="1" noEditPoints="1" noAdjustHandles="1" noChangeArrowheads="1" noChangeShapeType="1" noTextEdit="1"/>
              </p:cNvSpPr>
              <p:nvPr>
                <p:ph idx="1"/>
              </p:nvPr>
            </p:nvSpPr>
            <p:spPr>
              <a:xfrm>
                <a:off x="539750" y="1715923"/>
                <a:ext cx="8061325" cy="4665405"/>
              </a:xfrm>
              <a:blipFill>
                <a:blip r:embed="rId3"/>
                <a:stretch>
                  <a:fillRect l="-1815" t="-1958" r="-1815"/>
                </a:stretch>
              </a:blipFill>
            </p:spPr>
            <p:txBody>
              <a:bodyPr/>
              <a:lstStyle/>
              <a:p>
                <a:r>
                  <a:rPr lang="de-DE">
                    <a:noFill/>
                  </a:rPr>
                  <a:t> </a:t>
                </a:r>
              </a:p>
            </p:txBody>
          </p:sp>
        </mc:Fallback>
      </mc:AlternateContent>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27</a:t>
            </a:fld>
            <a:endParaRPr lang="de-DE" altLang="de-DE" dirty="0"/>
          </a:p>
        </p:txBody>
      </p:sp>
    </p:spTree>
    <p:extLst>
      <p:ext uri="{BB962C8B-B14F-4D97-AF65-F5344CB8AC3E}">
        <p14:creationId xmlns:p14="http://schemas.microsoft.com/office/powerpoint/2010/main" val="7362712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4) Coal </a:t>
            </a:r>
            <a:r>
              <a:rPr lang="de-DE" dirty="0" err="1"/>
              <a:t>phase</a:t>
            </a:r>
            <a:r>
              <a:rPr lang="de-DE" dirty="0"/>
              <a:t>-out – </a:t>
            </a:r>
            <a:r>
              <a:rPr lang="en-GB" dirty="0"/>
              <a:t>Capital Budgeting</a:t>
            </a:r>
            <a:r>
              <a:rPr lang="de-DE" dirty="0"/>
              <a:t>		</a:t>
            </a:r>
          </a:p>
        </p:txBody>
      </p:sp>
      <mc:AlternateContent xmlns:mc="http://schemas.openxmlformats.org/markup-compatibility/2006">
        <mc:Choice xmlns:a14="http://schemas.microsoft.com/office/drawing/2010/main" Requires="a14">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lvl="0" indent="0"/>
                <a:r>
                  <a:rPr lang="en-US" dirty="0"/>
                  <a:t>d) What would be a lump-sum offer you could accept in 2035 and what is the present value for 2019 of this amount?</a:t>
                </a:r>
                <a14:m>
                  <m:oMath xmlns:m="http://schemas.openxmlformats.org/officeDocument/2006/math">
                    <m:r>
                      <a:rPr lang="de-DE" b="0" i="0" smtClean="0">
                        <a:latin typeface="Cambria Math" panose="02040503050406030204" pitchFamily="18" charset="0"/>
                      </a:rPr>
                      <m:t>           </m:t>
                    </m:r>
                    <m:r>
                      <a:rPr lang="en-US" i="1">
                        <a:latin typeface="Cambria Math" panose="02040503050406030204" pitchFamily="18" charset="0"/>
                      </a:rPr>
                      <m:t>𝐶𝑅𝐹</m:t>
                    </m:r>
                    <m:d>
                      <m:dPr>
                        <m:ctrlPr>
                          <a:rPr lang="de-DE" i="1">
                            <a:latin typeface="Cambria Math" panose="02040503050406030204" pitchFamily="18" charset="0"/>
                          </a:rPr>
                        </m:ctrlPr>
                      </m:dPr>
                      <m:e>
                        <m:r>
                          <a:rPr lang="en-US" i="1">
                            <a:latin typeface="Cambria Math" panose="02040503050406030204" pitchFamily="18" charset="0"/>
                          </a:rPr>
                          <m:t>5 % </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𝑎</m:t>
                        </m:r>
                        <m:r>
                          <a:rPr lang="en-US" i="1">
                            <a:latin typeface="Cambria Math" panose="02040503050406030204" pitchFamily="18" charset="0"/>
                          </a:rPr>
                          <m:t>.,15 </m:t>
                        </m:r>
                        <m:r>
                          <a:rPr lang="en-US" i="1">
                            <a:latin typeface="Cambria Math" panose="02040503050406030204" pitchFamily="18" charset="0"/>
                          </a:rPr>
                          <m:t>𝑎</m:t>
                        </m:r>
                      </m:e>
                    </m:d>
                    <m:r>
                      <a:rPr lang="en-US" i="1">
                        <a:latin typeface="Cambria Math" panose="02040503050406030204" pitchFamily="18" charset="0"/>
                      </a:rPr>
                      <m:t>=0.09635 </m:t>
                    </m:r>
                    <m:r>
                      <a:rPr lang="en-US" i="1">
                        <a:latin typeface="Cambria Math" panose="02040503050406030204" pitchFamily="18" charset="0"/>
                      </a:rPr>
                      <m:t>𝑎</m:t>
                    </m:r>
                  </m:oMath>
                </a14:m>
                <a:endParaRPr lang="de-DE" dirty="0"/>
              </a:p>
              <a:p>
                <a:endParaRPr lang="en-US" dirty="0"/>
              </a:p>
              <a:p>
                <a:endParaRPr lang="en-US" dirty="0"/>
              </a:p>
              <a:p>
                <a:endParaRPr lang="en-US" dirty="0"/>
              </a:p>
              <a:p>
                <a:pPr marL="0" indent="0"/>
                <a:endParaRPr lang="en-US" dirty="0"/>
              </a:p>
              <a:p>
                <a:endParaRPr lang="de-DE" dirty="0"/>
              </a:p>
            </p:txBody>
          </p:sp>
        </mc:Choice>
        <mc:Fallback>
          <p:sp>
            <p:nvSpPr>
              <p:cNvPr id="3" name="Inhaltsplatzhalter 2">
                <a:extLst>
                  <a:ext uri="{FF2B5EF4-FFF2-40B4-BE49-F238E27FC236}">
                    <a16:creationId xmlns:a16="http://schemas.microsoft.com/office/drawing/2014/main" id="{8A0AC006-BF23-4430-A348-4DFE3F3A46C8}"/>
                  </a:ext>
                </a:extLst>
              </p:cNvPr>
              <p:cNvSpPr>
                <a:spLocks noGrp="1" noRot="1" noChangeAspect="1" noMove="1" noResize="1" noEditPoints="1" noAdjustHandles="1" noChangeArrowheads="1" noChangeShapeType="1" noTextEdit="1"/>
              </p:cNvSpPr>
              <p:nvPr>
                <p:ph idx="1"/>
              </p:nvPr>
            </p:nvSpPr>
            <p:spPr>
              <a:xfrm>
                <a:off x="539750" y="1715923"/>
                <a:ext cx="8061325" cy="4665405"/>
              </a:xfrm>
              <a:blipFill>
                <a:blip r:embed="rId3"/>
                <a:stretch>
                  <a:fillRect l="-1815" t="-1958"/>
                </a:stretch>
              </a:blipFill>
            </p:spPr>
            <p:txBody>
              <a:bodyPr/>
              <a:lstStyle/>
              <a:p>
                <a:r>
                  <a:rPr lang="de-DE">
                    <a:noFill/>
                  </a:rPr>
                  <a:t> </a:t>
                </a:r>
              </a:p>
            </p:txBody>
          </p:sp>
        </mc:Fallback>
      </mc:AlternateContent>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28</a:t>
            </a:fld>
            <a:endParaRPr lang="de-DE" altLang="de-DE" dirty="0"/>
          </a:p>
        </p:txBody>
      </p:sp>
    </p:spTree>
    <p:extLst>
      <p:ext uri="{BB962C8B-B14F-4D97-AF65-F5344CB8AC3E}">
        <p14:creationId xmlns:p14="http://schemas.microsoft.com/office/powerpoint/2010/main" val="3163142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5) Coal </a:t>
            </a:r>
            <a:r>
              <a:rPr lang="de-DE" dirty="0" err="1"/>
              <a:t>phase</a:t>
            </a:r>
            <a:r>
              <a:rPr lang="de-DE" dirty="0"/>
              <a:t>-out – </a:t>
            </a:r>
            <a:r>
              <a:rPr lang="de-DE" dirty="0" err="1"/>
              <a:t>Hotelling</a:t>
            </a:r>
            <a:r>
              <a:rPr lang="en-GB" dirty="0"/>
              <a:t>’s rule</a:t>
            </a:r>
            <a:r>
              <a:rPr lang="de-DE" dirty="0"/>
              <a:t>	</a:t>
            </a:r>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r>
              <a:rPr lang="en-US" dirty="0"/>
              <a:t>It is decided to phase out the extraction of coal and coal-fired electricity generation by 2038.</a:t>
            </a:r>
            <a:endParaRPr lang="de-DE" dirty="0"/>
          </a:p>
          <a:p>
            <a:pPr marL="0" indent="0"/>
            <a:r>
              <a:rPr lang="en-US" dirty="0"/>
              <a:t>a) The forced earlier depletion time is expected to have an effect on the future extraction path and the price path of coal. Qualitatively describe this effect. Support your explanation with a fully labeled sketch of </a:t>
            </a:r>
            <a:r>
              <a:rPr lang="en-US" dirty="0" err="1"/>
              <a:t>Hotelling’s</a:t>
            </a:r>
            <a:r>
              <a:rPr lang="en-US" dirty="0"/>
              <a:t> rule in four quadrants.							</a:t>
            </a:r>
            <a:r>
              <a:rPr lang="en-US" b="1" dirty="0"/>
              <a:t>[6]</a:t>
            </a:r>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de-DE" dirty="0"/>
          </a:p>
          <a:p>
            <a:pPr marL="0" lvl="0" indent="0"/>
            <a:r>
              <a:rPr lang="en-US" dirty="0"/>
              <a:t>				</a:t>
            </a:r>
          </a:p>
          <a:p>
            <a:endParaRPr lang="en-US" dirty="0"/>
          </a:p>
          <a:p>
            <a:endParaRPr lang="en-US" dirty="0"/>
          </a:p>
          <a:p>
            <a:endParaRPr lang="en-US" dirty="0"/>
          </a:p>
          <a:p>
            <a:endParaRPr lang="en-US"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29</a:t>
            </a:fld>
            <a:endParaRPr lang="de-DE" altLang="de-DE" dirty="0"/>
          </a:p>
        </p:txBody>
      </p:sp>
    </p:spTree>
    <p:extLst>
      <p:ext uri="{BB962C8B-B14F-4D97-AF65-F5344CB8AC3E}">
        <p14:creationId xmlns:p14="http://schemas.microsoft.com/office/powerpoint/2010/main" val="637754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0D28D4-0A19-4A16-833F-7DDB7CF8C764}"/>
              </a:ext>
            </a:extLst>
          </p:cNvPr>
          <p:cNvSpPr>
            <a:spLocks noGrp="1"/>
          </p:cNvSpPr>
          <p:nvPr>
            <p:ph type="title"/>
          </p:nvPr>
        </p:nvSpPr>
        <p:spPr>
          <a:xfrm>
            <a:off x="539750" y="1379753"/>
            <a:ext cx="8061325" cy="358560"/>
          </a:xfrm>
        </p:spPr>
        <p:txBody>
          <a:bodyPr/>
          <a:lstStyle/>
          <a:p>
            <a:r>
              <a:rPr lang="de-DE" dirty="0" err="1"/>
              <a:t>Exam</a:t>
            </a:r>
            <a:r>
              <a:rPr lang="de-DE" dirty="0"/>
              <a:t> </a:t>
            </a:r>
            <a:r>
              <a:rPr lang="de-DE" dirty="0" err="1"/>
              <a:t>Preparation</a:t>
            </a:r>
            <a:endParaRPr lang="de-DE" dirty="0"/>
          </a:p>
        </p:txBody>
      </p:sp>
      <p:sp>
        <p:nvSpPr>
          <p:cNvPr id="3" name="Inhaltsplatzhalter 2">
            <a:extLst>
              <a:ext uri="{FF2B5EF4-FFF2-40B4-BE49-F238E27FC236}">
                <a16:creationId xmlns:a16="http://schemas.microsoft.com/office/drawing/2014/main" id="{C2770C96-4FC0-4F0D-AA05-17E4078F0EFA}"/>
              </a:ext>
            </a:extLst>
          </p:cNvPr>
          <p:cNvSpPr>
            <a:spLocks noGrp="1"/>
          </p:cNvSpPr>
          <p:nvPr>
            <p:ph idx="1"/>
          </p:nvPr>
        </p:nvSpPr>
        <p:spPr/>
        <p:txBody>
          <a:bodyPr/>
          <a:lstStyle/>
          <a:p>
            <a:r>
              <a:rPr lang="de-DE" sz="1800" dirty="0" err="1"/>
              <a:t>Consultation</a:t>
            </a:r>
            <a:r>
              <a:rPr lang="de-DE" sz="1800" dirty="0"/>
              <a:t> </a:t>
            </a:r>
            <a:r>
              <a:rPr lang="de-DE" sz="1800" dirty="0" err="1"/>
              <a:t>hour</a:t>
            </a:r>
            <a:endParaRPr lang="de-DE" sz="1800" dirty="0"/>
          </a:p>
          <a:p>
            <a:endParaRPr lang="de-DE" sz="1800" dirty="0"/>
          </a:p>
          <a:p>
            <a:pPr lvl="1">
              <a:buFont typeface="Arial" panose="020B0604020202020204" pitchFamily="34" charset="0"/>
              <a:buChar char="•"/>
            </a:pPr>
            <a:r>
              <a:rPr lang="de-DE" sz="1800" dirty="0" err="1"/>
              <a:t>Thursday</a:t>
            </a:r>
            <a:r>
              <a:rPr lang="de-DE" sz="1800" dirty="0"/>
              <a:t>, 13.02.2019 12-14 </a:t>
            </a:r>
            <a:r>
              <a:rPr lang="de-DE" sz="1800" dirty="0" err="1"/>
              <a:t>hrs</a:t>
            </a:r>
            <a:r>
              <a:rPr lang="de-DE" sz="1800" dirty="0"/>
              <a:t>, HFT-TA 101</a:t>
            </a:r>
          </a:p>
        </p:txBody>
      </p:sp>
      <p:sp>
        <p:nvSpPr>
          <p:cNvPr id="5" name="Foliennummernplatzhalter 4">
            <a:extLst>
              <a:ext uri="{FF2B5EF4-FFF2-40B4-BE49-F238E27FC236}">
                <a16:creationId xmlns:a16="http://schemas.microsoft.com/office/drawing/2014/main" id="{06D09D52-BECB-44DD-B981-040CBE611284}"/>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3</a:t>
            </a:fld>
            <a:endParaRPr lang="de-DE" altLang="de-DE" dirty="0"/>
          </a:p>
        </p:txBody>
      </p:sp>
    </p:spTree>
    <p:extLst>
      <p:ext uri="{BB962C8B-B14F-4D97-AF65-F5344CB8AC3E}">
        <p14:creationId xmlns:p14="http://schemas.microsoft.com/office/powerpoint/2010/main" val="27858561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5) Coal </a:t>
            </a:r>
            <a:r>
              <a:rPr lang="de-DE" dirty="0" err="1"/>
              <a:t>phase</a:t>
            </a:r>
            <a:r>
              <a:rPr lang="de-DE" dirty="0"/>
              <a:t>-out – </a:t>
            </a:r>
            <a:r>
              <a:rPr lang="de-DE" dirty="0" err="1"/>
              <a:t>Hotelling</a:t>
            </a:r>
            <a:r>
              <a:rPr lang="en-GB" dirty="0"/>
              <a:t>’s rule</a:t>
            </a:r>
            <a:r>
              <a:rPr lang="de-DE" dirty="0"/>
              <a:t>	</a:t>
            </a:r>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de-DE" dirty="0"/>
          </a:p>
          <a:p>
            <a:pPr marL="0" lvl="0" indent="0"/>
            <a:r>
              <a:rPr lang="en-US" dirty="0"/>
              <a:t>				</a:t>
            </a:r>
          </a:p>
          <a:p>
            <a:endParaRPr lang="en-US" dirty="0"/>
          </a:p>
          <a:p>
            <a:endParaRPr lang="en-US" dirty="0"/>
          </a:p>
          <a:p>
            <a:endParaRPr lang="en-US" dirty="0"/>
          </a:p>
          <a:p>
            <a:endParaRPr lang="en-US"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30</a:t>
            </a:fld>
            <a:endParaRPr lang="de-DE" altLang="de-DE" dirty="0"/>
          </a:p>
        </p:txBody>
      </p:sp>
    </p:spTree>
    <p:extLst>
      <p:ext uri="{BB962C8B-B14F-4D97-AF65-F5344CB8AC3E}">
        <p14:creationId xmlns:p14="http://schemas.microsoft.com/office/powerpoint/2010/main" val="3064754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5) Coal </a:t>
            </a:r>
            <a:r>
              <a:rPr lang="de-DE" dirty="0" err="1"/>
              <a:t>phase</a:t>
            </a:r>
            <a:r>
              <a:rPr lang="de-DE" dirty="0"/>
              <a:t>-out – </a:t>
            </a:r>
            <a:r>
              <a:rPr lang="de-DE" dirty="0" err="1"/>
              <a:t>Hotelling</a:t>
            </a:r>
            <a:r>
              <a:rPr lang="en-GB" dirty="0"/>
              <a:t>’s rule</a:t>
            </a:r>
            <a:r>
              <a:rPr lang="de-DE" dirty="0"/>
              <a:t>	</a:t>
            </a:r>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de-DE" dirty="0"/>
          </a:p>
          <a:p>
            <a:pPr marL="0" lvl="0" indent="0"/>
            <a:r>
              <a:rPr lang="en-US" dirty="0"/>
              <a:t>				</a:t>
            </a:r>
          </a:p>
          <a:p>
            <a:endParaRPr lang="en-US" dirty="0"/>
          </a:p>
          <a:p>
            <a:endParaRPr lang="en-US" dirty="0"/>
          </a:p>
          <a:p>
            <a:endParaRPr lang="en-US" dirty="0"/>
          </a:p>
          <a:p>
            <a:endParaRPr lang="en-US"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31</a:t>
            </a:fld>
            <a:endParaRPr lang="de-DE" altLang="de-DE" dirty="0"/>
          </a:p>
        </p:txBody>
      </p:sp>
    </p:spTree>
    <p:extLst>
      <p:ext uri="{BB962C8B-B14F-4D97-AF65-F5344CB8AC3E}">
        <p14:creationId xmlns:p14="http://schemas.microsoft.com/office/powerpoint/2010/main" val="33957330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CD512D-394C-41C1-B49C-6DE9C656D73B}"/>
              </a:ext>
            </a:extLst>
          </p:cNvPr>
          <p:cNvSpPr>
            <a:spLocks noGrp="1"/>
          </p:cNvSpPr>
          <p:nvPr>
            <p:ph type="title"/>
          </p:nvPr>
        </p:nvSpPr>
        <p:spPr>
          <a:xfrm>
            <a:off x="611560" y="885516"/>
            <a:ext cx="7989515" cy="743280"/>
          </a:xfrm>
        </p:spPr>
        <p:txBody>
          <a:bodyPr/>
          <a:lstStyle/>
          <a:p>
            <a:r>
              <a:rPr lang="de-DE" dirty="0"/>
              <a:t>Task 5) Coal </a:t>
            </a:r>
            <a:r>
              <a:rPr lang="de-DE" dirty="0" err="1"/>
              <a:t>phase</a:t>
            </a:r>
            <a:r>
              <a:rPr lang="de-DE" dirty="0"/>
              <a:t>-out – </a:t>
            </a:r>
            <a:r>
              <a:rPr lang="de-DE" dirty="0" err="1"/>
              <a:t>Hotelling</a:t>
            </a:r>
            <a:r>
              <a:rPr lang="en-GB" dirty="0"/>
              <a:t>’s rule</a:t>
            </a:r>
            <a:r>
              <a:rPr lang="de-DE" dirty="0"/>
              <a:t>	</a:t>
            </a:r>
            <a:br>
              <a:rPr lang="de-DE" dirty="0"/>
            </a:br>
            <a:endParaRPr lang="de-DE" dirty="0"/>
          </a:p>
        </p:txBody>
      </p:sp>
      <p:sp>
        <p:nvSpPr>
          <p:cNvPr id="6" name="Rectangle 2">
            <a:extLst>
              <a:ext uri="{FF2B5EF4-FFF2-40B4-BE49-F238E27FC236}">
                <a16:creationId xmlns:a16="http://schemas.microsoft.com/office/drawing/2014/main" id="{54A102E5-19B8-4FFA-BF6C-276CDCE1750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1025" name="Objekt 1">
            <a:extLst>
              <a:ext uri="{FF2B5EF4-FFF2-40B4-BE49-F238E27FC236}">
                <a16:creationId xmlns:a16="http://schemas.microsoft.com/office/drawing/2014/main" id="{2C67B828-A7AA-4885-A9C9-357A00610D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520" y="1162216"/>
            <a:ext cx="8958000" cy="5541680"/>
          </a:xfrm>
          <a:prstGeom prst="rect">
            <a:avLst/>
          </a:prstGeom>
          <a:noFill/>
          <a:extLst>
            <a:ext uri="{909E8E84-426E-40DD-AFC4-6F175D3DCCD1}">
              <a14:hiddenFill xmlns:a14="http://schemas.microsoft.com/office/drawing/2010/main">
                <a:solidFill>
                  <a:srgbClr val="FFFFFF"/>
                </a:solidFill>
              </a14:hiddenFill>
            </a:ext>
          </a:extLst>
        </p:spPr>
      </p:pic>
      <p:sp>
        <p:nvSpPr>
          <p:cNvPr id="8" name="Rechteck 7">
            <a:extLst>
              <a:ext uri="{FF2B5EF4-FFF2-40B4-BE49-F238E27FC236}">
                <a16:creationId xmlns:a16="http://schemas.microsoft.com/office/drawing/2014/main" id="{001327D6-B4E3-4E7A-B050-1B2DFE92C238}"/>
              </a:ext>
            </a:extLst>
          </p:cNvPr>
          <p:cNvSpPr>
            <a:spLocks noChangeArrowheads="1"/>
          </p:cNvSpPr>
          <p:nvPr/>
        </p:nvSpPr>
        <p:spPr bwMode="auto">
          <a:xfrm>
            <a:off x="323528" y="1539484"/>
            <a:ext cx="3603574" cy="2376487"/>
          </a:xfrm>
          <a:prstGeom prst="rect">
            <a:avLst/>
          </a:prstGeom>
          <a:solidFill>
            <a:schemeClr val="bg1">
              <a:alpha val="87000"/>
            </a:schemeClr>
          </a:solidFill>
          <a:ln>
            <a:noFill/>
          </a:ln>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spcBef>
                <a:spcPct val="0"/>
              </a:spcBef>
              <a:buFontTx/>
              <a:buNone/>
            </a:pPr>
            <a:endParaRPr lang="de-DE" altLang="de-DE" sz="2400">
              <a:latin typeface="Times New Roman" panose="02020603050405020304" pitchFamily="18" charset="0"/>
            </a:endParaRPr>
          </a:p>
        </p:txBody>
      </p:sp>
      <p:sp>
        <p:nvSpPr>
          <p:cNvPr id="9" name="Rechteck 8">
            <a:extLst>
              <a:ext uri="{FF2B5EF4-FFF2-40B4-BE49-F238E27FC236}">
                <a16:creationId xmlns:a16="http://schemas.microsoft.com/office/drawing/2014/main" id="{30984C84-1E5C-407E-837B-FB6BB46CAB30}"/>
              </a:ext>
            </a:extLst>
          </p:cNvPr>
          <p:cNvSpPr>
            <a:spLocks noChangeArrowheads="1"/>
          </p:cNvSpPr>
          <p:nvPr/>
        </p:nvSpPr>
        <p:spPr bwMode="auto">
          <a:xfrm>
            <a:off x="221520" y="3895584"/>
            <a:ext cx="3603574" cy="2808312"/>
          </a:xfrm>
          <a:prstGeom prst="rect">
            <a:avLst/>
          </a:prstGeom>
          <a:solidFill>
            <a:schemeClr val="bg1">
              <a:alpha val="87000"/>
            </a:schemeClr>
          </a:solidFill>
          <a:ln>
            <a:noFill/>
          </a:ln>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spcBef>
                <a:spcPct val="0"/>
              </a:spcBef>
              <a:buFontTx/>
              <a:buNone/>
            </a:pPr>
            <a:endParaRPr lang="de-DE" altLang="de-DE" sz="2400">
              <a:latin typeface="Times New Roman" panose="02020603050405020304" pitchFamily="18" charset="0"/>
            </a:endParaRPr>
          </a:p>
        </p:txBody>
      </p:sp>
      <p:sp>
        <p:nvSpPr>
          <p:cNvPr id="10" name="Rechteck 9">
            <a:extLst>
              <a:ext uri="{FF2B5EF4-FFF2-40B4-BE49-F238E27FC236}">
                <a16:creationId xmlns:a16="http://schemas.microsoft.com/office/drawing/2014/main" id="{8A08A5C4-E01F-4AE1-9D27-26B27D3941BB}"/>
              </a:ext>
            </a:extLst>
          </p:cNvPr>
          <p:cNvSpPr>
            <a:spLocks noChangeArrowheads="1"/>
          </p:cNvSpPr>
          <p:nvPr/>
        </p:nvSpPr>
        <p:spPr bwMode="auto">
          <a:xfrm>
            <a:off x="3825094" y="3933056"/>
            <a:ext cx="4905437" cy="3137015"/>
          </a:xfrm>
          <a:prstGeom prst="rect">
            <a:avLst/>
          </a:prstGeom>
          <a:solidFill>
            <a:schemeClr val="bg1">
              <a:alpha val="87000"/>
            </a:schemeClr>
          </a:solidFill>
          <a:ln>
            <a:noFill/>
          </a:ln>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lr>
                <a:schemeClr val="tx2"/>
              </a:buClr>
              <a:buChar char="•"/>
              <a:defRPr>
                <a:solidFill>
                  <a:schemeClr val="tx1"/>
                </a:solidFill>
                <a:latin typeface="Arial" panose="020B0604020202020204" pitchFamily="34" charset="0"/>
              </a:defRPr>
            </a:lvl3pPr>
            <a:lvl4pPr marL="1600200" indent="-228600">
              <a:spcBef>
                <a:spcPct val="20000"/>
              </a:spcBef>
              <a:buClr>
                <a:schemeClr val="tx2"/>
              </a:buClr>
              <a:buChar char="–"/>
              <a:defRPr>
                <a:solidFill>
                  <a:schemeClr val="tx1"/>
                </a:solidFill>
                <a:latin typeface="Arial" panose="020B0604020202020204" pitchFamily="34" charset="0"/>
              </a:defRPr>
            </a:lvl4pPr>
            <a:lvl5pPr marL="2057400" indent="-228600">
              <a:spcBef>
                <a:spcPct val="20000"/>
              </a:spcBef>
              <a:buClr>
                <a:schemeClr val="tx2"/>
              </a:buClr>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a:solidFill>
                  <a:schemeClr val="tx1"/>
                </a:solidFill>
                <a:latin typeface="Arial" panose="020B0604020202020204" pitchFamily="34" charset="0"/>
              </a:defRPr>
            </a:lvl9pPr>
          </a:lstStyle>
          <a:p>
            <a:pPr>
              <a:spcBef>
                <a:spcPct val="0"/>
              </a:spcBef>
              <a:buFontTx/>
              <a:buNone/>
            </a:pPr>
            <a:endParaRPr lang="de-DE" altLang="de-DE" sz="2400">
              <a:latin typeface="Times New Roman" panose="02020603050405020304" pitchFamily="18" charset="0"/>
            </a:endParaRPr>
          </a:p>
        </p:txBody>
      </p:sp>
    </p:spTree>
    <p:extLst>
      <p:ext uri="{BB962C8B-B14F-4D97-AF65-F5344CB8AC3E}">
        <p14:creationId xmlns:p14="http://schemas.microsoft.com/office/powerpoint/2010/main" val="3873093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0"/>
                                        </p:tgtEl>
                                      </p:cBhvr>
                                    </p:animEffect>
                                    <p:set>
                                      <p:cBhvr>
                                        <p:cTn id="1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6) </a:t>
            </a:r>
            <a:r>
              <a:rPr lang="de-DE" dirty="0" err="1"/>
              <a:t>Credit</a:t>
            </a:r>
            <a:r>
              <a:rPr lang="de-DE" dirty="0"/>
              <a:t> Risk </a:t>
            </a:r>
            <a:r>
              <a:rPr lang="de-DE" dirty="0" err="1"/>
              <a:t>Exposure</a:t>
            </a:r>
            <a:r>
              <a:rPr lang="de-DE" dirty="0"/>
              <a:t>		</a:t>
            </a:r>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lnSpc>
                <a:spcPct val="100000"/>
              </a:lnSpc>
            </a:pPr>
            <a:r>
              <a:rPr lang="en-GB" dirty="0"/>
              <a:t>There are two energy trading companies – Company A and Company B – dealing with each other on the over-the-counter (OTC) energy market.</a:t>
            </a:r>
          </a:p>
          <a:p>
            <a:pPr marL="0" indent="0">
              <a:lnSpc>
                <a:spcPct val="100000"/>
              </a:lnSpc>
            </a:pPr>
            <a:r>
              <a:rPr lang="en-GB" dirty="0"/>
              <a:t>As of 03.03.2019 there is one outstanding (not yet fully performed) physical gas trading transaction concluded on 20.12.2018 with the following terms:</a:t>
            </a:r>
            <a:endParaRPr lang="de-DE" dirty="0"/>
          </a:p>
          <a:p>
            <a:pPr marL="0" indent="0">
              <a:lnSpc>
                <a:spcPct val="100000"/>
              </a:lnSpc>
            </a:pPr>
            <a:r>
              <a:rPr lang="en-GB" sz="1600" dirty="0"/>
              <a:t>Seller:			Company B</a:t>
            </a:r>
            <a:endParaRPr lang="de-DE" sz="1600" dirty="0"/>
          </a:p>
          <a:p>
            <a:pPr marL="0" indent="0">
              <a:lnSpc>
                <a:spcPct val="100000"/>
              </a:lnSpc>
            </a:pPr>
            <a:r>
              <a:rPr lang="en-GB" sz="1600" dirty="0"/>
              <a:t>Buyer:			 Company A</a:t>
            </a:r>
            <a:endParaRPr lang="de-DE" sz="1600" dirty="0"/>
          </a:p>
          <a:p>
            <a:pPr marL="0" indent="0">
              <a:lnSpc>
                <a:spcPct val="100000"/>
              </a:lnSpc>
            </a:pPr>
            <a:r>
              <a:rPr lang="en-GB" sz="1600" dirty="0"/>
              <a:t>Delivery Point:		TTF*	</a:t>
            </a:r>
            <a:r>
              <a:rPr lang="en-GB" sz="1200" i="1" dirty="0"/>
              <a:t>(*Title Transfer Facility – Dutch virtual gas trading point/hub)</a:t>
            </a:r>
            <a:endParaRPr lang="de-DE" sz="1200" dirty="0"/>
          </a:p>
          <a:p>
            <a:pPr marL="0" indent="0">
              <a:lnSpc>
                <a:spcPct val="100000"/>
              </a:lnSpc>
            </a:pPr>
            <a:r>
              <a:rPr lang="en-GB" sz="1600" dirty="0"/>
              <a:t>Contract Quantity:		5 MWh**</a:t>
            </a:r>
            <a:r>
              <a:rPr lang="en-GB" dirty="0"/>
              <a:t>	</a:t>
            </a:r>
            <a:r>
              <a:rPr lang="en-GB" sz="1200" i="1" dirty="0"/>
              <a:t>(**5 MWh to be delivered in each hour of the Total Supply Period)</a:t>
            </a:r>
            <a:endParaRPr lang="de-DE" sz="1200" dirty="0"/>
          </a:p>
          <a:p>
            <a:pPr marL="0" indent="0">
              <a:lnSpc>
                <a:spcPct val="100000"/>
              </a:lnSpc>
            </a:pPr>
            <a:r>
              <a:rPr lang="en-GB" sz="1600" dirty="0"/>
              <a:t>Total Supply Period:		From 06:00 hours on 01/01/2019</a:t>
            </a:r>
            <a:endParaRPr lang="de-DE" sz="1600" dirty="0"/>
          </a:p>
          <a:p>
            <a:pPr marL="0" indent="0">
              <a:lnSpc>
                <a:spcPct val="100000"/>
              </a:lnSpc>
            </a:pPr>
            <a:r>
              <a:rPr lang="en-GB" sz="1600" dirty="0"/>
              <a:t>			to 06:00 hours on 01/04/2019</a:t>
            </a:r>
            <a:endParaRPr lang="de-DE" sz="1600" dirty="0"/>
          </a:p>
          <a:p>
            <a:pPr marL="0" indent="0">
              <a:lnSpc>
                <a:spcPct val="100000"/>
              </a:lnSpc>
            </a:pPr>
            <a:r>
              <a:rPr lang="en-GB" sz="1600" dirty="0"/>
              <a:t>Contract Price:		14,386 €/MWh</a:t>
            </a:r>
            <a:endParaRPr lang="de-DE" sz="1600" dirty="0"/>
          </a:p>
          <a:p>
            <a:pPr marL="0" indent="0">
              <a:lnSpc>
                <a:spcPct val="100000"/>
              </a:lnSpc>
              <a:spcBef>
                <a:spcPts val="1000"/>
              </a:spcBef>
            </a:pPr>
            <a:r>
              <a:rPr lang="en-GB" dirty="0"/>
              <a:t>Market prices on 03.03.2019 are as follows:</a:t>
            </a:r>
            <a:endParaRPr lang="de-DE" dirty="0"/>
          </a:p>
          <a:p>
            <a:pPr marL="0" indent="0">
              <a:lnSpc>
                <a:spcPct val="100000"/>
              </a:lnSpc>
            </a:pPr>
            <a:r>
              <a:rPr lang="en-GB" dirty="0"/>
              <a:t>TTF Balance of Month:	11,942 €/MWh</a:t>
            </a:r>
            <a:endParaRPr lang="en-US" dirty="0"/>
          </a:p>
          <a:p>
            <a:pPr marL="0" indent="0"/>
            <a:r>
              <a:rPr lang="de-DE" dirty="0"/>
              <a:t>a) </a:t>
            </a:r>
            <a:r>
              <a:rPr lang="de-DE" dirty="0" err="1"/>
              <a:t>What</a:t>
            </a:r>
            <a:r>
              <a:rPr lang="de-DE" dirty="0"/>
              <a:t> </a:t>
            </a:r>
            <a:r>
              <a:rPr lang="de-DE" dirty="0" err="1"/>
              <a:t>is</a:t>
            </a:r>
            <a:r>
              <a:rPr lang="de-DE" dirty="0"/>
              <a:t> </a:t>
            </a:r>
            <a:r>
              <a:rPr lang="de-DE" dirty="0" err="1"/>
              <a:t>the</a:t>
            </a:r>
            <a:r>
              <a:rPr lang="de-DE" dirty="0"/>
              <a:t> mark-</a:t>
            </a:r>
            <a:r>
              <a:rPr lang="de-DE" dirty="0" err="1"/>
              <a:t>to</a:t>
            </a:r>
            <a:r>
              <a:rPr lang="de-DE" dirty="0"/>
              <a:t>-</a:t>
            </a:r>
            <a:r>
              <a:rPr lang="de-DE" dirty="0" err="1"/>
              <a:t>market</a:t>
            </a:r>
            <a:r>
              <a:rPr lang="de-DE" dirty="0"/>
              <a:t> </a:t>
            </a:r>
            <a:r>
              <a:rPr lang="de-DE" dirty="0" err="1"/>
              <a:t>value</a:t>
            </a:r>
            <a:r>
              <a:rPr lang="de-DE" dirty="0"/>
              <a:t> </a:t>
            </a:r>
            <a:r>
              <a:rPr lang="de-DE" dirty="0" err="1"/>
              <a:t>of</a:t>
            </a:r>
            <a:r>
              <a:rPr lang="de-DE" dirty="0"/>
              <a:t> </a:t>
            </a:r>
            <a:r>
              <a:rPr lang="de-DE" dirty="0" err="1"/>
              <a:t>the</a:t>
            </a:r>
            <a:r>
              <a:rPr lang="de-DE" dirty="0"/>
              <a:t> </a:t>
            </a:r>
            <a:r>
              <a:rPr lang="de-DE" dirty="0" err="1"/>
              <a:t>transaction</a:t>
            </a:r>
            <a:r>
              <a:rPr lang="de-DE" dirty="0"/>
              <a:t> </a:t>
            </a:r>
            <a:r>
              <a:rPr lang="de-DE" dirty="0" err="1"/>
              <a:t>for</a:t>
            </a:r>
            <a:r>
              <a:rPr lang="de-DE" dirty="0"/>
              <a:t> Company B on 03.03.2019 (in €/MWh)? </a:t>
            </a:r>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33</a:t>
            </a:fld>
            <a:endParaRPr lang="de-DE" altLang="de-DE" dirty="0"/>
          </a:p>
        </p:txBody>
      </p:sp>
    </p:spTree>
    <p:extLst>
      <p:ext uri="{BB962C8B-B14F-4D97-AF65-F5344CB8AC3E}">
        <p14:creationId xmlns:p14="http://schemas.microsoft.com/office/powerpoint/2010/main" val="35702617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6) </a:t>
            </a:r>
            <a:r>
              <a:rPr lang="de-DE" dirty="0" err="1"/>
              <a:t>Credit</a:t>
            </a:r>
            <a:r>
              <a:rPr lang="de-DE" dirty="0"/>
              <a:t> Risk </a:t>
            </a:r>
            <a:r>
              <a:rPr lang="de-DE" dirty="0" err="1"/>
              <a:t>Exposure</a:t>
            </a:r>
            <a:r>
              <a:rPr lang="de-DE" dirty="0"/>
              <a:t>		</a:t>
            </a:r>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lnSpc>
                <a:spcPct val="100000"/>
              </a:lnSpc>
            </a:pPr>
            <a:r>
              <a:rPr lang="de-DE" dirty="0"/>
              <a:t>b) </a:t>
            </a:r>
            <a:r>
              <a:rPr lang="de-DE" dirty="0" err="1"/>
              <a:t>What</a:t>
            </a:r>
            <a:r>
              <a:rPr lang="de-DE" dirty="0"/>
              <a:t> </a:t>
            </a:r>
            <a:r>
              <a:rPr lang="de-DE" dirty="0" err="1"/>
              <a:t>is</a:t>
            </a:r>
            <a:r>
              <a:rPr lang="de-DE" dirty="0"/>
              <a:t> Company B</a:t>
            </a:r>
            <a:r>
              <a:rPr lang="en-GB" dirty="0"/>
              <a:t>’s credit risk exposure under the</a:t>
            </a:r>
            <a:r>
              <a:rPr lang="de-DE" dirty="0"/>
              <a:t> </a:t>
            </a:r>
            <a:r>
              <a:rPr lang="de-DE" dirty="0" err="1"/>
              <a:t>transaction</a:t>
            </a:r>
            <a:r>
              <a:rPr lang="de-DE" dirty="0"/>
              <a:t> on 03.03.2019?</a:t>
            </a:r>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34</a:t>
            </a:fld>
            <a:endParaRPr lang="de-DE" altLang="de-DE" dirty="0"/>
          </a:p>
        </p:txBody>
      </p:sp>
    </p:spTree>
    <p:extLst>
      <p:ext uri="{BB962C8B-B14F-4D97-AF65-F5344CB8AC3E}">
        <p14:creationId xmlns:p14="http://schemas.microsoft.com/office/powerpoint/2010/main" val="9800305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6) </a:t>
            </a:r>
            <a:r>
              <a:rPr lang="de-DE" dirty="0" err="1"/>
              <a:t>Credit</a:t>
            </a:r>
            <a:r>
              <a:rPr lang="de-DE" dirty="0"/>
              <a:t> Risk </a:t>
            </a:r>
            <a:r>
              <a:rPr lang="de-DE" dirty="0" err="1"/>
              <a:t>Exposure</a:t>
            </a:r>
            <a:r>
              <a:rPr lang="de-DE" dirty="0"/>
              <a:t>		</a:t>
            </a:r>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lnSpc>
                <a:spcPct val="100000"/>
              </a:lnSpc>
            </a:pPr>
            <a:r>
              <a:rPr lang="de-DE" dirty="0"/>
              <a:t>b) </a:t>
            </a:r>
            <a:r>
              <a:rPr lang="de-DE" dirty="0" err="1"/>
              <a:t>What</a:t>
            </a:r>
            <a:r>
              <a:rPr lang="de-DE" dirty="0"/>
              <a:t> </a:t>
            </a:r>
            <a:r>
              <a:rPr lang="de-DE" dirty="0" err="1"/>
              <a:t>is</a:t>
            </a:r>
            <a:r>
              <a:rPr lang="de-DE" dirty="0"/>
              <a:t> Company B</a:t>
            </a:r>
            <a:r>
              <a:rPr lang="en-GB" dirty="0"/>
              <a:t>’s credit risk exposure under the</a:t>
            </a:r>
            <a:r>
              <a:rPr lang="de-DE" dirty="0"/>
              <a:t> </a:t>
            </a:r>
            <a:r>
              <a:rPr lang="de-DE" dirty="0" err="1"/>
              <a:t>transaction</a:t>
            </a:r>
            <a:r>
              <a:rPr lang="de-DE" dirty="0"/>
              <a:t> on 03.03.2019?</a:t>
            </a:r>
            <a:endParaRPr lang="en-US" dirty="0"/>
          </a:p>
          <a:p>
            <a:pPr marL="0" indent="0"/>
            <a:r>
              <a:rPr lang="en-GB" dirty="0"/>
              <a:t>For simplification assume that replacement delivery from 6:00 CET on 04/03/2020 to 6:00 CET onwards will be contracted as a Balance of Month contract. Assume that physical delivery stopped at 6:00 CET on 04/02/2020.</a:t>
            </a:r>
            <a:endParaRPr lang="de-DE"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35</a:t>
            </a:fld>
            <a:endParaRPr lang="de-DE" altLang="de-DE" dirty="0"/>
          </a:p>
        </p:txBody>
      </p:sp>
      <p:cxnSp>
        <p:nvCxnSpPr>
          <p:cNvPr id="6" name="Gerade Verbindung mit Pfeil 5">
            <a:extLst>
              <a:ext uri="{FF2B5EF4-FFF2-40B4-BE49-F238E27FC236}">
                <a16:creationId xmlns:a16="http://schemas.microsoft.com/office/drawing/2014/main" id="{8D6E14B2-D9AC-4EF8-A7E6-D2F4DED9408D}"/>
              </a:ext>
            </a:extLst>
          </p:cNvPr>
          <p:cNvCxnSpPr/>
          <p:nvPr/>
        </p:nvCxnSpPr>
        <p:spPr bwMode="auto">
          <a:xfrm>
            <a:off x="1043608" y="3717032"/>
            <a:ext cx="6480720" cy="0"/>
          </a:xfrm>
          <a:prstGeom prst="straightConnector1">
            <a:avLst/>
          </a:prstGeom>
          <a:solidFill>
            <a:schemeClr val="tx2"/>
          </a:solidFill>
          <a:ln w="25400" cap="flat" cmpd="sng" algn="ctr">
            <a:solidFill>
              <a:schemeClr val="accent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Ellipse 6">
            <a:extLst>
              <a:ext uri="{FF2B5EF4-FFF2-40B4-BE49-F238E27FC236}">
                <a16:creationId xmlns:a16="http://schemas.microsoft.com/office/drawing/2014/main" id="{C07706F3-C00C-44F5-9AD9-B55E770FE96A}"/>
              </a:ext>
            </a:extLst>
          </p:cNvPr>
          <p:cNvSpPr/>
          <p:nvPr/>
        </p:nvSpPr>
        <p:spPr bwMode="auto">
          <a:xfrm>
            <a:off x="2771800" y="3694172"/>
            <a:ext cx="45719" cy="45719"/>
          </a:xfrm>
          <a:prstGeom prst="ellipse">
            <a:avLst/>
          </a:prstGeom>
          <a:solidFill>
            <a:schemeClr val="tx2"/>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a:ln>
                <a:noFill/>
              </a:ln>
              <a:solidFill>
                <a:schemeClr val="tx1"/>
              </a:solidFill>
              <a:effectLst/>
              <a:latin typeface="Arial" panose="020B0604020202020204" pitchFamily="34" charset="0"/>
            </a:endParaRPr>
          </a:p>
        </p:txBody>
      </p:sp>
      <p:sp>
        <p:nvSpPr>
          <p:cNvPr id="9" name="Ellipse 8">
            <a:extLst>
              <a:ext uri="{FF2B5EF4-FFF2-40B4-BE49-F238E27FC236}">
                <a16:creationId xmlns:a16="http://schemas.microsoft.com/office/drawing/2014/main" id="{66D5C78E-4890-4620-A725-0B4F137910B9}"/>
              </a:ext>
            </a:extLst>
          </p:cNvPr>
          <p:cNvSpPr/>
          <p:nvPr/>
        </p:nvSpPr>
        <p:spPr bwMode="auto">
          <a:xfrm>
            <a:off x="3995936" y="3694172"/>
            <a:ext cx="45719" cy="45719"/>
          </a:xfrm>
          <a:prstGeom prst="ellipse">
            <a:avLst/>
          </a:prstGeom>
          <a:solidFill>
            <a:schemeClr val="tx2"/>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a:ln>
                <a:noFill/>
              </a:ln>
              <a:solidFill>
                <a:schemeClr val="tx1"/>
              </a:solidFill>
              <a:effectLst/>
              <a:latin typeface="Arial" panose="020B0604020202020204" pitchFamily="34" charset="0"/>
            </a:endParaRPr>
          </a:p>
        </p:txBody>
      </p:sp>
      <p:sp>
        <p:nvSpPr>
          <p:cNvPr id="10" name="Ellipse 9">
            <a:extLst>
              <a:ext uri="{FF2B5EF4-FFF2-40B4-BE49-F238E27FC236}">
                <a16:creationId xmlns:a16="http://schemas.microsoft.com/office/drawing/2014/main" id="{228A827D-F13E-4690-B3BA-8B45E7F41134}"/>
              </a:ext>
            </a:extLst>
          </p:cNvPr>
          <p:cNvSpPr/>
          <p:nvPr/>
        </p:nvSpPr>
        <p:spPr bwMode="auto">
          <a:xfrm>
            <a:off x="5220072" y="3694171"/>
            <a:ext cx="45719" cy="45719"/>
          </a:xfrm>
          <a:prstGeom prst="ellipse">
            <a:avLst/>
          </a:prstGeom>
          <a:solidFill>
            <a:schemeClr val="tx2"/>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a:ln>
                <a:noFill/>
              </a:ln>
              <a:solidFill>
                <a:schemeClr val="tx1"/>
              </a:solidFill>
              <a:effectLst/>
              <a:latin typeface="Arial" panose="020B0604020202020204" pitchFamily="34" charset="0"/>
            </a:endParaRPr>
          </a:p>
        </p:txBody>
      </p:sp>
      <p:sp>
        <p:nvSpPr>
          <p:cNvPr id="11" name="Ellipse 10">
            <a:extLst>
              <a:ext uri="{FF2B5EF4-FFF2-40B4-BE49-F238E27FC236}">
                <a16:creationId xmlns:a16="http://schemas.microsoft.com/office/drawing/2014/main" id="{BF1203FD-C5FB-4548-A905-BB29C9E2D44A}"/>
              </a:ext>
            </a:extLst>
          </p:cNvPr>
          <p:cNvSpPr/>
          <p:nvPr/>
        </p:nvSpPr>
        <p:spPr bwMode="auto">
          <a:xfrm>
            <a:off x="6444208" y="3694170"/>
            <a:ext cx="45719" cy="45719"/>
          </a:xfrm>
          <a:prstGeom prst="ellipse">
            <a:avLst/>
          </a:prstGeom>
          <a:solidFill>
            <a:schemeClr val="tx2"/>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a:ln>
                <a:noFill/>
              </a:ln>
              <a:solidFill>
                <a:schemeClr val="tx1"/>
              </a:solidFill>
              <a:effectLst/>
              <a:latin typeface="Arial" panose="020B0604020202020204" pitchFamily="34" charset="0"/>
            </a:endParaRPr>
          </a:p>
        </p:txBody>
      </p:sp>
      <p:sp>
        <p:nvSpPr>
          <p:cNvPr id="12" name="Textfeld 11">
            <a:extLst>
              <a:ext uri="{FF2B5EF4-FFF2-40B4-BE49-F238E27FC236}">
                <a16:creationId xmlns:a16="http://schemas.microsoft.com/office/drawing/2014/main" id="{A2F967F1-1EF3-4833-89EA-9B58E2EB364E}"/>
              </a:ext>
            </a:extLst>
          </p:cNvPr>
          <p:cNvSpPr txBox="1"/>
          <p:nvPr/>
        </p:nvSpPr>
        <p:spPr>
          <a:xfrm>
            <a:off x="7272490" y="3863959"/>
            <a:ext cx="313184" cy="369332"/>
          </a:xfrm>
          <a:prstGeom prst="rect">
            <a:avLst/>
          </a:prstGeom>
          <a:noFill/>
        </p:spPr>
        <p:txBody>
          <a:bodyPr wrap="square" rtlCol="0">
            <a:spAutoFit/>
          </a:bodyPr>
          <a:lstStyle/>
          <a:p>
            <a:r>
              <a:rPr lang="de-DE" sz="1800" dirty="0"/>
              <a:t>t</a:t>
            </a:r>
          </a:p>
        </p:txBody>
      </p:sp>
      <p:sp>
        <p:nvSpPr>
          <p:cNvPr id="13" name="Textfeld 12">
            <a:extLst>
              <a:ext uri="{FF2B5EF4-FFF2-40B4-BE49-F238E27FC236}">
                <a16:creationId xmlns:a16="http://schemas.microsoft.com/office/drawing/2014/main" id="{97DBB304-1E4B-444D-B421-21A080D0FF30}"/>
              </a:ext>
            </a:extLst>
          </p:cNvPr>
          <p:cNvSpPr txBox="1"/>
          <p:nvPr/>
        </p:nvSpPr>
        <p:spPr>
          <a:xfrm>
            <a:off x="6825776" y="3152001"/>
            <a:ext cx="1397103" cy="276999"/>
          </a:xfrm>
          <a:prstGeom prst="rect">
            <a:avLst/>
          </a:prstGeom>
          <a:noFill/>
        </p:spPr>
        <p:txBody>
          <a:bodyPr wrap="square" rtlCol="0">
            <a:spAutoFit/>
          </a:bodyPr>
          <a:lstStyle/>
          <a:p>
            <a:pPr algn="r"/>
            <a:r>
              <a:rPr lang="en-GB" dirty="0"/>
              <a:t>Product: Q4 2019</a:t>
            </a:r>
            <a:endParaRPr lang="de-DE" dirty="0"/>
          </a:p>
        </p:txBody>
      </p:sp>
    </p:spTree>
    <p:extLst>
      <p:ext uri="{BB962C8B-B14F-4D97-AF65-F5344CB8AC3E}">
        <p14:creationId xmlns:p14="http://schemas.microsoft.com/office/powerpoint/2010/main" val="17370454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6) </a:t>
            </a:r>
            <a:r>
              <a:rPr lang="de-DE" dirty="0" err="1"/>
              <a:t>Credit</a:t>
            </a:r>
            <a:r>
              <a:rPr lang="de-DE" dirty="0"/>
              <a:t> Risk </a:t>
            </a:r>
            <a:r>
              <a:rPr lang="de-DE" dirty="0" err="1"/>
              <a:t>Exposure</a:t>
            </a:r>
            <a:r>
              <a:rPr lang="de-DE" dirty="0"/>
              <a:t>		</a:t>
            </a:r>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lnSpc>
                <a:spcPct val="100000"/>
              </a:lnSpc>
            </a:pPr>
            <a:r>
              <a:rPr lang="de-DE" dirty="0"/>
              <a:t>b) </a:t>
            </a:r>
            <a:r>
              <a:rPr lang="de-DE" dirty="0" err="1"/>
              <a:t>What</a:t>
            </a:r>
            <a:r>
              <a:rPr lang="de-DE" dirty="0"/>
              <a:t> </a:t>
            </a:r>
            <a:r>
              <a:rPr lang="de-DE" dirty="0" err="1"/>
              <a:t>is</a:t>
            </a:r>
            <a:r>
              <a:rPr lang="de-DE" dirty="0"/>
              <a:t> Company B</a:t>
            </a:r>
            <a:r>
              <a:rPr lang="en-GB" dirty="0"/>
              <a:t>’s credit risk exposure under the</a:t>
            </a:r>
            <a:r>
              <a:rPr lang="de-DE" dirty="0"/>
              <a:t> </a:t>
            </a:r>
            <a:r>
              <a:rPr lang="de-DE" dirty="0" err="1"/>
              <a:t>transaction</a:t>
            </a:r>
            <a:r>
              <a:rPr lang="de-DE" dirty="0"/>
              <a:t> on 03.03.2019?				</a:t>
            </a:r>
            <a:r>
              <a:rPr lang="en-GB" sz="1400" dirty="0"/>
              <a:t>Contract price:	14,386 €/MWh</a:t>
            </a:r>
          </a:p>
          <a:p>
            <a:pPr marL="0" indent="0">
              <a:lnSpc>
                <a:spcPct val="100000"/>
              </a:lnSpc>
            </a:pPr>
            <a:r>
              <a:rPr lang="en-GB" sz="1400" dirty="0"/>
              <a:t>					Market price:	11,942 €/MWh</a:t>
            </a:r>
            <a:endParaRPr lang="en-US" sz="1400"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36</a:t>
            </a:fld>
            <a:endParaRPr lang="de-DE" altLang="de-DE" dirty="0"/>
          </a:p>
        </p:txBody>
      </p:sp>
    </p:spTree>
    <p:extLst>
      <p:ext uri="{BB962C8B-B14F-4D97-AF65-F5344CB8AC3E}">
        <p14:creationId xmlns:p14="http://schemas.microsoft.com/office/powerpoint/2010/main" val="12565178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7) PV </a:t>
            </a:r>
            <a:r>
              <a:rPr lang="de-DE" dirty="0" err="1"/>
              <a:t>based</a:t>
            </a:r>
            <a:r>
              <a:rPr lang="de-DE" dirty="0"/>
              <a:t> </a:t>
            </a:r>
            <a:r>
              <a:rPr lang="de-DE" dirty="0" err="1"/>
              <a:t>self-supply</a:t>
            </a:r>
            <a:r>
              <a:rPr lang="de-DE" dirty="0"/>
              <a:t>		</a:t>
            </a:r>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r>
              <a:rPr lang="en-US" dirty="0"/>
              <a:t>A friend of yours considers the installation of a PV-system on the rooftop of his house in Germany. He heard that you attended the Energy Economics class at university and is asking you for advice regarding his decision. He provides you with data about his daily electricity consumption and the expected daily infeed of the PV-system (see Figure 1). On a typical day 15.2 kWh are consumed by the household and 9 kWh generated by the PV-system. For simplification assume that the given data characterizes all 365 days of the year. In addition, you are given assumptions for the cost of the proposed PV system, the expected Feed-in-tariff (FIT) and the retail price which is paid for electricity (see below table).</a:t>
            </a:r>
            <a:endParaRPr lang="en-GB" dirty="0"/>
          </a:p>
          <a:p>
            <a:endParaRPr lang="en-US" dirty="0"/>
          </a:p>
          <a:p>
            <a:endParaRPr lang="en-US"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37</a:t>
            </a:fld>
            <a:endParaRPr lang="de-DE" altLang="de-DE" dirty="0"/>
          </a:p>
        </p:txBody>
      </p:sp>
      <p:pic>
        <p:nvPicPr>
          <p:cNvPr id="4" name="Grafik 3">
            <a:extLst>
              <a:ext uri="{FF2B5EF4-FFF2-40B4-BE49-F238E27FC236}">
                <a16:creationId xmlns:a16="http://schemas.microsoft.com/office/drawing/2014/main" id="{C36A0170-611A-4165-A687-DBF5597F4428}"/>
              </a:ext>
            </a:extLst>
          </p:cNvPr>
          <p:cNvPicPr>
            <a:picLocks noChangeAspect="1"/>
          </p:cNvPicPr>
          <p:nvPr/>
        </p:nvPicPr>
        <p:blipFill>
          <a:blip r:embed="rId3"/>
          <a:stretch>
            <a:fillRect/>
          </a:stretch>
        </p:blipFill>
        <p:spPr>
          <a:xfrm>
            <a:off x="0" y="4581128"/>
            <a:ext cx="9144000" cy="1564106"/>
          </a:xfrm>
          <a:prstGeom prst="rect">
            <a:avLst/>
          </a:prstGeom>
        </p:spPr>
      </p:pic>
    </p:spTree>
    <p:extLst>
      <p:ext uri="{BB962C8B-B14F-4D97-AF65-F5344CB8AC3E}">
        <p14:creationId xmlns:p14="http://schemas.microsoft.com/office/powerpoint/2010/main" val="1067502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7) PV </a:t>
            </a:r>
            <a:r>
              <a:rPr lang="de-DE" dirty="0" err="1"/>
              <a:t>based</a:t>
            </a:r>
            <a:r>
              <a:rPr lang="de-DE" dirty="0"/>
              <a:t> </a:t>
            </a:r>
            <a:r>
              <a:rPr lang="de-DE" dirty="0" err="1"/>
              <a:t>self-supply</a:t>
            </a:r>
            <a:r>
              <a:rPr lang="de-DE" dirty="0"/>
              <a:t>		</a:t>
            </a:r>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r>
              <a:rPr lang="en-US" sz="1400" dirty="0"/>
              <a:t>On a typical day 15.2 kWh are consumed by the household and 9 kWh generated by the PV-system.</a:t>
            </a:r>
          </a:p>
          <a:p>
            <a:pPr>
              <a:buAutoNum type="alphaLcParenR"/>
            </a:pPr>
            <a:r>
              <a:rPr lang="en-US" dirty="0"/>
              <a:t>How much is the yearly electricity bill without the PV-system?	</a:t>
            </a:r>
            <a:r>
              <a:rPr lang="en-US" b="1" dirty="0"/>
              <a:t>[2]</a:t>
            </a:r>
          </a:p>
          <a:p>
            <a:pPr>
              <a:buAutoNum type="alphaLcParenR"/>
            </a:pPr>
            <a:endParaRPr lang="en-US" b="1" dirty="0"/>
          </a:p>
          <a:p>
            <a:pPr>
              <a:buAutoNum type="alphaLcParenR"/>
            </a:pPr>
            <a:endParaRPr lang="en-US" b="1" dirty="0"/>
          </a:p>
          <a:p>
            <a:pPr>
              <a:buAutoNum type="alphaLcParenR"/>
            </a:pPr>
            <a:endParaRPr lang="en-US" b="1" dirty="0"/>
          </a:p>
          <a:p>
            <a:pPr>
              <a:buAutoNum type="alphaLcParenR"/>
            </a:pPr>
            <a:endParaRPr lang="en-US" b="1" dirty="0"/>
          </a:p>
          <a:p>
            <a:pPr>
              <a:buFontTx/>
              <a:buAutoNum type="alphaLcParenR"/>
            </a:pPr>
            <a:r>
              <a:rPr lang="en-US" dirty="0"/>
              <a:t>Calculate the PV-system’s yearly full load hours (FLH) for the proposed location.							</a:t>
            </a:r>
            <a:r>
              <a:rPr lang="en-US" b="1" dirty="0"/>
              <a:t>[2]</a:t>
            </a:r>
          </a:p>
          <a:p>
            <a:pPr>
              <a:buFontTx/>
              <a:buAutoNum type="alphaLcParenR"/>
            </a:pPr>
            <a:endParaRPr lang="en-US" b="1" dirty="0"/>
          </a:p>
          <a:p>
            <a:pPr>
              <a:buFontTx/>
              <a:buAutoNum type="alphaLcParenR"/>
            </a:pPr>
            <a:endParaRPr lang="en-US" b="1" dirty="0"/>
          </a:p>
          <a:p>
            <a:pPr>
              <a:buFontTx/>
              <a:buAutoNum type="alphaLcParenR"/>
            </a:pPr>
            <a:endParaRPr lang="en-US" b="1" dirty="0"/>
          </a:p>
          <a:p>
            <a:pPr>
              <a:buFontTx/>
              <a:buAutoNum type="alphaLcParenR"/>
            </a:pPr>
            <a:r>
              <a:rPr lang="en-US" dirty="0"/>
              <a:t>Qualitatively compare FLH found in b) with FLH of a baseload power plant. Explain the difference.						</a:t>
            </a:r>
            <a:r>
              <a:rPr lang="en-US" b="1" dirty="0"/>
              <a:t> [2]</a:t>
            </a:r>
            <a:endParaRPr lang="de-DE" dirty="0"/>
          </a:p>
          <a:p>
            <a:pPr>
              <a:buFontTx/>
              <a:buAutoNum type="alphaLcParenR"/>
            </a:pPr>
            <a:endParaRPr lang="en-US" b="1" dirty="0"/>
          </a:p>
          <a:p>
            <a:pPr>
              <a:buAutoNum type="alphaLcParenR"/>
            </a:pPr>
            <a:endParaRPr lang="de-DE"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38</a:t>
            </a:fld>
            <a:endParaRPr lang="de-DE" altLang="de-DE" dirty="0"/>
          </a:p>
        </p:txBody>
      </p:sp>
      <p:pic>
        <p:nvPicPr>
          <p:cNvPr id="6" name="Grafik 5">
            <a:extLst>
              <a:ext uri="{FF2B5EF4-FFF2-40B4-BE49-F238E27FC236}">
                <a16:creationId xmlns:a16="http://schemas.microsoft.com/office/drawing/2014/main" id="{3DBD9502-4E4A-4A0A-830F-66D5160D2190}"/>
              </a:ext>
            </a:extLst>
          </p:cNvPr>
          <p:cNvPicPr>
            <a:picLocks noChangeAspect="1"/>
          </p:cNvPicPr>
          <p:nvPr/>
        </p:nvPicPr>
        <p:blipFill>
          <a:blip r:embed="rId3"/>
          <a:stretch>
            <a:fillRect/>
          </a:stretch>
        </p:blipFill>
        <p:spPr>
          <a:xfrm>
            <a:off x="107504" y="54745"/>
            <a:ext cx="5575311" cy="1138926"/>
          </a:xfrm>
          <a:prstGeom prst="rect">
            <a:avLst/>
          </a:prstGeom>
        </p:spPr>
      </p:pic>
    </p:spTree>
    <p:extLst>
      <p:ext uri="{BB962C8B-B14F-4D97-AF65-F5344CB8AC3E}">
        <p14:creationId xmlns:p14="http://schemas.microsoft.com/office/powerpoint/2010/main" val="2236746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7) PV </a:t>
            </a:r>
            <a:r>
              <a:rPr lang="de-DE" dirty="0" err="1"/>
              <a:t>based</a:t>
            </a:r>
            <a:r>
              <a:rPr lang="de-DE" dirty="0"/>
              <a:t> </a:t>
            </a:r>
            <a:r>
              <a:rPr lang="de-DE" dirty="0" err="1"/>
              <a:t>self-supply</a:t>
            </a:r>
            <a:r>
              <a:rPr lang="de-DE" dirty="0"/>
              <a:t>		</a:t>
            </a:r>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r>
              <a:rPr lang="en-US" dirty="0"/>
              <a:t>d) Please calculate the PV-system’s levelized cost of electricity (LCOE). Is the investment in the PV system profitable if all electricity is sold for the given Feed-in tariff (</a:t>
            </a:r>
            <a:r>
              <a:rPr lang="en-US" i="1" dirty="0"/>
              <a:t>FIT</a:t>
            </a:r>
            <a:r>
              <a:rPr lang="en-US" dirty="0"/>
              <a:t>)? Answer this question based on your calculated LCOE.    </a:t>
            </a:r>
            <a:r>
              <a:rPr lang="en-US" b="1" dirty="0"/>
              <a:t>[5]</a:t>
            </a:r>
            <a:endParaRPr lang="de-DE" dirty="0"/>
          </a:p>
          <a:p>
            <a:pPr marL="0" indent="0"/>
            <a:endParaRPr lang="de-DE"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39</a:t>
            </a:fld>
            <a:endParaRPr lang="de-DE" altLang="de-DE" dirty="0"/>
          </a:p>
        </p:txBody>
      </p:sp>
      <p:pic>
        <p:nvPicPr>
          <p:cNvPr id="6" name="Grafik 5">
            <a:extLst>
              <a:ext uri="{FF2B5EF4-FFF2-40B4-BE49-F238E27FC236}">
                <a16:creationId xmlns:a16="http://schemas.microsoft.com/office/drawing/2014/main" id="{3DBD9502-4E4A-4A0A-830F-66D5160D2190}"/>
              </a:ext>
            </a:extLst>
          </p:cNvPr>
          <p:cNvPicPr>
            <a:picLocks noChangeAspect="1"/>
          </p:cNvPicPr>
          <p:nvPr/>
        </p:nvPicPr>
        <p:blipFill>
          <a:blip r:embed="rId3"/>
          <a:stretch>
            <a:fillRect/>
          </a:stretch>
        </p:blipFill>
        <p:spPr>
          <a:xfrm>
            <a:off x="107504" y="54745"/>
            <a:ext cx="5575311" cy="1138926"/>
          </a:xfrm>
          <a:prstGeom prst="rect">
            <a:avLst/>
          </a:prstGeom>
        </p:spPr>
      </p:pic>
    </p:spTree>
    <p:extLst>
      <p:ext uri="{BB962C8B-B14F-4D97-AF65-F5344CB8AC3E}">
        <p14:creationId xmlns:p14="http://schemas.microsoft.com/office/powerpoint/2010/main" val="3717941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CE3CD1FF-ADD1-41D9-9CAA-22EEEBDE0BFA}"/>
              </a:ext>
            </a:extLst>
          </p:cNvPr>
          <p:cNvSpPr>
            <a:spLocks noGrp="1"/>
          </p:cNvSpPr>
          <p:nvPr>
            <p:ph type="sldNum" sz="quarter" idx="11"/>
          </p:nvPr>
        </p:nvSpPr>
        <p:spPr/>
        <p:txBody>
          <a:bodyPr/>
          <a:lstStyle/>
          <a:p>
            <a:r>
              <a:rPr lang="de-DE" altLang="de-DE" dirty="0"/>
              <a:t>Slide </a:t>
            </a:r>
            <a:fld id="{5EAACD38-76DA-45AF-B952-DE84E0A62E99}" type="slidenum">
              <a:rPr lang="de-DE" altLang="de-DE" smtClean="0"/>
              <a:pPr/>
              <a:t>4</a:t>
            </a:fld>
            <a:endParaRPr lang="de-DE" altLang="de-DE" dirty="0"/>
          </a:p>
        </p:txBody>
      </p:sp>
      <p:sp>
        <p:nvSpPr>
          <p:cNvPr id="6" name="Titel 1">
            <a:extLst>
              <a:ext uri="{FF2B5EF4-FFF2-40B4-BE49-F238E27FC236}">
                <a16:creationId xmlns:a16="http://schemas.microsoft.com/office/drawing/2014/main" id="{592BCE49-6EC9-46E8-94E6-1485B49678F7}"/>
              </a:ext>
            </a:extLst>
          </p:cNvPr>
          <p:cNvSpPr>
            <a:spLocks noGrp="1"/>
          </p:cNvSpPr>
          <p:nvPr>
            <p:ph type="title"/>
          </p:nvPr>
        </p:nvSpPr>
        <p:spPr>
          <a:xfrm>
            <a:off x="539750" y="1379753"/>
            <a:ext cx="8061325" cy="358560"/>
          </a:xfrm>
        </p:spPr>
        <p:txBody>
          <a:bodyPr/>
          <a:lstStyle/>
          <a:p>
            <a:r>
              <a:rPr lang="de-DE" dirty="0" err="1"/>
              <a:t>Exam</a:t>
            </a:r>
            <a:r>
              <a:rPr lang="de-DE" dirty="0"/>
              <a:t> on Friday, 28.02.2020 8:00 – 10:30 </a:t>
            </a:r>
            <a:r>
              <a:rPr lang="de-DE" dirty="0" err="1"/>
              <a:t>hrs</a:t>
            </a:r>
            <a:r>
              <a:rPr lang="de-DE" dirty="0"/>
              <a:t> at H 0104</a:t>
            </a:r>
          </a:p>
        </p:txBody>
      </p:sp>
      <p:sp>
        <p:nvSpPr>
          <p:cNvPr id="7" name="Inhaltsplatzhalter 2">
            <a:extLst>
              <a:ext uri="{FF2B5EF4-FFF2-40B4-BE49-F238E27FC236}">
                <a16:creationId xmlns:a16="http://schemas.microsoft.com/office/drawing/2014/main" id="{851E21C0-CF8D-4667-81D1-6DB5F400397A}"/>
              </a:ext>
            </a:extLst>
          </p:cNvPr>
          <p:cNvSpPr>
            <a:spLocks noGrp="1"/>
          </p:cNvSpPr>
          <p:nvPr>
            <p:ph idx="1"/>
          </p:nvPr>
        </p:nvSpPr>
        <p:spPr>
          <a:xfrm>
            <a:off x="539750" y="1924050"/>
            <a:ext cx="8061325" cy="4067175"/>
          </a:xfrm>
        </p:spPr>
        <p:txBody>
          <a:bodyPr/>
          <a:lstStyle/>
          <a:p>
            <a:pPr marL="285750" lvl="1" indent="-285750">
              <a:buFont typeface="Arial" panose="020B0604020202020204" pitchFamily="34" charset="0"/>
              <a:buChar char="•"/>
            </a:pPr>
            <a:r>
              <a:rPr lang="en-US" sz="1500" dirty="0"/>
              <a:t>Please wait outside the H 0104 before the exam. </a:t>
            </a:r>
          </a:p>
          <a:p>
            <a:pPr marL="285750" lvl="1" indent="-285750">
              <a:buFont typeface="Arial" panose="020B0604020202020204" pitchFamily="34" charset="0"/>
              <a:buChar char="•"/>
            </a:pPr>
            <a:r>
              <a:rPr lang="en-US" sz="1500" dirty="0"/>
              <a:t>Material: </a:t>
            </a:r>
          </a:p>
          <a:p>
            <a:pPr marL="693738" lvl="2" indent="-285750">
              <a:buFont typeface="Arial" panose="020B0604020202020204" pitchFamily="34" charset="0"/>
              <a:buChar char="•"/>
            </a:pPr>
            <a:r>
              <a:rPr lang="en-US" sz="1500" dirty="0"/>
              <a:t>Allowed: ID-Card or Passport, Student-ID-Card, writing and drawing utensils, water bottle, scientific calculator (non-programmable and non-graphic) </a:t>
            </a:r>
          </a:p>
          <a:p>
            <a:pPr marL="693738" lvl="2" indent="-285750">
              <a:buFont typeface="Arial" panose="020B0604020202020204" pitchFamily="34" charset="0"/>
              <a:buChar char="•"/>
            </a:pPr>
            <a:r>
              <a:rPr lang="en-US" sz="1500" dirty="0"/>
              <a:t>Not allowed: Mobile phones, bags and jackets</a:t>
            </a:r>
          </a:p>
          <a:p>
            <a:pPr marL="285750" lvl="1" indent="-285750">
              <a:buFont typeface="Arial" panose="020B0604020202020204" pitchFamily="34" charset="0"/>
              <a:buChar char="•"/>
            </a:pPr>
            <a:r>
              <a:rPr lang="en-US" sz="1500" dirty="0"/>
              <a:t>Exam:</a:t>
            </a:r>
          </a:p>
          <a:p>
            <a:pPr marL="693738" lvl="2" indent="-285750">
              <a:buFont typeface="Arial" panose="020B0604020202020204" pitchFamily="34" charset="0"/>
              <a:buChar char="•"/>
            </a:pPr>
            <a:r>
              <a:rPr lang="en-US" sz="1500" dirty="0"/>
              <a:t>Writing paper will be provided.</a:t>
            </a:r>
          </a:p>
          <a:p>
            <a:pPr marL="693738" lvl="2" indent="-285750">
              <a:buFont typeface="Arial" panose="020B0604020202020204" pitchFamily="34" charset="0"/>
              <a:buChar char="•"/>
            </a:pPr>
            <a:r>
              <a:rPr lang="en-US" sz="1500" dirty="0"/>
              <a:t>There will be time to read and room for questions before the actual exam. During this, writing is not allowed.</a:t>
            </a:r>
          </a:p>
          <a:p>
            <a:pPr marL="693738" lvl="2" indent="-285750">
              <a:buFont typeface="Arial" panose="020B0604020202020204" pitchFamily="34" charset="0"/>
              <a:buChar char="•"/>
            </a:pPr>
            <a:r>
              <a:rPr lang="en-US" sz="1500" dirty="0"/>
              <a:t>We will check attendance during the exam. Please have your ID-card and your student ID-card ready.</a:t>
            </a:r>
          </a:p>
          <a:p>
            <a:pPr marL="693738" lvl="2" indent="-285750">
              <a:buFont typeface="Arial" panose="020B0604020202020204" pitchFamily="34" charset="0"/>
              <a:buChar char="•"/>
            </a:pPr>
            <a:r>
              <a:rPr lang="en-US" sz="1500" dirty="0"/>
              <a:t>Please notify us with a hand sign if you have a question, need to use the restroom or need any other assistance.</a:t>
            </a:r>
          </a:p>
          <a:p>
            <a:pPr marL="693738" lvl="2" indent="-285750">
              <a:buFont typeface="Arial" panose="020B0604020202020204" pitchFamily="34" charset="0"/>
              <a:buChar char="•"/>
            </a:pPr>
            <a:r>
              <a:rPr lang="en-US" sz="1500" dirty="0"/>
              <a:t>Early submissions are possible until 15 minutes before the end.</a:t>
            </a:r>
          </a:p>
          <a:p>
            <a:pPr marL="285750" lvl="1" indent="-285750">
              <a:buFont typeface="Arial" panose="020B0604020202020204" pitchFamily="34" charset="0"/>
              <a:buChar char="•"/>
            </a:pPr>
            <a:r>
              <a:rPr lang="en-US" sz="1500" dirty="0"/>
              <a:t>Check your examination regulation if you do not feel well on the day of the exam to get officially deregistered.</a:t>
            </a:r>
          </a:p>
        </p:txBody>
      </p:sp>
    </p:spTree>
    <p:extLst>
      <p:ext uri="{BB962C8B-B14F-4D97-AF65-F5344CB8AC3E}">
        <p14:creationId xmlns:p14="http://schemas.microsoft.com/office/powerpoint/2010/main" val="23211651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755576" y="1197290"/>
            <a:ext cx="8061325" cy="358560"/>
          </a:xfrm>
        </p:spPr>
        <p:txBody>
          <a:bodyPr/>
          <a:lstStyle/>
          <a:p>
            <a:r>
              <a:rPr lang="de-DE" dirty="0"/>
              <a:t>Task 7) PV </a:t>
            </a:r>
            <a:r>
              <a:rPr lang="de-DE" dirty="0" err="1"/>
              <a:t>based</a:t>
            </a:r>
            <a:r>
              <a:rPr lang="de-DE" dirty="0"/>
              <a:t> </a:t>
            </a:r>
            <a:r>
              <a:rPr lang="de-DE" dirty="0" err="1"/>
              <a:t>self-supply</a:t>
            </a:r>
            <a:r>
              <a:rPr lang="de-DE" dirty="0"/>
              <a:t>		</a:t>
            </a:r>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50" y="1715923"/>
            <a:ext cx="8061325" cy="4665405"/>
          </a:xfrm>
        </p:spPr>
        <p:txBody>
          <a:bodyPr/>
          <a:lstStyle/>
          <a:p>
            <a:pPr marL="0" indent="0"/>
            <a:r>
              <a:rPr lang="en-US" dirty="0"/>
              <a:t>c) Please calculate the PV-system’s levelized cost of electricity (LCOE). Is the investment in the PV system profitable if all electricity is sold for the given Feed-in tariff (</a:t>
            </a:r>
            <a:r>
              <a:rPr lang="en-US" i="1" dirty="0"/>
              <a:t>FIT</a:t>
            </a:r>
            <a:r>
              <a:rPr lang="en-US" dirty="0"/>
              <a:t>)? Answer this question based on your calculated LCOE.    </a:t>
            </a:r>
            <a:r>
              <a:rPr lang="en-US" b="1" dirty="0"/>
              <a:t>[5]</a:t>
            </a:r>
            <a:endParaRPr lang="de-DE" dirty="0"/>
          </a:p>
          <a:p>
            <a:pPr marL="0" indent="0"/>
            <a:endParaRPr lang="de-DE"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40</a:t>
            </a:fld>
            <a:endParaRPr lang="de-DE" altLang="de-DE" dirty="0"/>
          </a:p>
        </p:txBody>
      </p:sp>
      <p:pic>
        <p:nvPicPr>
          <p:cNvPr id="6" name="Grafik 5">
            <a:extLst>
              <a:ext uri="{FF2B5EF4-FFF2-40B4-BE49-F238E27FC236}">
                <a16:creationId xmlns:a16="http://schemas.microsoft.com/office/drawing/2014/main" id="{3DBD9502-4E4A-4A0A-830F-66D5160D2190}"/>
              </a:ext>
            </a:extLst>
          </p:cNvPr>
          <p:cNvPicPr>
            <a:picLocks noChangeAspect="1"/>
          </p:cNvPicPr>
          <p:nvPr/>
        </p:nvPicPr>
        <p:blipFill>
          <a:blip r:embed="rId3"/>
          <a:stretch>
            <a:fillRect/>
          </a:stretch>
        </p:blipFill>
        <p:spPr>
          <a:xfrm>
            <a:off x="107504" y="54745"/>
            <a:ext cx="5575311" cy="1138926"/>
          </a:xfrm>
          <a:prstGeom prst="rect">
            <a:avLst/>
          </a:prstGeom>
        </p:spPr>
      </p:pic>
    </p:spTree>
    <p:extLst>
      <p:ext uri="{BB962C8B-B14F-4D97-AF65-F5344CB8AC3E}">
        <p14:creationId xmlns:p14="http://schemas.microsoft.com/office/powerpoint/2010/main" val="115255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BD6EEC-7E3F-404F-B9FA-8E5B631D70FA}"/>
              </a:ext>
            </a:extLst>
          </p:cNvPr>
          <p:cNvSpPr>
            <a:spLocks noGrp="1"/>
          </p:cNvSpPr>
          <p:nvPr>
            <p:ph type="title"/>
          </p:nvPr>
        </p:nvSpPr>
        <p:spPr>
          <a:xfrm>
            <a:off x="539750" y="995033"/>
            <a:ext cx="8061325" cy="743280"/>
          </a:xfrm>
        </p:spPr>
        <p:txBody>
          <a:bodyPr/>
          <a:lstStyle/>
          <a:p>
            <a:r>
              <a:rPr lang="de-DE" dirty="0"/>
              <a:t>Final </a:t>
            </a:r>
            <a:r>
              <a:rPr lang="de-DE" dirty="0" err="1"/>
              <a:t>Exam</a:t>
            </a:r>
            <a:r>
              <a:rPr lang="de-DE" dirty="0"/>
              <a:t>: Energy Economics</a:t>
            </a:r>
            <a:br>
              <a:rPr lang="de-DE" dirty="0"/>
            </a:br>
            <a:r>
              <a:rPr lang="en-US" dirty="0"/>
              <a:t>Winter Term 2017/18		</a:t>
            </a:r>
            <a:r>
              <a:rPr lang="de-DE" dirty="0"/>
              <a:t>	</a:t>
            </a:r>
            <a:r>
              <a:rPr lang="en-US" dirty="0"/>
              <a:t>February 26, 2019</a:t>
            </a:r>
            <a:endParaRPr lang="de-DE" dirty="0"/>
          </a:p>
        </p:txBody>
      </p:sp>
      <p:sp>
        <p:nvSpPr>
          <p:cNvPr id="3" name="Inhaltsplatzhalter 2">
            <a:extLst>
              <a:ext uri="{FF2B5EF4-FFF2-40B4-BE49-F238E27FC236}">
                <a16:creationId xmlns:a16="http://schemas.microsoft.com/office/drawing/2014/main" id="{8C2BDC44-7513-4201-BE06-7B5A632559B1}"/>
              </a:ext>
            </a:extLst>
          </p:cNvPr>
          <p:cNvSpPr>
            <a:spLocks noGrp="1"/>
          </p:cNvSpPr>
          <p:nvPr>
            <p:ph idx="1"/>
          </p:nvPr>
        </p:nvSpPr>
        <p:spPr/>
        <p:txBody>
          <a:bodyPr/>
          <a:lstStyle/>
          <a:p>
            <a:r>
              <a:rPr lang="en-US" dirty="0"/>
              <a:t>Task 1:		22 points</a:t>
            </a:r>
            <a:endParaRPr lang="de-DE" dirty="0"/>
          </a:p>
          <a:p>
            <a:r>
              <a:rPr lang="en-US" dirty="0"/>
              <a:t>Task 2:		15 points</a:t>
            </a:r>
            <a:endParaRPr lang="de-DE" dirty="0"/>
          </a:p>
          <a:p>
            <a:r>
              <a:rPr lang="en-US" dirty="0"/>
              <a:t>Task 3:		18 points</a:t>
            </a:r>
            <a:endParaRPr lang="de-DE" dirty="0"/>
          </a:p>
          <a:p>
            <a:r>
              <a:rPr lang="en-US" dirty="0"/>
              <a:t>Task 4:		09 points</a:t>
            </a:r>
            <a:endParaRPr lang="de-DE" dirty="0"/>
          </a:p>
          <a:p>
            <a:r>
              <a:rPr lang="en-US" dirty="0"/>
              <a:t>Task 5:		16 points</a:t>
            </a:r>
            <a:endParaRPr lang="de-DE" dirty="0"/>
          </a:p>
          <a:p>
            <a:r>
              <a:rPr lang="en-US" dirty="0"/>
              <a:t>Task 6:		20 points</a:t>
            </a:r>
            <a:endParaRPr lang="de-DE" dirty="0"/>
          </a:p>
          <a:p>
            <a:endParaRPr lang="de-DE" dirty="0"/>
          </a:p>
        </p:txBody>
      </p:sp>
      <p:sp>
        <p:nvSpPr>
          <p:cNvPr id="5" name="Foliennummernplatzhalter 4">
            <a:extLst>
              <a:ext uri="{FF2B5EF4-FFF2-40B4-BE49-F238E27FC236}">
                <a16:creationId xmlns:a16="http://schemas.microsoft.com/office/drawing/2014/main" id="{181D40C0-136D-4426-B750-7CA7E7A37A30}"/>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5</a:t>
            </a:fld>
            <a:endParaRPr lang="de-DE" altLang="de-DE" dirty="0"/>
          </a:p>
        </p:txBody>
      </p:sp>
    </p:spTree>
    <p:extLst>
      <p:ext uri="{BB962C8B-B14F-4D97-AF65-F5344CB8AC3E}">
        <p14:creationId xmlns:p14="http://schemas.microsoft.com/office/powerpoint/2010/main" val="80841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571498" y="908720"/>
            <a:ext cx="8061325" cy="358560"/>
          </a:xfrm>
        </p:spPr>
        <p:txBody>
          <a:bodyPr/>
          <a:lstStyle/>
          <a:p>
            <a:r>
              <a:rPr lang="de-DE" dirty="0"/>
              <a:t>Task 1) Energy </a:t>
            </a:r>
            <a:r>
              <a:rPr lang="de-DE" dirty="0" err="1"/>
              <a:t>Balances</a:t>
            </a:r>
            <a:endParaRPr lang="de-DE" dirty="0"/>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49" y="1455141"/>
            <a:ext cx="8061325" cy="5154513"/>
          </a:xfrm>
        </p:spPr>
        <p:txBody>
          <a:bodyPr/>
          <a:lstStyle/>
          <a:p>
            <a:r>
              <a:rPr lang="en-US" dirty="0"/>
              <a:t>a)	Explain the terms primary, secondary, final and useful energy using the example of energy conversion from “lignite coal” to “light” (room lighting). </a:t>
            </a:r>
            <a:r>
              <a:rPr lang="en-US" b="1" dirty="0"/>
              <a:t>[3]</a:t>
            </a:r>
          </a:p>
          <a:p>
            <a:endParaRPr lang="en-US" dirty="0"/>
          </a:p>
          <a:p>
            <a:endParaRPr lang="en-US" dirty="0"/>
          </a:p>
          <a:p>
            <a:endParaRPr lang="en-US" dirty="0"/>
          </a:p>
          <a:p>
            <a:endParaRPr lang="en-US" dirty="0"/>
          </a:p>
          <a:p>
            <a:endParaRPr lang="en-US" dirty="0"/>
          </a:p>
          <a:p>
            <a:endParaRPr lang="en-US" dirty="0"/>
          </a:p>
          <a:p>
            <a:r>
              <a:rPr lang="en-US" dirty="0"/>
              <a:t>b)	What is the major energy carrier in the public thermal electricity generation? (Exact description, absolute number (TJ) and share (%))		</a:t>
            </a:r>
            <a:r>
              <a:rPr lang="en-US" b="1" dirty="0"/>
              <a:t>[3]</a:t>
            </a:r>
          </a:p>
          <a:p>
            <a:endParaRPr lang="en-US" dirty="0"/>
          </a:p>
          <a:p>
            <a:endParaRPr lang="en-US"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6</a:t>
            </a:fld>
            <a:endParaRPr lang="de-DE" altLang="de-DE" dirty="0"/>
          </a:p>
        </p:txBody>
      </p:sp>
    </p:spTree>
    <p:extLst>
      <p:ext uri="{BB962C8B-B14F-4D97-AF65-F5344CB8AC3E}">
        <p14:creationId xmlns:p14="http://schemas.microsoft.com/office/powerpoint/2010/main" val="3259651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571498" y="908720"/>
            <a:ext cx="8061325" cy="358560"/>
          </a:xfrm>
        </p:spPr>
        <p:txBody>
          <a:bodyPr/>
          <a:lstStyle/>
          <a:p>
            <a:r>
              <a:rPr lang="de-DE" dirty="0"/>
              <a:t>Task 1) Energy </a:t>
            </a:r>
            <a:r>
              <a:rPr lang="de-DE" dirty="0" err="1"/>
              <a:t>Balances</a:t>
            </a:r>
            <a:endParaRPr lang="de-DE" dirty="0"/>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49" y="1455141"/>
            <a:ext cx="8061325" cy="5154513"/>
          </a:xfrm>
        </p:spPr>
        <p:txBody>
          <a:bodyPr/>
          <a:lstStyle/>
          <a:p>
            <a:pPr marL="0" indent="0"/>
            <a:r>
              <a:rPr lang="en-US" dirty="0"/>
              <a:t>For the following questions, please refer to the attached German energy balance from 2016 (source: AG </a:t>
            </a:r>
            <a:r>
              <a:rPr lang="en-US" dirty="0" err="1"/>
              <a:t>Energiebilanzen</a:t>
            </a:r>
            <a:r>
              <a:rPr lang="en-US" dirty="0"/>
              <a:t>).</a:t>
            </a:r>
          </a:p>
          <a:p>
            <a:pPr>
              <a:buFont typeface="Arial" panose="020B0604020202020204" pitchFamily="34" charset="0"/>
              <a:buChar char="•"/>
            </a:pPr>
            <a:r>
              <a:rPr lang="en-US" dirty="0"/>
              <a:t>Which share of lignite coal in the energy supply is imported?</a:t>
            </a:r>
            <a:r>
              <a:rPr lang="en-US" b="1" dirty="0"/>
              <a:t> 	[1]</a:t>
            </a:r>
            <a:endParaRPr lang="en-US" dirty="0"/>
          </a:p>
          <a:p>
            <a:endParaRPr lang="en-US" dirty="0"/>
          </a:p>
          <a:p>
            <a:endParaRPr lang="en-US" dirty="0"/>
          </a:p>
          <a:p>
            <a:endParaRPr lang="en-US" dirty="0"/>
          </a:p>
          <a:p>
            <a:endParaRPr lang="en-US" dirty="0"/>
          </a:p>
          <a:p>
            <a:pPr>
              <a:buFont typeface="Arial" panose="020B0604020202020204" pitchFamily="34" charset="0"/>
              <a:buChar char="•"/>
            </a:pPr>
            <a:r>
              <a:rPr lang="en-US" dirty="0"/>
              <a:t>What is the major energy carrier in district heating? (Exact description, absolute number (TJ) and share (%)) 				</a:t>
            </a:r>
            <a:r>
              <a:rPr lang="en-US" b="1" dirty="0"/>
              <a:t>[3]</a:t>
            </a:r>
          </a:p>
          <a:p>
            <a:endParaRPr lang="en-US" dirty="0"/>
          </a:p>
          <a:p>
            <a:endParaRPr lang="en-US"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7</a:t>
            </a:fld>
            <a:endParaRPr lang="de-DE" altLang="de-DE" dirty="0"/>
          </a:p>
        </p:txBody>
      </p:sp>
    </p:spTree>
    <p:extLst>
      <p:ext uri="{BB962C8B-B14F-4D97-AF65-F5344CB8AC3E}">
        <p14:creationId xmlns:p14="http://schemas.microsoft.com/office/powerpoint/2010/main" val="2317811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571498" y="908720"/>
            <a:ext cx="8061325" cy="358560"/>
          </a:xfrm>
        </p:spPr>
        <p:txBody>
          <a:bodyPr/>
          <a:lstStyle/>
          <a:p>
            <a:r>
              <a:rPr lang="de-DE" dirty="0"/>
              <a:t>Task 1) Energy </a:t>
            </a:r>
            <a:r>
              <a:rPr lang="de-DE" dirty="0" err="1"/>
              <a:t>Balances</a:t>
            </a:r>
            <a:endParaRPr lang="de-DE" dirty="0"/>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49" y="1455141"/>
            <a:ext cx="8061325" cy="5154513"/>
          </a:xfrm>
        </p:spPr>
        <p:txBody>
          <a:bodyPr/>
          <a:lstStyle/>
          <a:p>
            <a:pPr marL="0" indent="0"/>
            <a:r>
              <a:rPr lang="en-US" dirty="0"/>
              <a:t>For the following questions, please refer to the attached German energy balance from 2016 (source: AG </a:t>
            </a:r>
            <a:r>
              <a:rPr lang="en-US" dirty="0" err="1"/>
              <a:t>Energiebilanzen</a:t>
            </a:r>
            <a:r>
              <a:rPr lang="en-US" dirty="0"/>
              <a:t>).</a:t>
            </a:r>
          </a:p>
          <a:p>
            <a:pPr>
              <a:buFont typeface="Arial" panose="020B0604020202020204" pitchFamily="34" charset="0"/>
              <a:buChar char="•"/>
            </a:pPr>
            <a:r>
              <a:rPr lang="en-US" dirty="0"/>
              <a:t>What is the average efficiency of district heating stations?		</a:t>
            </a:r>
            <a:r>
              <a:rPr lang="en-US" b="1" dirty="0"/>
              <a:t>[2]</a:t>
            </a:r>
            <a:endParaRPr lang="en-US" dirty="0"/>
          </a:p>
          <a:p>
            <a:endParaRPr lang="en-US" dirty="0"/>
          </a:p>
          <a:p>
            <a:endParaRPr lang="en-US" dirty="0"/>
          </a:p>
          <a:p>
            <a:endParaRPr lang="en-US" dirty="0"/>
          </a:p>
          <a:p>
            <a:endParaRPr lang="en-US" dirty="0"/>
          </a:p>
          <a:p>
            <a:pPr>
              <a:buFont typeface="Arial" panose="020B0604020202020204" pitchFamily="34" charset="0"/>
              <a:buChar char="•"/>
            </a:pPr>
            <a:r>
              <a:rPr lang="en-US" dirty="0"/>
              <a:t>What is the share of renewable electricity generation in the gross electricity production? 							</a:t>
            </a:r>
            <a:r>
              <a:rPr lang="en-US" b="1" dirty="0"/>
              <a:t>[2]</a:t>
            </a:r>
            <a:endParaRPr lang="en-US" dirty="0"/>
          </a:p>
          <a:p>
            <a:endParaRPr lang="en-US"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8</a:t>
            </a:fld>
            <a:endParaRPr lang="de-DE" altLang="de-DE" dirty="0"/>
          </a:p>
        </p:txBody>
      </p:sp>
    </p:spTree>
    <p:extLst>
      <p:ext uri="{BB962C8B-B14F-4D97-AF65-F5344CB8AC3E}">
        <p14:creationId xmlns:p14="http://schemas.microsoft.com/office/powerpoint/2010/main" val="1512013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1BD9D-D031-424E-8BE7-50810429C3B8}"/>
              </a:ext>
            </a:extLst>
          </p:cNvPr>
          <p:cNvSpPr>
            <a:spLocks noGrp="1"/>
          </p:cNvSpPr>
          <p:nvPr>
            <p:ph type="title"/>
          </p:nvPr>
        </p:nvSpPr>
        <p:spPr>
          <a:xfrm>
            <a:off x="571498" y="908720"/>
            <a:ext cx="8061325" cy="358560"/>
          </a:xfrm>
        </p:spPr>
        <p:txBody>
          <a:bodyPr/>
          <a:lstStyle/>
          <a:p>
            <a:r>
              <a:rPr lang="de-DE" dirty="0"/>
              <a:t>Task 1) Energy </a:t>
            </a:r>
            <a:r>
              <a:rPr lang="de-DE" dirty="0" err="1"/>
              <a:t>Balances</a:t>
            </a:r>
            <a:endParaRPr lang="de-DE" dirty="0"/>
          </a:p>
        </p:txBody>
      </p:sp>
      <p:sp>
        <p:nvSpPr>
          <p:cNvPr id="3" name="Inhaltsplatzhalter 2">
            <a:extLst>
              <a:ext uri="{FF2B5EF4-FFF2-40B4-BE49-F238E27FC236}">
                <a16:creationId xmlns:a16="http://schemas.microsoft.com/office/drawing/2014/main" id="{8A0AC006-BF23-4430-A348-4DFE3F3A46C8}"/>
              </a:ext>
            </a:extLst>
          </p:cNvPr>
          <p:cNvSpPr>
            <a:spLocks noGrp="1"/>
          </p:cNvSpPr>
          <p:nvPr>
            <p:ph idx="1"/>
          </p:nvPr>
        </p:nvSpPr>
        <p:spPr>
          <a:xfrm>
            <a:off x="539749" y="1455141"/>
            <a:ext cx="8061325" cy="5154513"/>
          </a:xfrm>
        </p:spPr>
        <p:txBody>
          <a:bodyPr/>
          <a:lstStyle/>
          <a:p>
            <a:pPr marL="0" indent="0"/>
            <a:r>
              <a:rPr lang="en-US" dirty="0"/>
              <a:t>For the following questions, please refer to the attached German energy balance from 2016 (source: AG </a:t>
            </a:r>
            <a:r>
              <a:rPr lang="en-US" dirty="0" err="1"/>
              <a:t>Energiebilanzen</a:t>
            </a:r>
            <a:r>
              <a:rPr lang="en-US" dirty="0"/>
              <a:t>).</a:t>
            </a:r>
          </a:p>
          <a:p>
            <a:pPr>
              <a:buFont typeface="Arial" panose="020B0604020202020204" pitchFamily="34" charset="0"/>
              <a:buChar char="•"/>
            </a:pPr>
            <a:r>
              <a:rPr lang="en-US" dirty="0"/>
              <a:t>What are the average full load hours of lignite power stations (as a component of “Public thermal power stations”)? Assume an average efficiency of lignite power stations of 34 % and an installed capacity of 21 GW in 2016. 							</a:t>
            </a:r>
            <a:r>
              <a:rPr lang="en-US" b="1" dirty="0"/>
              <a:t>[5]</a:t>
            </a:r>
            <a:endParaRPr lang="en-US" dirty="0"/>
          </a:p>
          <a:p>
            <a:endParaRPr lang="en-US" dirty="0"/>
          </a:p>
          <a:p>
            <a:endParaRPr lang="en-US" dirty="0"/>
          </a:p>
          <a:p>
            <a:endParaRPr lang="en-US" dirty="0"/>
          </a:p>
          <a:p>
            <a:endParaRPr lang="en-US" dirty="0"/>
          </a:p>
          <a:p>
            <a:endParaRPr lang="en-US" dirty="0"/>
          </a:p>
          <a:p>
            <a:pPr marL="0" indent="0"/>
            <a:endParaRPr lang="en-US" dirty="0"/>
          </a:p>
          <a:p>
            <a:endParaRPr lang="de-DE" dirty="0"/>
          </a:p>
        </p:txBody>
      </p:sp>
      <p:sp>
        <p:nvSpPr>
          <p:cNvPr id="5" name="Foliennummernplatzhalter 4">
            <a:extLst>
              <a:ext uri="{FF2B5EF4-FFF2-40B4-BE49-F238E27FC236}">
                <a16:creationId xmlns:a16="http://schemas.microsoft.com/office/drawing/2014/main" id="{BEC29F49-6044-42F4-AB45-476BA41B4D9D}"/>
              </a:ext>
            </a:extLst>
          </p:cNvPr>
          <p:cNvSpPr>
            <a:spLocks noGrp="1"/>
          </p:cNvSpPr>
          <p:nvPr>
            <p:ph type="sldNum" sz="quarter" idx="11"/>
          </p:nvPr>
        </p:nvSpPr>
        <p:spPr/>
        <p:txBody>
          <a:bodyPr/>
          <a:lstStyle/>
          <a:p>
            <a:r>
              <a:rPr lang="de-DE" altLang="de-DE"/>
              <a:t>Slide </a:t>
            </a:r>
            <a:fld id="{5EAACD38-76DA-45AF-B952-DE84E0A62E99}" type="slidenum">
              <a:rPr lang="de-DE" altLang="de-DE" smtClean="0"/>
              <a:pPr/>
              <a:t>9</a:t>
            </a:fld>
            <a:endParaRPr lang="de-DE" altLang="de-DE" dirty="0"/>
          </a:p>
        </p:txBody>
      </p:sp>
    </p:spTree>
    <p:extLst>
      <p:ext uri="{BB962C8B-B14F-4D97-AF65-F5344CB8AC3E}">
        <p14:creationId xmlns:p14="http://schemas.microsoft.com/office/powerpoint/2010/main" val="1767963121"/>
      </p:ext>
    </p:extLst>
  </p:cSld>
  <p:clrMapOvr>
    <a:masterClrMapping/>
  </p:clrMapOvr>
</p:sld>
</file>

<file path=ppt/theme/theme1.xml><?xml version="1.0" encoding="utf-8"?>
<a:theme xmlns:a="http://schemas.openxmlformats.org/drawingml/2006/main" name="Technische Universität Berlin | PowerPoint Master">
  <a:themeElements>
    <a:clrScheme name="Technische Universität Berlin | PowerPoint Master 1">
      <a:dk1>
        <a:srgbClr val="000000"/>
      </a:dk1>
      <a:lt1>
        <a:srgbClr val="FFFFFF"/>
      </a:lt1>
      <a:dk2>
        <a:srgbClr val="C50E1F"/>
      </a:dk2>
      <a:lt2>
        <a:srgbClr val="B2B2B2"/>
      </a:lt2>
      <a:accent1>
        <a:srgbClr val="717171"/>
      </a:accent1>
      <a:accent2>
        <a:srgbClr val="177191"/>
      </a:accent2>
      <a:accent3>
        <a:srgbClr val="FFFFFF"/>
      </a:accent3>
      <a:accent4>
        <a:srgbClr val="000000"/>
      </a:accent4>
      <a:accent5>
        <a:srgbClr val="BBBBBB"/>
      </a:accent5>
      <a:accent6>
        <a:srgbClr val="146683"/>
      </a:accent6>
      <a:hlink>
        <a:srgbClr val="53BDE3"/>
      </a:hlink>
      <a:folHlink>
        <a:srgbClr val="99CC00"/>
      </a:folHlink>
    </a:clrScheme>
    <a:fontScheme name="Technische Universität Berlin | PowerPoint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tx2"/>
        </a:solid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Technische Universität Berlin | PowerPoint Master 1">
        <a:dk1>
          <a:srgbClr val="000000"/>
        </a:dk1>
        <a:lt1>
          <a:srgbClr val="FFFFFF"/>
        </a:lt1>
        <a:dk2>
          <a:srgbClr val="C50E1F"/>
        </a:dk2>
        <a:lt2>
          <a:srgbClr val="B2B2B2"/>
        </a:lt2>
        <a:accent1>
          <a:srgbClr val="717171"/>
        </a:accent1>
        <a:accent2>
          <a:srgbClr val="177191"/>
        </a:accent2>
        <a:accent3>
          <a:srgbClr val="FFFFFF"/>
        </a:accent3>
        <a:accent4>
          <a:srgbClr val="000000"/>
        </a:accent4>
        <a:accent5>
          <a:srgbClr val="BBBBBB"/>
        </a:accent5>
        <a:accent6>
          <a:srgbClr val="146683"/>
        </a:accent6>
        <a:hlink>
          <a:srgbClr val="53BDE3"/>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TU_PPT_Master_ohneBild_HDL-zweizeilig</Template>
  <TotalTime>0</TotalTime>
  <Words>3171</Words>
  <Application>Microsoft Office PowerPoint</Application>
  <PresentationFormat>Bildschirmpräsentation (4:3)</PresentationFormat>
  <Paragraphs>486</Paragraphs>
  <Slides>40</Slides>
  <Notes>38</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40</vt:i4>
      </vt:variant>
    </vt:vector>
  </HeadingPairs>
  <TitlesOfParts>
    <vt:vector size="44" baseType="lpstr">
      <vt:lpstr>Arial</vt:lpstr>
      <vt:lpstr>Cambria Math</vt:lpstr>
      <vt:lpstr>Times New Roman</vt:lpstr>
      <vt:lpstr>Technische Universität Berlin | PowerPoint Master</vt:lpstr>
      <vt:lpstr>Integrated course „Energy Economics“ - Exam Preparation: Old Tasks</vt:lpstr>
      <vt:lpstr>Exam on Friday, 28.02.2020 8:00 – 10:30 hrs at H 0104</vt:lpstr>
      <vt:lpstr>Exam Preparation</vt:lpstr>
      <vt:lpstr>Exam on Friday, 28.02.2020 8:00 – 10:30 hrs at H 0104</vt:lpstr>
      <vt:lpstr>Final Exam: Energy Economics Winter Term 2017/18   February 26, 2019</vt:lpstr>
      <vt:lpstr>Task 1) Energy Balances</vt:lpstr>
      <vt:lpstr>Task 1) Energy Balances</vt:lpstr>
      <vt:lpstr>Task 1) Energy Balances</vt:lpstr>
      <vt:lpstr>Task 1) Energy Balances</vt:lpstr>
      <vt:lpstr>Task 1) Energy Balances</vt:lpstr>
      <vt:lpstr>Task 1) Energy Balances</vt:lpstr>
      <vt:lpstr>Task 2) Supply and Demand</vt:lpstr>
      <vt:lpstr>Task 2) Supply and Demand</vt:lpstr>
      <vt:lpstr>Task 2) Supply and Demand</vt:lpstr>
      <vt:lpstr>Task 2) Supply and Demand</vt:lpstr>
      <vt:lpstr>Task 2) Supply and Demand</vt:lpstr>
      <vt:lpstr>Task 3) Internalization of external effects – Carbon tax</vt:lpstr>
      <vt:lpstr>Task 3) Internalization of external effects – Carbon tax</vt:lpstr>
      <vt:lpstr>Task 3) Internalization of external effects – Carbon tax</vt:lpstr>
      <vt:lpstr>Task 3) Internalization of external effects – Carbon tax</vt:lpstr>
      <vt:lpstr>Task 3) Internalization of external effects – Carbon tax</vt:lpstr>
      <vt:lpstr>Task 3) Internalization of external effects – Carbon tax</vt:lpstr>
      <vt:lpstr>Task 4) Coal phase-out – Capital Budgeting  </vt:lpstr>
      <vt:lpstr>Task 4) Coal phase-out – Capital Budgeting  </vt:lpstr>
      <vt:lpstr>Task 4) Coal phase-out – Capital Budgeting  </vt:lpstr>
      <vt:lpstr>Task 4) Coal phase-out – Capital Budgeting  </vt:lpstr>
      <vt:lpstr>Task 4) Coal phase-out – Capital Budgeting  </vt:lpstr>
      <vt:lpstr>Task 4) Coal phase-out – Capital Budgeting  </vt:lpstr>
      <vt:lpstr>Task 5) Coal phase-out – Hotelling’s rule </vt:lpstr>
      <vt:lpstr>Task 5) Coal phase-out – Hotelling’s rule </vt:lpstr>
      <vt:lpstr>Task 5) Coal phase-out – Hotelling’s rule </vt:lpstr>
      <vt:lpstr>Task 5) Coal phase-out – Hotelling’s rule  </vt:lpstr>
      <vt:lpstr>Task 6) Credit Risk Exposure  </vt:lpstr>
      <vt:lpstr>Task 6) Credit Risk Exposure  </vt:lpstr>
      <vt:lpstr>Task 6) Credit Risk Exposure  </vt:lpstr>
      <vt:lpstr>Task 6) Credit Risk Exposure  </vt:lpstr>
      <vt:lpstr>Task 7) PV based self-supply  </vt:lpstr>
      <vt:lpstr>Task 7) PV based self-supply  </vt:lpstr>
      <vt:lpstr>Task 7) PV based self-supply  </vt:lpstr>
      <vt:lpstr>Task 7) PV based self-supply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EnSys_SS19_LP</dc:title>
  <dc:creator>David Schröder</dc:creator>
  <cp:lastModifiedBy>Elena Timofeeva</cp:lastModifiedBy>
  <cp:revision>1131</cp:revision>
  <cp:lastPrinted>2019-05-29T15:10:21Z</cp:lastPrinted>
  <dcterms:created xsi:type="dcterms:W3CDTF">2013-12-11T15:42:54Z</dcterms:created>
  <dcterms:modified xsi:type="dcterms:W3CDTF">2020-02-11T14:58:02Z</dcterms:modified>
</cp:coreProperties>
</file>