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6" r:id="rId2"/>
    <p:sldId id="342" r:id="rId3"/>
    <p:sldId id="368" r:id="rId4"/>
    <p:sldId id="402" r:id="rId5"/>
    <p:sldId id="401" r:id="rId6"/>
    <p:sldId id="370" r:id="rId7"/>
    <p:sldId id="400" r:id="rId8"/>
    <p:sldId id="374" r:id="rId9"/>
    <p:sldId id="373" r:id="rId10"/>
    <p:sldId id="455" r:id="rId11"/>
    <p:sldId id="371" r:id="rId12"/>
    <p:sldId id="406" r:id="rId13"/>
    <p:sldId id="385" r:id="rId14"/>
    <p:sldId id="386" r:id="rId15"/>
    <p:sldId id="389" r:id="rId16"/>
    <p:sldId id="407" r:id="rId17"/>
    <p:sldId id="387" r:id="rId18"/>
    <p:sldId id="388" r:id="rId19"/>
    <p:sldId id="390" r:id="rId20"/>
    <p:sldId id="391" r:id="rId21"/>
    <p:sldId id="392" r:id="rId22"/>
    <p:sldId id="395" r:id="rId23"/>
    <p:sldId id="393" r:id="rId24"/>
    <p:sldId id="394" r:id="rId25"/>
    <p:sldId id="398" r:id="rId26"/>
    <p:sldId id="397" r:id="rId27"/>
    <p:sldId id="396" r:id="rId28"/>
    <p:sldId id="375" r:id="rId29"/>
    <p:sldId id="378" r:id="rId30"/>
    <p:sldId id="376" r:id="rId31"/>
    <p:sldId id="377" r:id="rId32"/>
    <p:sldId id="379" r:id="rId33"/>
    <p:sldId id="384" r:id="rId34"/>
    <p:sldId id="382" r:id="rId35"/>
    <p:sldId id="403" r:id="rId36"/>
    <p:sldId id="404" r:id="rId37"/>
    <p:sldId id="399" r:id="rId38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F3"/>
    <a:srgbClr val="8064A2"/>
    <a:srgbClr val="B3A2C7"/>
    <a:srgbClr val="984807"/>
    <a:srgbClr val="FF6600"/>
    <a:srgbClr val="3E97B6"/>
    <a:srgbClr val="177191"/>
    <a:srgbClr val="BFBFB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940" autoAdjust="0"/>
  </p:normalViewPr>
  <p:slideViewPr>
    <p:cSldViewPr>
      <p:cViewPr varScale="1">
        <p:scale>
          <a:sx n="104" d="100"/>
          <a:sy n="104" d="100"/>
        </p:scale>
        <p:origin x="187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302071DC-D8B2-40CC-8A20-B5724EFE63A7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06FA419F-BC04-4F9C-AE03-273A1D2F7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2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19-11-28T11:13:17.34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3100 13761 0,'0'0'0,"0"0"0,0 0 0,0 0 0</inkml:trace>
  <inkml:trace contextRef="#ctx0" brushRef="#br0" timeOffset="1099.087">5213 15366 0,'0'0'0,"0"0"0,0 0 16,0 0 15,0 0-31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2-10T17:34:12.1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2994 11081 251 0,'0'0'53'15,"0"0"0"-15,0 0-41 0,0 0-5 16,0 0 5-16,0 0 6 0,0 0 6 16,0 0 4-16,0 0 2 0,0 0 3 15,0 0-4-15,0 0-5 0,0 0-5 16,0-5-5-16,0 5-2 0,0 0-3 0,0-3 0 16,0 3-2-16,-4 0-1 0,4-4-1 15,0 4-1-15,-5 0 0 0,5 0-2 16,-3 0 1-16,3 0-1 0,-4-3 0 15,1 3 0-15,3 0 0 0,-4-4-1 16,4 4 0-16,-7 0 1 0,4 0-1 16,-1 0 0-16,-1 0 0 0,2 4 0 0,-4-4 0 15,0 6-1-15,1-2 1 0,-1 0-1 16,-3 2 0-16,2 0 1 0,2-1 0 16,-1 1 0-16,0-1 0 0,0 1 1 15,-1-2 0-15,-2 3 1 0,3-1-1 16,-3-1 0-16,0 1 0 0,1 0 0 15,-2 1-1-15,2-1 0 0,-1 1 0 16,3-2-1-16,-1 2 1 0,2-1-1 16,-1 0 0-16,1 0 1 0,-2 0-1 0,1-2 0 15,0 3 0-15,-1 1 0 0,-2-1 1 16,4-1-1-16,0 1 0 0,3 2 0 16,-1-1 0-16,4 0 0 0,-6-1 0 15,6 1 0-15,-2 1 0 0,2-2 0 16,0 3 0-16,0-1 0 0,-6 2 0 15,6 1 1-15,0-2 0 0,0 3 0 16,0-1 0-16,0 0 1 0,0 0-1 16,0 0 1-16,0 1 0 0,6 0-1 0,-6 2 0 15,4 2 0-15,-4-1 0 0,4 1 1 16,-4 1-1-16,6-2 0 0,-1 1 1 16,-5-3-1-16,3-2 1 0,-3 2 0 15,6-1 0-15,0 1 1 0,-3 0-1 16,1-1 0-16,2 0 1 0,0 2-2 15,0 0 1-15,0 1-1 0,-3-2 0 0,3 0 0 16,-2 0-1-16,-2-1 1 0,3-1 0 16,-5-2 1-16,7 0-1 0,-7-1 0 15,6 3 1-15,-6 1-1 0,7 2 1 16,-4 1-1-16,2 0 0 0,1 2 0 16,1 0 0-16,-1-1-1 0,-2-1 1 15,1 1-1-15,0 1 0 0,0-3 1 16,-1 3-1-16,1-2 0 0,-1-1 0 15,-4 1 1-15,2-3-1 0,-2 1 1 16,0-1-1-16,5 2 1 0,-5-2 0 0,0 1-1 16,0 0 1-16,0-1 0 0,0 2 0 15,0 1 0-15,-5 1 1 0,5-1 0 16,-6 1 1-16,1 3-1 0,1 2 0 16,-1 2 0-16,0 1-1 0,2 1 0 15,-3-1-1-15,-1 2 1 0,-1-1-1 16,-2-3 1-16,2-2-1 0,-4 0 1 0,-2-2-1 15,2-1 0-15,-2-2 1 0,1-1-1 16,-1-3 1-16,2 0-1 0,-1-1 0 16,6 0 0-16,-5-2 1 0,3 0-1 15,-2 0 0-15,3 0 0 0,-2 0 0 16,-1 0 0-16,-1-1 1 0,1 0-1 16,2-3 0-16,-1 0 0 0,-1 0 0 0,0-5 0 15,3 3 0-15,2-3 0 16,-1 0 0-16,3 0 0 0,1 0-1 0,3 0 0 15,0-3 1-15,7 3-1 0,0-5 0 16,1 2 0-16,3 3 1 0,3-6 0 16,-1 6 0-16,2 0 0 0,2 0 0 15,-2 0 0-15,3 6 0 0,-3-3 0 16,4 2 0-16,0 1 0 0,0 2 0 16,-3 2 0-16,4 0 0 0,-1-1 0 0,1 2 0 15,-6 2 0-15,4 1 0 0,-5-2 0 16,0 1 0-16,-4 2 0 0,4 2 0 15,-6-1 0-15,4 1 0 0,-4 0 0 16,2 1 0-16,1-3 0 0,-2 1 0 16,-1 1 0-16,0 1 1 0,-1 2-1 15,0-1 0-15,-1 3 0 0,-2-2 0 16,3 2 0-16,-2 2 1 0,-4-2-1 0,3 0 0 16,-3 1 0-16,0 0 0 0,0 1 0 15,0-1 1-15,0 4 0 0,0 4-1 16,5 0 1-16,0 2 0 0,-5-3 0 15,6 1-1-15,-6 0 0 0,0-4 1 16,0-3-1-16,-4-4 0 0,-2 1 0 16,1-1 0-16,3-3 1 0,-4-1-1 15,0-1 0-15,4-3 0 0,-4 1 0 16,1-2 1-16,2 0-1 0,-3-1 0 0,-1 1 0 16,2 3 1-16,-2 1-1 0,1 0 0 15,0 3 0-15,-1 0 0 0,1 4 0 16,3 1 0-16,-2-1 1 0,-1 0 0 15,4 0 1-15,-2 3 0 0,4-2 0 16,-7-3 0-16,7 0 1 0,0-2-1 16,0-1-1-16,0-1 0 0,0 0 0 15,7-1 0-15,-7-1 0 0,5 0-1 0,-5-1 1 16,2 1-1-16,-2-1 1 0,5-1 0 16,-5 1 0-16,5-1-1 0,-5-1 1 15,2-1 0-15,-2-3-1 0,5 3 1 16,-5-3 0-16,2-1-1 0,-2 0 1 15,0 0-1-15,7 0 0 0,-7-1 1 16,4-1-1-16,-4 2 1 0,3-2 0 16,-3 0 0-16,6-1 0 0,0 2 0 0,-2 1 1 15,0 1-1-15,2-2 0 0,-2 1-1 16,-2 0 1-16,3 0-1 0,-5-1 1 16,6 0-1-16,-6 2 1 0,2-1-1 15,4 1 0-15,-6-2 1 0,7 1-1 16,-2-1 0-16,1-1 0 0,0 0 0 15,-2-1 1-15,6-3-1 0,-2 3-1 16,-1-3-1-16,5 4-2 0,-5-4-1 0,1 0-3 16,-1 0-6-16,1-5-7 0,1 5-100 15,-5-8-95-15,2 2-244 0</inkml:trace>
  <inkml:trace contextRef="#ctx0" brushRef="#br0" timeOffset="2711.963">250 12817 322 0,'-6'0'81'15,"2"7"1"-15,0-1-49 0,-1 3-5 16,5-1-5-16,0 3-2 0,0 2-4 16,5 2-2-16,-3 2 1 0,4 1 0 15,1 0-1-15,4 1-2 0,-3 1-2 16,-1 2-3-16,3-2-2 0,-2-2-2 0,-2-2-2 15,-1-3-4-15,-1-1-6 0,0-5-14 16,-4-7-80-16,0 0-83 0,0-6-209 16</inkml:trace>
  <inkml:trace contextRef="#ctx0" brushRef="#br0" timeOffset="3060.031">174 12720 403 0,'0'0'88'0,"0"0"1"0,0 0-71 0,0-5-7 16,0-1-3-16,0-5-3 0,0 0-1 15,0-4 2-15,4 0 1 0,-4 1 2 16,0 1 2-16,0 4 4 0,0 0 2 16,0 6 1-16,0 3-2 0,0 3-1 15,-6 6-2-15,6 0-3 0,-3 4-4 16,-2 3-3-16,5 0-1 0,-6-2-1 0,6 1 0 16,-2-3 0-16,2-1 0 0,-5-4 0 15,5 1-1-15,0-3-4 0,0-1-9 16,0-4-15-16,0 0-84 0,0 0-88 15,6-7-222-15</inkml:trace>
  <inkml:trace contextRef="#ctx0" brushRef="#br0" timeOffset="9298.754">914 13194 286 0,'0'0'79'0,"0"0"3"0,-4 0-38 15,4 0-6-15,-4 0-5 0,4 0-6 16,-5 0-7-16,5 0-4 0,-3 0-4 15,3 0-3-15,0 0-3 0,0 0-1 16,0 0-1-16,-4 0-2 0,4 0 0 16,0 0-1-16,0 3 0 0,0-3 0 15,0 0 0-15,0 0 1 0,0 0 0 16,0 0 1-16,0 0 1 0,-3 0 0 0,3 0 0 16,0 0-1-16,0 0 1 0,0 0-2 15,-5 0 0-15,5 0 0 0,0 0-1 16,-2-3 1-16,2 3-1 0,-5 0 1 15,3-4 1-15,2 4 0 0,-7-5 0 16,4 5 1-16,-3-6 0 0,0 6 0 16,0-5 1-16,-2 2-1 0,1 3 1 15,-3-3 0-15,-1 3 2 0,0 0 1 16,1 0 0-16,-3 5 1 0,5 0-1 0,-1 2-1 16,1 2-1-16,0 4-1 0,4 3-2 15,4 1-1-15,-3 4-1 0,3 3 0 16,0 5 0-16,0-2-1 0,7-2 0 15,-1 0 0-15,-2-2 0 0,2-4 0 16,1-5 0-16,1-6 0 0,2-4 1 16,-4-4-1-16,2-8 0 0,1-3 0 0,-1-7 0 15,-1-3 0-15,0-3 1 0,-2 1-1 16,2-1 1-16,-5-2-1 0,3 0 1 16,-5 5-1-16,0-1 0 0,0 5 1 15,0 0-1-15,0 4 1 0,0 7 2 16,0 2 0-16,0 4 1 0,0 5-1 15,0 7 1-15,0 8 0 0,7 2-1 16,2 7-1-16,5 5-1 0,5 7 0 16,0 3 0-16,7-1 0 0,-1 1 0 15,-2 4 0-15,3 0-1 0,-2-1 1 0,-1 0-1 16,-3-1 1-16,-1 1-1 0,-1-1 0 16,-3-1 1-16,-4-5-1 0,-1-3 0 15,-4-2 0-15,-2-4 1 0,-4-5-1 16,0-3 0-16,-6-2 0 0,-4-4 1 15,-1-2-1-15,-2-6 0 0,-4-4 0 16,0-5 0-16,-3-9 0 0,-3-9 0 0,2-8 0 16,-1-8 0-16,-1-13 0 0,4-9 0 15,0-6 0-15,4-8 0 0,5-7 0 16,1-3 0-16,5 2 0 0,4 5 0 16,0 1-1-16,0 8-6 0,0 3-10 15,8 9-10-15,-2 5-96 0,3 5-96 16,-1 2-243-16</inkml:trace>
  <inkml:trace contextRef="#ctx0" brushRef="#br0" timeOffset="10432.73">1231 12897 422 0,'-4'-18'103'16,"-2"1"4"-16,-3-2-65 0,1 1-8 16,0-2-5-16,-2-1-4 0,-1 3-5 15,-1 2-2-15,1 3-1 0,-5 3-2 16,2 4-2-16,-3 2-1 0,2 9-3 16,-4 6-2-16,3 3-1 0,1 5-3 15,-1 6-1-15,3 3-1 0,5 7-1 16,0 1 1-16,3 1-1 0,5 2 0 0,0-4 0 15,0-3 0-15,10-4-1 16,-5-6 1-16,7-5 0 0,4-10-1 0,1-12 1 16,4-7 0-16,3-9-1 0,-3-10 2 15,1-7-1-15,-3-7 0 0,-1-2 0 16,1-2 0-16,-6 2 0 0,-1 4 0 16,-2 6 0-16,-2 8 1 0,0 6 2 0,-4 8 2 15,-4 9 1-15,0 6-1 0,-4 9 2 16,-1 7-1-16,0 5 0 0,1 6-3 15,4 2-1-15,-4 3-1 0,4 2-1 16,5-2 1-16,4-5-1 0,1-2 0 16,1-6 0-16,3-6 0 0,0-6 0 15,-1-7 0-15,1-6 0 0,-3-9 0 16,1-6 0-16,-2-7 0 0,0-6 0 16,0-4 0-16,0-5 0 0,-1-1 0 0,2-1 0 15,-2-1 0-15,-2 5 0 0,-1 3 0 16,2 2 0-16,-2 9 0 15,0 5-1-15,-2 6 1 0,3 4 0 0,3 6-1 16,2 2 1-16,1 4-1 0,1 0 1 16,-1 7-1-16,1-2 1 0,-1 5 0 15,0 0 0-15,-5 3 0 0,1 1 0 16,-2 1 1-16,-1-1-1 0,-3 3 0 0,-3 0 1 16,0-2-1-16,-7 0 1 0,1-1-1 15,-1 3 1-15,0-4-1 0,-2 2 0 16,-1-3 1-16,3 1-1 0,1-2 0 15,-1-2 0-15,0-2 1 0,1-1-1 16,3-6 0-16,3 0-1 0,0-9 1 16,6-4 0-16,1-6-1 0,6-2 1 15,1-5-1-15,3-5 0 0,3-4 0 16,1-3 1-16,0-3-1 0,0-1 1 0,0-7 0 16,2-1 0-16,1 1 0 0,-5 1 0 15,2 1 0-15,0 7 0 0,-3 4 1 16,-4 6-1-16,-5 3 2 0,-6 7 2 15,-3 5 3-15,-3 3 2 0,-6 6 1 16,-5 6 0-16,1 0 0 0,-6 8-1 16,2 2-3-16,-1 4-3 0,0 5-1 15,4 5-2-15,1 4 1 0,3-1-1 0,4 1 0 16,6 3 1-16,0-3-1 0,0-3 0 16,9-3 0-16,4-7-1 0,1-2 1 15,6-6 0-15,3-7-1 0,1-10 0 16,1-8-1-16,1-5-1 0,0-7 0 15,-4-5 0-15,-1-3 0 0,-2-7 0 16,-1 1 1-16,-4 2 0 0,0-6 1 16,-2 3 1-16,-2 3 0 0,1 2 0 15,-2 2 0-15,1 8 0 0,0 6 0 0,-3 5 0 16,1 7 0-16,-3 3 0 0,1 9 1 16,1 0-1-16,-2 5 0 0,3 5 1 15,1 4-1-15,0 1 0 0,3 3 1 16,-2 3-1-16,3 1 1 0,-3 2 0 15,4-2 0-15,-3 0 2 0,-2-1 0 16,4 3 1-16,-6-4-1 0,-1-3 1 0,0-1-1 16,-6-1 0-16,3-2-1 0,-3 0-1 15,0-2 0-15,-4 1 1 0,-1-1-1 16,-2 0-1-16,1-2 1 0,-2 0-5 16,1 0-6-16,-2-3-8 0,0-2-13 15,1-4-4-15,1 0-110 0,-2 4-110 16,-1-4-260-16</inkml:trace>
  <inkml:trace contextRef="#ctx0" brushRef="#br0" timeOffset="24063.94">417 12659 312 0,'0'-4'72'16,"0"0"2"-16,-3 4-52 0,3-7-1 15,0 7 0-15,0-4-2 0,0 4 0 0,0-5 2 16,0 5 1-16,0-3 1 0,0 3-1 15,0 0-4-15,0 0-1 0,0 0-3 16,0 4-3-16,0 3-2 0,3 1-1 16,2 6-2-16,0 3-1 0,1 4 1 15,1 1-1-15,1 1 1 0,0 1 1 16,3 2 1-16,2-3 0 0,-4-2 0 16,1-4-1-16,-2-2-1 0,-2-3-1 0,-4-4-2 15,-2-4-1-15,0-4 0 0,0-3-1 16,-2-7 0-16,-4-3-1 0,-1-5 1 15,1-4 0-15,1-5 0 0,-2-1-1 16,7-2 1-16,0 1 0 0,7 2 0 16,-1 3 1-16,1 4-1 0,2 3 1 15,1 5 0-15,-3 5 0 0,5 3 0 16,-4 4 0-16,4 0 0 0,-3 5 0 16,3 2 1-16,0 1-1 0,1-3 1 0,-4-1-1 15,4 0 0-15,0-4-1 0,0-4 0 16,1-3-1-16,0-5 1 0,2-4-1 15,-1-5 0-15,3-6 0 0,-3-3 1 16,1-2-1-16,-1-5 0 0,0 1 1 16,-5 2-1-16,1 1 0 0,-2 3 1 15,-3 1-1-15,0 3 0 0,-2 8 2 16,-4 3 2-16,0 1 3 0,-4 4 4 0,1 4 2 16,-3 2 1-16,-1 4 2 0,-1 0 0 15,-1 5-2-15,1 0-2 0,2 3-3 16,-2 4-4-16,2 0 0 0,2-1-3 15,4 1 0-15,-4 3-2 0,4 4 0 16,-5-1-1-16,5 1 1 0,0 2 0 16,6 0 0-16,-3-1 0 0,1-1 0 15,2-6 0-15,1-2-1 0,-1-4 0 16,0-7-1-16,0 0 1 0,-2-7-1 16,3-1 1-16,-3-7-1 0,1-5 2 0,-5-2-1 15,4-1 1-15,-4-6 0 0,0-3 0 16,0-2 0-16,0-3-1 0,-3-1 1 15,-2-3 0-15,-2-2 0 0,-1 4 0 16,-2-4 0-16,-1 5 0 0,-1 2 0 16,-1 2 1-16,0 2-1 0,1 7 0 0,4 3 1 15,-3 5 0-15,3 3 0 0,2 6 0 16,3 2 1-16,3 6-1 0,-5-5 0 16,5 5 0-16,0 0-1 0,0 0-1 15,0 0-1-15,8 7 1 0,0 5 0 16,4 5 1-16,1 11 1 0,3 2 1 15,1 8 0-15,-2 1 0 0,0 3 1 16,-2-2-1-16,-1-3-1 0,0-3 0 16,-1-7 0-16,-3-2-1 0,0-7 1 15,1-5-2-15,0-5 0 0,-2-8 0 16,1 0 0-16,1-7 0 0,0-7 0 0,-2-5 1 16,-1-7 0-16,2-5 1 0,-2-4 0 15,-1-3 0-15,-5 0-1 0,3 0 1 16,-3 2-1-16,0 3 0 0,4 5 1 15,-4 2-1-15,0 10 1 0,3 1 3 16,-3 7 3-16,0 4 2 0,0 4 0 0,0 3 0 16,0 6 0-16,0 6 0 0,0 2-3 15,4 5-4-15,0 3-1 0,1 2-1 16,2-1 1-16,2-4-1 0,-1-5-1 16,2-3 0-16,0-6 0 0,1-4-2 15,1-4 1-15,1 0 0 0,2-12 0 16,-1-5 0-16,1-7 1 0,2-6 1 15,-1-5 0-15,-2-6 1 0,-3-2-1 0,1-3 1 16,-2 4-1-16,-5 5 1 16,2 2-1-16,-4 7 0 0,-3 7 0 15,4 5 1-15,-4 7 1 0,0 3 0 0,0 6 0 16,0 8 0-16,0 6 0 0,0 3 1 16,0 2-2-16,0 3-1 0,0 3 0 15,0-1 0-15,8-1 0 0,-8-5-1 16,6-4 0-16,-1-3 0 0,4-3-2 15,-4-8 0-15,6-8-1 0,0-4 1 0,1-5-1 16,1-5 0-16,-1-5-1 0,1-1 1 16,-1-1 0-16,-2-1 0 0,0 0-1 15,0 3 1-15,-3-1 1 0,-1 4 0 16,0 1 1-16,-1 5 1 0,0 1 0 16,0 5 1-16,1 4-1 0,0 2 0 15,1 2 1-15,3 4-1 0,0 0 0 16,-3 0 1-16,6 7 0 0,-3 0-1 0,3 1 1 15,-2 2 0-15,1 1 1 0,-3 1-1 16,2 0 1-16,-4 3 0 0,-1-3 0 16,-6 1 0-16,4-3-1 0,-4 3 0 15,-7-3 1-15,1-1-2 0,-2 1 1 16,-2-2 0-16,3-1 0 0,1-1-1 16,0-2 0-16,1-4 0 0,5 0-1 0,0-6-1 15,0-6 0-15,0-2-1 0,0-6-1 16,5-5 0-16,-5-7 1 0,6-4 0 15,-3-6 1-15,1-4 0 0,3-7 2 16,4-2 0-16,-5-5 1 0,-3-4 0 16,-3-4 0-16,-3 0 1 0,-3-3-1 15,-5 3 0-15,0 5 0 0,0 4 1 16,3 12 2-16,2 9 2 0,2 8 1 16,4 12 1-16,0 7 0 0,0 11 1 0,4 6-2 15,4 10-1-15,3 9-2 0,3 9-1 16,3 10-2-16,5 11 1 15,1 5-2-15,-2 2-1 0,4 1-1 0,-5-1 1 16,-3-5-1-16,-1-5 0 0,-3-7 0 16,-3-7 1-16,-3-6 1 0,0-7-1 15,-7-8-4-15,6-5-2 0,-6-4-2 16,3-8 0-16,-3-5 0 0,0-6-1 0,-3-3 2 16,-2-1 3-16,-4-5 3 0,-3-1 2 15,-1 1 1-15,-4-1 1 0,-3 3 2 16,3 2 3-16,0 2 1 0,1 3 2 15,0 2 1-15,3 4 0 0,2 5 0 16,2-4-4-16,0 4-2 0,2-3-2 16,2-2-2-16,5-3-1 0,6-4 0 15,2-5 0-15,0-6 0 0,11-3 0 16,0-6 0-16,7-1 1 0,-1-2 1 0,1 1 1 16,1-3 0-16,2 5 1 0,-6 1 2 15,0 7 0-15,-3 3 1 0,-4 6 1 16,-2 4 1-16,-4 8 4 0,-3 3 2 15,-1 11-1-15,-6 3 0 0,0 6 0 16,0 4-2-16,0 7-3 0,0 1-3 16,0 2-3-16,0-2-1 0,7-4-1 15,-1-2 0-15,0-4 0 0,5-6-1 16,-1-3-1-16,3-5 0 0,3-8 0 0,-2 0-1 16,5-13 0-16,1-3 1 0,3-10 0 15,4-9 1-15,3-6 1 0,5-6 0 16,-1-2 1-16,0 0-1 0,4 2 1 15,-9 5 0-15,1 7 0 0,-8 8 1 16,-3 6 0-16,-6 7 1 0,0 8 1 16,-6 6 1-16,-2 5 0 0,-3 6 0 15,-2 5-2-15,0 3 1 0,0 3-2 0,5 0-1 16,-5-1 0-16,0-4-5 0,7-3-8 16,-5-4-11-16,4-6-12 0,0-4-12 15,1-4-13-15,0-6-101 0,-1-3-111 16,-1-1-249-16</inkml:trace>
  <inkml:trace contextRef="#ctx0" brushRef="#br0" timeOffset="24322.238">2240 10303 585 0,'-10'17'135'0,"0"2"3"0,1-1-95 16,2-2-19-16,0-3 0 0,5-2-3 15,-3-5-5-15,5-1-7 0,-5-5-1 0,5 0-1 16,0-6-3-16,0-3-2 0,0-3-1 16,5-1-1-16,-5-4 1 0,0 3 1 15,0 1 4-15,0 1 3 0,0 6 5 16,0 3 1-16,0 3 1 0,-6 0 1 16,2 7-1-16,0 1-3 0,-1 3-5 15,-2 3-4-15,3 0-2 0,1-1-1 16,-2-1-4-16,5-2-11 0,-3-4-16 15,3-6-20-15,-6 0-113 0,1-8-126 0,2-4-303 16</inkml:trace>
  <inkml:trace contextRef="#ctx0" brushRef="#br0" timeOffset="25497.099">2476 10184 308 0,'6'0'77'0,"-6"-5"2"0,6 5-43 16,-6-6-8-16,5 2-5 0,-3-1-1 15,-2-1 0-15,5-1 0 0,-5-2 2 16,0-1 1-16,0-1 1 0,0-2-1 16,0 3 0-16,0-1-2 0,-6-1-2 15,6 2-1-15,-6-1-2 0,0 3 0 0,-2-1-2 16,2 3 1-16,-2 3-1 0,-2 3 0 16,0 0 0-16,-2 8-1 0,0 4-1 15,-2 7-1-15,1 3-2 0,0 8-1 16,2 3-2-16,1 1-1 0,-2 1-2 15,6-2-2-15,4-1-1 0,2-3-1 16,0-6-1-16,4-6-1 0,4-5 0 16,1-4 0-16,3-8 0 0,1-8 0 15,1-8 0-15,4-7 1 0,-3-7 0 16,5-5 0-16,-2-2 1 0,-2 1 0 0,1 6 2 16,-3 1 0-16,-5 8 4 0,-1 8 6 15,-4 4 2-15,-4 9 1 0,-4 0 0 16,-4 6 0-16,1 7-2 0,0 1-4 15,-2 5-6-15,1 6-2 0,3 0-1 16,5-1 0-16,0-2-1 0,0-4 0 16,3-3 0-16,8-3-1 0,2-12 0 0,0 0 0 15,2-12 0-15,4-4 0 0,0-8 0 16,0-9 1-16,3-6-1 0,-2-10 1 16,-1-4 0-16,0-7 1 0,-4-6-1 15,-1-6 0-15,-3 0 0 0,-4-5 0 16,-5 1 0-16,-2 4 0 0,0 4-1 15,-2 5 1-15,-5 9-1 0,0 8 1 0,-3 6 0 16,2 11 1-16,-5 8 0 16,0 10 1-16,0 11-1 0,2 0 1 0,-2 16-1 15,-2 7 0-15,5 7 0 0,3 9-1 16,7 6 0-16,0 5 1 0,4 6-1 16,8 5 1-16,4 2 0 0,1 1 0 15,3 0 2-15,-1-4 0 0,4-3 1 16,1-11 0-16,2-8 1 0,-1-7-2 15,0-13 0-15,-2-10 0 0,3-8-2 16,-4-5 0-16,1-12-1 0,-3-4-3 0,0-8-7 16,-2-6-12-16,-1-2-13 0,0-6-16 15,-3 1-115-15,-2 3-126 0,-2 4-294 16</inkml:trace>
  <inkml:trace contextRef="#ctx0" brushRef="#br0" timeOffset="26696.895">1458 10626 286 0,'0'0'71'0,"0"-5"4"0,0 2-27 0,0-4-23 0,0 0-4 0,0 0 2 0,0-2 1 0,-3-1 0 15,3-1-1-15,-5 0 0 0,5-1-2 0,-6-1-2 16,4 0-3-16,-4-2-1 0,1-3-3 16,-1 1-1-16,0-2-3 0,0-1-2 15,0-1 0-15,0 3 0 0,1 2 1 16,-1-1 1-16,3 2 0 0,3 4 1 15,-4 1 1-15,4 1-1 0,0 5 1 16,-5 0 0-16,5 4 0 0,0 0 0 0,0 4 1 16,5 8 0-16,-2 1-1 0,1 4 0 15,2 4-1-15,1 4-1 0,1-1-1 16,0 2 0-16,0-3-1 0,1 1-1 16,-2-1-2-16,0 0-1 0,1-1-6 15,0 0-5-15,-1-2-9 0,0-2-11 16,2-3 18-16,-1-5-125 0,3-3-103 0,-4-2-258 15</inkml:trace>
  <inkml:trace contextRef="#ctx0" brushRef="#br0" timeOffset="28314.101">886 12040 255 0,'0'0'64'0,"-4"3"2"16,4-3-42-16,-3 0 0 0,3 0 3 15,-7 0 2-15,7 0-4 0,-2 0-1 0,2 0 1 16,-3 4 0-16,3-4-3 0,-4 0-2 15,4 0-2-15,0 0-2 0,-5 0-3 16,5 0-1-16,-5 0-1 0,5 0-2 16,-4 0-1-16,1 4-1 0,-2-4 0 15,2 0-1-15,-1 0 0 0,0 3 1 16,-1-3 1-16,0 6 0 0,-2-2 1 16,2 0 0-16,-1 2 1 0,-1 0-1 15,-1 1 0-15,0 2 0 0,2-1-2 16,-1 0 0-16,0 1-1 0,-2-1-1 0,1 1 0 15,2-3-2-15,1 4 0 0,0-2-1 16,-2 1 0-16,3-1 0 0,1 1-1 16,-2-1 0-16,3 0 0 0,2 2 0 15,-4-1-1-15,4 1 1 0,-3 3 0 16,3-4-1-16,0 2 1 0,0 0 0 16,0-2 0-16,0 3 0 0,0 0-1 0,5 0 1 15,-1 2 1-15,1 0-1 0,0-2 1 16,3 3 1-16,-1-3-1 0,1-4 0 15,2 0 0-15,0-2-1 0,1-6 0 16,-3 4 0-16,5-4-1 0,-4 0 0 16,-2-6 0-16,3 1 0 0,-3-3 0 15,0-2 0-15,-1-3 0 0,0-1 1 16,-4-2 0-16,-2-2-1 0,5 2 1 16,-5-3 0-16,0 1 0 0,0 3 0 15,0 1-1-15,-5 1 1 0,3-1 0 0,-3 2-1 16,0 1 1-16,-3 1 0 0,2 2 1 15,-3 0-1-15,0 2 1 0,0 2 0 16,1 4 0-16,-4-3-1 0,3 3 1 16,-1 0 0-16,0 3 1 0,-1 1-1 15,3 1 0-15,-4 2-1 0,6 2 1 16,-2 2 0-16,2 3-1 0,0 2-1 0,6 3 1 16,0 3-1-16,0 3 0 0,0 1-3 15,7 3-3-15,0-4-6 0,-1-3-8 16,0-1-12-16,2-7-60 0,-2-7-40 15,-1-7-88-15,-3-12-192 0</inkml:trace>
  <inkml:trace contextRef="#ctx0" brushRef="#br0" timeOffset="28929.463">715 11787 370 0,'0'0'92'0,"0"0"2"16,0 0-52-16,-4 0-15 0,0-4-7 15,0 0-5-15,4-3-3 0,-7-1-2 16,1-4 0-16,1-1 0 0,0 0-1 0,-1-1 1 16,0 0-2-16,1 1 0 0,-2-1 0 15,3 2-1-15,-3-3 1 0,-1 1 0 16,4 2 0-16,-3 3 0 0,1 0 0 16,0 1-1-16,0 1 0 0,4 1-1 15,2 1-1-15,-5 2 0 0,5-1-1 16,0 4 2-16,0-3-1 0,0 3 2 15,0 0 0-15,0 7 0 0,7-2 2 0,-1 5-1 16,1 5-1-16,5 1-1 16,-4 3 0-16,2 2-1 0,-1 2 0 15,-3 1-1-15,1 1-1 0,-1-3 0 0,0 0-1 16,2-1-1-16,-1 2 0 0,-1-5-4 16,0 0-7-16,0-5-8 0,-3 0-14 15,3-1-99-15,-6-4-104 0,4-4-254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2-10T15:32:37.26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3486 15499 706 0,'0'-17'18'0,"2"5"13"0,10-9-6 0,-5 3-1 0,-2 6-1 0,3 3-23 0,5 18-1 0,1 3 1 0,9 4 1 0,0 1-1 0,4 1 1 0,8 0 0 15,3-3 0-15,8-1 1 0,2-9 0 16,10-5 1-16,8 0 1 0,6 0-1 16,1-2 1-16,5-3-1 0,3 5 0 15,7-4-2-15,-4 8 1 0,-3 1-1 16,2 1-1 187,-5 3 0-203,-3 1 1 0,-7-1-1 0,-8-3 1 0,-7-6-1 0,-7 0 1 0,-8 0 0 0,-10-7 2 0,-5-2-1 0,-7 0 1 0,-9 0 0 0,-1 3 0 0,-6-3-6 0,0 1-14 0,0 1-12 16,-9 3-96-16,3-1-102 0,-2 0-248 0</inkml:trace>
  <inkml:trace contextRef="#ctx0" brushRef="#br0" timeOffset="1779.916">7814 13924 237 0,'-4'0'51'0,"1"0"0"15,3 0-34-15,-6 0 1 0,6 0 5 0,0 0 5 16,0 0 4-16,0 0 3 0,0-6 2 16,0 2-6-16,0-1-5 0,5 5-7 15,-5-5-5-15,0 5-5 0,0 0-2 16,4 0-4-16,-4 0 0 0,0 0-2 15,-6 0 1-15,-1 0 0 0,-2 0 0 16,1 0 1-16,-6 4 2 0,-1-4 2 16,-2 5 0-16,-2-2 0 0,-1-3 1 15,0 6 0-15,-1-2-2 0,-3 3-2 0,1-1-1 16,-1 0-2-16,2 0 0 0,-2 4 0 16,1-3 0-16,0 2-1 0,3-3 0 15,0 0 1-15,0-1-1 0,0-5 1 16,0 0 0-16,-1 0 0 0,-4 0 1 15,-1 0 0-15,0-6 0 0,1 6 0 16,-4-6 0-16,2 6 0 0,1-9 0 16,0 5-1-16,0 1 1 0,-1-1-1 0,0 0 1 15,5 4 1-15,-1-5-1 0,0 5 0 16,0 0-1-16,2 4 1 0,1-4-1 16,-5 5 0-16,2-5-1 0,-4 6 0 15,1-3 1-15,-1 1-1 0,-3 0 0 16,2-4 1-16,0 7 0 0,-2-7-1 0,7 0 1 15,-2 0 1-15,-1-8 0 16,6 3 1-16,0 0 0 0,2-2 1 0,-2 1-1 16,3 6 1-16,-1 0-2 0,3 0 0 15,-1 0 0-15,1 0-1 0,0 4-1 16,-2 2 1-16,3 0-1 0,-1-3 1 16,-2 2-1-16,-3-5 2 0,0 4 2 15,1-4 0-15,-2-4 3 0,-1 0-1 16,-1 0 1-16,3 1 0 0,3-3-1 15,0 6-1-15,-3-4-2 0,3 4-2 16,0 0 0-16,1 0-1 0,0 5 1 0,2 0-1 16,-1-2 0-16,5-3 1 0,1 4-1 15,-3 0 2-15,-1 0-1 0,-1-4 1 16,1 5 1-16,-4-5 1 0,3 0 2 16,-1-6 0-16,3-1 0 0,1 0 1 15,-1-3-1-15,0-1 1 0,-1 0-2 16,3 0-1-16,1 2-1 0,-2 2-1 15,2 0 0-15,2 3-1 0,0 4 0 0,-1 0-1 16,-2 6 0-16,2 2 0 0,0 2-1 16,-4 1-1-16,2 1-3 0,1 0-3 15,1-1-8-15,2-2-13 0,6-4-100 16,0-5-101-16,9-16-253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2-10T15:38:26.1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1038 8413 364 0,'0'-14'99'16</inkml:trace>
  <inkml:trace contextRef="#ctx0" brushRef="#br0" timeOffset="464.358">1038 8385 566 0,'-4'-36'172'0,"4"36"-152"0,0 0-7 0,10 8-2 0,2 4-4 0,5 3-4 0,6 7-2 0,4 5 1 0,2 4 0 0,4 3-1 0,-2 1-1 0,-1 0-3 0,-1-1-4 0,-4-2-4 0,-2-8-2 0,-6-3-1 0,-6-7 1 0,-2-6 1 0,-9-8 4 0,0-4 3 0,-4-9 4 0,-4-4 1 0,0-6 1 0,-2-4-2 0,3-7-1 0,-2-6 0 0,3-4 0 0,1-1 0 0,0-1 1 16,5 2 3-16,-3 4 3 0,3 6 4 0,-4 8 3 0,4 7 3 0,0 6-1 0,-6 10-1 0,-1 7-3 0,-1 12-1 0,-4 11-3 0,0 8-4 15,-3 6-1-15,-1 7 0 0,-7 0-1 16,0-1 1-16,-4-7-1 0,-2-6 1 16,-4-4-1-16,0-8 1 0,0-6 0 15,6-4 1-15,2-5 0 0,6-3-2 16,3-4 0-16,7-6-3 0,2-5 0 16,0-3-2-16,3-5 0 0,0-6 0 15,-1-2 1-15,0-2 3 0,3 1 4 0,-3 5 3 16,3 4 1-16,2 6-1 0,-5 5 0 15,5 8 0-15,6 9-2 0,1 3-2 16,0 4-1-16,4 2-1 0,1 3 0 16,2 0 1-16,1-2-1 0,1-1 0 15,1-5 0-15,-1-4 0 0,4-2 0 16,0-7 0-16,-1 0 1 0,-1-6 0 16,-3-4 0-16,3-5 0 0,1-4 1 15,-8-7-1-15,1-4 0 0,0-2 0 16,-3-5 0-16,-1 3 0 0,-3-1-1 0,1 5 0 15,-3 6 1-15,-1 6-2 0,3 3 1 16,-2 8-2-16,-3 7 0 0,6 0 1 16,-2 8 1-16,-4 11 1 0,4 5 0 15,-4 9 2-15,0 7 0 0,0 5 1 0,0 4-2 16,0 1-6-16,-5 6-14 16,-3-4-92-16,-1-1-12 0,-3-8-84 0,-3-7-179 15</inkml:trace>
  <inkml:trace contextRef="#ctx0" brushRef="#br0" timeOffset="1911.712">1189 9939 455 0,'-15'-37'105'0,"2"4"0"0,-2 1-75 0,7 16-8 16,0 5-8-16,2 4-8 0,1 2-4 0,5 5-2 16,-4 0-1-16,4 0 0 15,-3 0 0-15,3 5 0 0,-6 2 2 0,6 2 1 16,0 2 1-16,0 4 1 0,6 5 0 15,1 4 1-15,6 0 0 0,0 3-2 16,1-1 0-16,3 0-1 0,3-3 0 16,-1-5-1-16,-3-2 0 0,4-5 1 15,-4-4-1-15,1-3 0 0,-3-4 1 16,0-6 0-16,-3-2 0 0,-1-7 0 16,-2-6 0-16,-2-4 0 0,-2-3-1 15,1-4 1-15,-5-1-2 0,4 1 1 16,-4 4-1-16,0 6-1 0,0 4 0 0,0 4-1 15,0 7-1-15,0 7 0 0,-4 0 0 16,4 10 1-16,-5 5 0 0,1 4 1 16,-1 8 2-16,0 5 0 0,-4 5 2 15,2-1-1-15,1-1-1 0,-1-4 0 16,-1-5 0-16,-1-5-1 0,2-5 1 16,-4-5 0-16,-1-4 1 0,2-7 0 0,-4 0 0 15,0 0 1-15,-2-9 0 0,-1 0-1 16,-1-2-1-16,2-3-1 0,-2 1 0 15,-4-3 0-15,3 1-1 0,1 2 0 16,3 2-1-16,3 1 1 0,4 4-1 16,2 1 0-16,6 5-1 0,0 6 1 15,8 4 0-15,2 1 0 0,3 1 1 16,3 4 0-16,5-1 0 0,1-1 1 16,2-2 0-16,-4-3 0 0,3-4-1 0,0-1 1 15,-4-4 0-15,1-4 0 0,-4-1 0 16,1-4 0-16,-4-5 0 0,-2-3 0 15,-2-5 1-15,-4-2 0 0,0-4 0 16,-1-2-2-16,-4-3 1 0,4 0-2 16,-4 3 1-16,0 3-1 0,0 2 1 15,0-1-1-15,0 5 1 0,-4 4 1 0,4 5 1 16,-7 1-1-16,7 4-1 0,-3 2 1 16,-1 11 0-16,1 1 0 0,-3 6 2 15,-1 3 0-15,-3 5 3 0,1 8 1 16,-1 3 1-16,-3 5 0 0,8 2-1 15,-1 2 0-15,6-1-2 0,0-1 0 16,3-3-4-16,4-3-6 0,4-2-8 16,-2-6-15-16,0-1-88 0,-2-4-94 15,-4-4-232-15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2-10T17:34:56.28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1124 9042 331 0,'-6'0'83'0,"0"0"1"0,2-5-36 0,-1 5-23 0,1 0-8 0,1 0-4 15,-2 0 0-15,-3-6 0 0,0 2 0 16,-1 1 1-16,0-3 1 0,1 1 0 0,-1-1 0 15,2-1 0-15,4 2-1 0,3 2-1 16,-6-1 0-16,6 4 0 0,-4-3-2 16,4 3 0-16,0 0 0 0,0 0-2 15,0 0-1-15,0 4-1 0,0 0-1 16,0 3 0-16,4 3 0 0,3 0 2 16,2 5 0-16,3-2 1 0,0 3 1 15,4 0 0-15,4-1-1 0,3 3-2 0,-1-1 0 16,-2-2-3-16,1-2 0 0,1 1-2 15,-1-2 0-15,1-1-1 0,-3-3 0 16,-1-3-1-16,-2 1 1 0,1-6-1 16,-1 4 0-16,-6-4-2 0,-1 0-3 15,-2 0-3-15,0-4-5 0,-3 0-6 16,-4 0-8-16,4-1-8 0,-4 0-51 16,0-1-42-16,0-2-82 0,-5-2-182 15</inkml:trace>
  <inkml:trace contextRef="#ctx0" brushRef="#br0" timeOffset="732.05">1318 8932 350 0,'0'-4'96'0,"0"-2"3"0,0 1-13 16,0-2-57-16,0 0-4 0,0 0-1 15,0 0-2-15,0 0-3 0,0 0 0 16,0 4-1-16,0 0 0 0,0-2-1 15,0 5 0-15,0-3 1 0,0 3-2 16,-4 0 0-16,4 0-1 0,-5 8-3 16,-1-1 0-16,0 6-5 0,-3 4-1 15,0 4-2-15,-2 3-1 0,0 4 1 16,-1 3-1-16,-2 1-1 0,-5 0 1 16,3 1 0-16,-5 0-1 0,-1-1-1 15,-2 0 1-15,0-4-2 0,-4-3 1 0,3-4-1 16,-1-2 1-16,5-6-1 0,3-3 1 15,5-2-1-15,2-4 0 0,4-4 0 16,4 0 0-16,3-4 0 0,0-5 0 16,5-2 0-16,4-4 0 0,0-4 0 0,1-1 0 15,4-1 0-15,-3 2 1 0,2 0-1 16,1 2 0-16,0 3 0 0,0 4 0 16,-3 1 0-16,3 2 0 0,0 1 0 15,3-2 0-15,-3 1-3 0,-1-2-1 16,1 2-4-16,-1-2-2 0,-1-1-3 15,-5 0-5-15,0 2-4 0,-1 0-4 16,-2 0-4-16,2 2-2 0,-2 0-3 16,-1 1-2-16,-3 1 1 0,6-1 3 15,-6 5 5-15,0-7 6 0,0 3 5 0,0 1 6 16,-4-4 7-16,0 1 4 0,-1-1 4 16,-2-3 2-16,0 1 3 0,1-2 3 15,-3 1 1-15,-1-1 2 0,0 1 2 16,0-1 1-16,-1 3 1 0,1 1 0 15,2 2 0-15,0 1 0 0,1 4 0 16,4-5-2-16,3 5-2 0,-6 0-1 0,6-5-3 16,-3 5-1-16,3-5-2 0,0 5-1 15,-4-5-1-15,4 2 0 0,0 3 0 16,0-5 1-16,-3 5 0 0,3-3 0 16,0 3 1-16,0 0 1 0,0 0 1 15,3 6-1-15,1 4 1 0,3 7 1 16,1 5 0-16,6 6 0 0,-3 6 0 15,2 7 0-15,-3 5-1 0,-1 2 0 16,-3 2-1-16,-1 3-2 0,-5 0-1 0,6-3-1 16,-2-5-2-16,-4-4-4 0,6-9-10 15,-6-6-9-15,6-10-13 0,-6-6-17 16,0-10-100-16,0-5-111 0,-4-11-257 16</inkml:trace>
  <inkml:trace contextRef="#ctx0" brushRef="#br0" timeOffset="3082.802">852 8010 163 0,'0'0'53'0,"0"-3"7"0,0 3-12 15,0-5-3-15,0 5 0 0,0-4 1 16,0 4-4-16,0-5-6 0,0 5-5 16,0-4-4-16,0 4-4 0,0-4-4 0,0 4-3 15,-4-4-2-15,4 4 0 16,0-4-2-16,-4 4-1 0,4 0 0 0,-7 0 0 15,7 0 0-15,-7 0-1 0,2 0 0 16,-1 0 0-16,0 0-2 0,-1 5 1 16,2-5-2-16,-3 4 1 0,1-4-1 15,-2 6-1-15,-1-3 0 0,2-3-1 16,-1 7-1-16,-1-2 0 0,4 0-2 0,-2 2 0 16,0 0-1-16,1 3-1 0,1 0 0 15,-1 1 1-15,1 1-1 0,-1 0 1 16,2 0 0-16,1-1 0 0,1 1 0 15,3-1-1-15,-5 0 1 0,5-1 0 16,0-2 0-16,0 2-1 0,0 0 0 16,0 2 1-16,0 1-1 0,5 3 0 15,-5-1 1-15,3 2 0 0,-3 4 0 16,4 1 0-16,-4-2 1 0,6 1-1 0,-6 0 0 16,0 2 1-16,4 0-2 0,-4-1 1 15,0 0 0-15,-5-1 0 0,5 0-1 16,-6 0 1-16,1 1 0 0,-1 0-1 15,-1 1 0-15,-3 2 0 0,0-2 0 16,1 5 0-16,-2-1-1 0,0-3-1 16,-3 1 1-16,0-2-1 0,3-2 0 15,0 1 1-15,-1-6 0 0,4 0 0 0,-2-1 0 16,4-3 1-16,2 0 0 0,-1-3 0 16,3-4 0-16,-2 2 0 0,4-7 0 15,-7 5-1-15,7-5 1 0,0 0 0 16,0 0-1-16,0-4 1 0,6 1 0 15,-6-3 1-15,5 1 0 0,-2-3 1 16,2 1-1-16,-2 0 0 0,1 0 1 16,2 0-1-16,2 2-1 0,-1 5 1 0,3-5-1 15,-1 5 1-15,0 0-1 0,1 4 1 16,2-1-1-16,-3 2 0 0,-2 0 1 16,4-1 0-16,-2 1 0 0,-3 2 0 15,2 2 1-15,-3 1 0 0,2 3 1 16,-3 3 0-16,-1 2 0 0,1 2-1 15,-2 2 0-15,-2 0 0 0,5 3-1 16,-5-1 0-16,0 3 0 0,0 1-1 0,0-2 1 16,0 1-1-16,0 0 0 0,0 1 1 15,0-1-1-15,3-1 0 0,-3 1 0 16,0 0 1-16,5-1-1 0,-5-1 1 16,0 2-1-16,5-1 0 0,-5 1 1 15,0-2-1-15,0-2 0 0,0 2 0 16,0 0 0-16,0 0 0 0,0 3 1 15,-5-3-1-15,5 4 0 0,-3 0 0 16,3-2 0-16,0 0 0 0,-4-2 0 0,4 2 0 16,0-1 0-16,4 1 0 0,-1-1 0 15,-3 0 0-15,7 3 0 0,-3-1 0 16,-1-2 0-16,1-2 0 0,-2-2 0 16,3-2 0-16,0-2-1 0,-1-3 1 15,0-4 0-15,2-1-1 0,-1-2 1 16,3-3-1-16,2-5 0 0,0 0 0 15,1 0 0-15,1-3 0 0,2-5-2 0,0-2-3 16,-3-1-7-16,2-1-8 0,0-1-12 16,-4-1-93-16,1-2-97 0,-2-1-236 15</inkml:trace>
  <inkml:trace contextRef="#ctx0" brushRef="#br0" timeOffset="4998.676">727 10199 362 0,'0'0'89'0,"0"0"5"0,0 0-48 15,0 0-13-15,0 0-7 0,0 0-2 16,0 0 0-16,0 0-3 0,0 0-1 16,0 4-1-16,0 1-2 0,-4 1-2 15,4 2-2-15,0 1-1 0,0-1-1 16,0 2-2-16,0 1-2 0,0-2-1 15,0 3-1-15,0 1-1 0,0 1 0 16,0 3 0-16,6 1 1 0,-6-1-1 0,7 4 1 16,-1-1 0-16,0 0 0 0,4 1-1 15,-2 0 0-15,1 0-1 0,3 1-1 16,-1 0 1-16,-1 0-2 0,2 2 1 16,2-1-1-16,-3-1 1 0,2 0-1 15,0 0 1-15,2-3-1 0,0 1-1 16,3-4 1-16,2-1 0 0,5-2-1 15,1-4 0-15,3-2 1 0,4-2-1 16,-2-5 0-16,1 4 0 0,-2-4 1 0,-3 0-1 16,0 0 0-16,-3 0 0 0,-6 0 0 15,-1 0 0-15,1 3 0 0,-4-3 1 16,-3 4-1-16,-1-4 0 0,-3 0 0 16,-1 5 0-16,0-5 0 0,-3 5 1 15,-3-5-1-15,4 4 0 0,-4 0 1 16,0-1-1-16,0-3 1 0,0 6-1 15,0-3 1-15,0 3-1 0,0-1 0 0,-4 1 0 16,4-1 0-16,-3 2 1 0,3-1-1 16,-6-1 0-16,6 0 0 0,-4 0 0 15,1-2 0-15,-2 1 0 0,0 0 0 16,-4-4 0-16,2 5 0 0,-2-5 0 16,-3 4 0-16,2-4 0 0,-4 5 0 15,0-5 0-15,1 6 1 0,-1-1-1 16,1-1 0-16,-1 1 0 0,-2 0 1 15,-1 1-1-15,4 0 0 0,-3-1 0 0,0-5 0 16,1 5 0-16,1-5 0 0,3 0 0 16,1 0 0-16,2 0-1 0,0 0 1 15,5 3 0-15,3-3 0 0,-7 0-1 16,7 0 1-16,0 0 0 0,0-3 0 16,0 3 0-16,0 0 0 0,0 0 0 15,0 0 0-15,0 0 0 0,0 0 0 16,0 0 0-16,6 0 0 0,-6 0 0 0,6 0 0 15,-2 0 0-15,3 0 0 0,2 5 1 16,1-5-1-16,1 5 0 0,3-5 1 16,3 3-1-16,-1-3 1 0,-2 0-1 15,3-3 1-15,-4-1 0 0,0-2 0 16,-2-1 0-16,-1-2-1 0,-1 0 1 16,1 0-1-16,-2-1 1 0,0 0-1 15,1 1 0-15,0 2 0 0,-2 0 0 16,1-2 0-16,0 2 1 0,-2-1-1 0,-2 3 0 15,1-1 0-15,-1 2 0 0,-4 0 0 16,4 4 0-16,-4-4 0 0,0 4 0 16,0 0 0-16,0 0 1 0,0 0-1 15,0 0 0-15,0-3 1 0,-4 3-1 16,-2 0 1-16,0-4-1 0,-1 4 0 16,-1-5 0-16,-1 2 0 0,-1-2 0 0,0 0 0 15,0-3 0-15,-2-4 0 0,1-3 0 16,1-5-1-16,0-1 1 0,-2-2-1 15,1-1 1-15,1 1-1 0,-2 0 1 16,4 5-1-16,-1 2 1 0,1 0-1 16,2 5 1-16,3 2 0 0,-1 1 0 15,4 3 0-15,-3 2 0 0,3 3 0 0,0-4 1 16,-3 4-1-16,3 0 0 0,0 0 0 16,0 0 0-16,0 0 0 15,-4 0 0-15,4 0 0 0,0 0 0 0,0-4 0 16,-4 4 0-16,4 0 0 0,0-3 0 15,0 3 0-15,0 0 0 0,0 0 0 16,0 0 0-16,0 0 0 0,0 0 0 16,0 4 0-16,4 3 0 0,1 0 0 15,3 4 0-15,2 2 1 0,4 5 1 16,-1 0 0-16,-1 4 1 0,2-1 1 0,0 1 0 16,-1 0 0-16,-3 0-1 0,1-2 0 15,1-3 0-15,-1-2-1 0,1-2-1 16,-2-1 1-16,2-2-1 0,-1-2 0 15,-1 0 0-15,-4-2-1 0,2-1 1 16,-2 0-1-16,0-1 0 0,-6-4 0 16,4 0-1-16,-4 3-3 0,0-3-2 0,0 0-5 15,0 0-7-15,0-5-11 0,-4 0-12 16,-2 2-97-16,-2-4-100 0,-3 0-248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2-10T15:55:36.7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5244 5571 221 0,'0'0'46'0,"0"0"0"15,0 0-34-15,4 4-4 0,-4 0-1 16,0 1 4-16,0 1 2 0,-4 2 3 16,4 1 0-16,-9 2 0 0,2 2-1 15,-7 6-4-15,-2 1 0 0,-1 2-2 16,-1 3 0-16,-3 3-1 0,-2 4 2 16,0 4-1-16,1 1 1 0,1 4 1 0,1 2 0 15,0 0 0-15,3 2 1 16,5 3-2-16,5-1 0 0,3-3 0 0,4 5-1 15,0 0 0-15,10 5 0 0,6-1-2 16,4-1-1-16,2 2-2 0,0-2-1 16,4 0-5-16,4-5-16 0,-3-2-72 15,-4-4-73-15,-3-10-190 0</inkml:trace>
  <inkml:trace contextRef="#ctx0" brushRef="#br0" timeOffset="539.146">5780 5517 311 0,'9'0'80'0,"-1"7"5"0,2 0-47 0,0 3-5 16,2 4-3-16,-1 5-4 0,-1 5-5 15,-4 7-4-15,2 5-5 0,-2 10-2 16,-3 7-1-16,-3 8-3 0,0 3-1 15,0 1-1-15,-5 2 0 0,-1 0-1 0,0-1-1 16,0 0 0-16,-2-4 0 16,-6-2-1-16,-3-4-1 0,-1-4-2 0,2-3-2 15,-7-8-3-15,-6-4-7 0,-5-5-33 16,-2-1-53-16,0-4-75 0,1-4-177 16</inkml:trace>
  <inkml:trace contextRef="#ctx0" brushRef="#br0" timeOffset="71479.279">10714 10739 366 0,'-9'-5'76'0,"-3"-1"1"0,4-1-68 0,3 1 3 0,5 2 3 0,-5-2 3 0,5 0 3 0,0-2 4 0,-2-1 1 0,2 5-1 0,0-3-4 0,0 3-4 0,0 4-6 0,0 0-3 0,0 0-4 0,0 4-2 0,5 4-1 0,-5 3-1 0,0 2 1 0,0 6-1 0,3-2 0 0,-3 6 0 0,5 6 1 0,-3 4 0 0,7 3 0 0,2 4 1 0,6 2 0 0,3 0-1 0,7-4 1 16,2-5 0-16,8-7 0 0,2-9 1 15,3-7 0-15,1-10 1 0,4 0 0 16,-1-9 0-16,3-4 1 0,1-7-2 16,4-4-1-16,0-4 0 0,0-3-1 15,-3-3 0-15,3-3 0 0,-1 1 0 0,0 7-1 16,-1 3 0-16,0 5 1 0,0 6-1 16,2 5 1-16,-1 10 0 0,-3 0 1 15,-6 13 0-15,0 3 0 0,-3 5 0 16,-2 3 1-16,-5 5-1 0,-1 1-1 15,-3 2 0-15,-2 0 0 0,-3-5 0 16,-2-1 0-16,-4-4-1 0,-2-3 1 16,-5-5-1-16,-1-1 1 0,-2-8-1 0,-2 0 1 15,0-5-1-15,3 0 1 0,0 0 0 16,5 0-1-16,4-7 1 0,7 2 0 16,6-2-1-16,2-1 0 0,8 0 1 15,8 0-1-15,3 2 0 0,7-2 0 16,0-2 0-16,6-1 0 0,-1 1 0 15,-5-3 1-15,-2-3 2 0,-5-6 2 16,-5-2 2-16,-6-6 2 0,-2 1 0 0,-3-5 0 16,-3-2 0-16,-1-1-6 0,-2 2-13 15,-4-1-18-15,-2 2-97 0,-6-6-101 16,1-1-252-16</inkml:trace>
  <inkml:trace contextRef="#ctx0" brushRef="#br0" timeOffset="72941.741">11378 11223 301 0,'-27'8'70'0,"-2"7"6"0,0 11-46 0,-1 1 2 0,5 8 4 0,3 2 3 0,3 3-1 0,4 6 0 0,3-2-4 16,6-1-6-16,6-1-6 0,5 4-4 15,9-2-3-15,10-8-2 0,10-1-3 16,7-7-3-16,6-6 0 0,8-5-1 0,3-13-1 15,1-4 0-15,1-8-2 0,-3-8-1 16,-1-6 1-16,-5-6-1 0,-7-5 0 16,-7-6 0-16,-10-10-1 0,-9-10-1 15,-14-6 0-15,-13-5 0 0,-13-2-2 16,-8 2 0-16,-10 8 0 0,-7 16 0 16,-3 13 0-16,-1 13 2 0,0 17-1 15,1 12 2-15,-2 16-1 0,0 10 1 16,8 10 0-16,0 11-1 0,5 6-5 0,6 1-9 15,8 1-12-15,11-2-94 0,9-6-96 16,13-7-240-16</inkml:trace>
  <inkml:trace contextRef="#ctx0" brushRef="#br0" timeOffset="73277.538">11448 11359 450 0,'0'0'100'16,"4"6"4"-16,5 15-76 0,6 14-4 16,0 9 1-16,3 9 2 0,0 8-1 15,2 10-3-15,8 2-5 0,-1 7-4 16,2-3-4-16,1 1-7 0,3-4-14 16,3-2-19-16,-3-11-92 0,-3-12-99 0,-1-14-247 15</inkml:trace>
  <inkml:trace contextRef="#ctx0" brushRef="#br0" timeOffset="141409.392">6319 10766 432 0,'-6'-26'103'0,"-1"1"2"0,1 3-67 0,6 3-13 0,0 9-8 0,0 1-7 0,0 5-4 0,0 0-3 0,0 4-2 0,0 0-1 0,0 0 1 0,0 8 0 0,-7 7 1 0,0 6 1 0,0 10 1 0,0 8 0 0,0 11 1 0,7 6-1 0,0 3 0 0,3-2-1 0,10 1-2 0,6-6 1 0,1-6 0 0,5-5 0 0,1-7 0 0,2-12 1 15,0-3 2-15,4-6-1 0,2-9 1 16,5-4 0-16,8-12-1 0,4-5 0 0,3-2-1 16,5-6 0-16,1-6-2 0,0-9 0 15,5-8 0-15,6-2 0 0,2-4-1 16,1 2 0-16,0 4 1 0,3 7 1 16,-3 9 1-16,-2 12 1 0,-7 10 0 15,-4 13 1-15,-7 12 0 0,2 6 0 16,-6 13-1-16,-2 8-1 0,-4 5 0 15,-4 2-1-15,-2 1 0 0,-4-4 0 16,-2-3-1-16,-1-8 0 0,1-4 0 16,-2-8 0-16,-2-4 0 0,0-4-1 0,-2-6 1 15,-2 0 0-15,-3-9 0 16,-3 0-1-16,-1-4 1 0,3-5 0 0,-1-2-1 16,4-1 1-16,3-2-1 0,2-2 0 15,5-1 0-15,4 0 0 0,8-1 0 16,4 1 0-16,6 2 0 0,7 0 0 15,4 3 0-15,3 3 1 0,5 6 1 16,-3 3 0-16,-1 4-1 0,-3 6 1 16,0 6 0-16,-2 2 0 0,0 1-1 15,-5-3 0-15,1-5 0 0,2-8-1 0,-5-8 2 16,-1-9-1-16,-4-11 0 0,0-14 0 16,-1-9-2-16,-8-9-9 0,-4-8-19 15,-5-4-99-15,-4-10-104 0,-9-11-264 16</inkml:trace>
  <inkml:trace contextRef="#ctx0" brushRef="#br0" timeOffset="143842.73">7821 11671 589 0,'0'0'-6'0,"0"0"3"0,0 0 5 0,-4 0 6 0,4 5 6 0,-4 4 6 16,-2 4 4-16,-6 6 2 0,1 12-2 0,-5 11-6 0,1 9-8 0,-3 8-9 0,-2 3-9 0,-2-1-7 0,2-4-1 0,-3-9-2 0,3-11 0 0,5-12 7 0,2-8 9 0,6-10 7 0,7-7 7 0,14-6 5 0,7-5 3 0,12-3 1 0,8-2-5 0,8 0-4 0,-1 2-1 0,5 0-3 0,-4 2-3 0,-5 2-2 0,-5 3-2 0,-7-1-1 0,-9 1 0 0,-6 0 0 0,-9-3 0 0,-8-5 0 15,-5-2 0-15,-5-5 1 0,-8-4 2 16,0-2 1-16,-1-5 0 0,-2-1 0 0,1 3 0 16,3-2 1-16,-1 1-2 0,5 3 0 15,3 4 1-15,2 8 1 0,5 4 0 16,3 3 0-16,9 6 3 0,2 11 1 16,2 5 1-16,4 2-2 0,2 3-1 15,5 5 0-15,-1 4-1 0,3 0-2 16,-1-4-2-16,0-1-1 0,-4 1 0 15,-1-3 0-15,1-5 0 0,-3-3-1 16,0-2-2-16,-1-2-3 0,-1-2-2 16,1-5-2-16,0 0-2 0,-3 3-3 0,0-3 2 15,-3-6 1-15,-3-2 3 0,1-5 2 16,-6-6 2-16,-3-6 4 0,0-6 1 16,-9-3 2-16,4-7 0 0,-3 0 0 15,3 0 1-15,-1 3 0 0,3 2-1 16,3 4 0-16,0 8-1 0,0 7-1 15,0 7 0-15,5 10 0 0,0 10 0 16,-1 10 1-16,0 10-1 0,0 9 0 0,0 4 0 16,-4 10 1-16,0 3 0 0,0 2 0 15,3-2-1-15,-3-4 2 0,7-4-1 16,-3-3 1-16,2-10-1 0,-1-8 1 16,3-7 0-16,-3-8 4 0,0-9 1 15,-5-3-1-15,0-14 1 0,0-8-1 16,0-14 1-16,-6-12-2 0,-4-9-4 15,-1-9-1-15,-2-7-1 0,-2-6-1 16,1-7 0-16,-1 0-1 0,7 8 0 0,5 1-1 16,3 7 1-16,11 6 0 0,9 14 1 15,6 16 0-15,3 14 0 0,8 11 1 16,-1 18 0-16,1 11 0 0,-2 15 0 16,-1 16 1-16,-2 11-1 0,-5 1 1 15,-4 3 0-15,-7-4 0 0,-8-6 0 16,-8-8 0-16,-15-9 0 0,-4-11 0 0,-11-4 1 15,-6-10-2-15,-4-2-9 0,-6-8-17 16,-1-7-103-16,-5-4-106 0,1-6-268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2-10T16:02:05.68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6318 6686 259 0,'0'-12'69'0,"2"-2"2"0,-2 4-36 0,6 3-7 0,-6 2-11 15,0 0-5-15,5 1-6 0,-3 4-3 0,-2-7 0 16,6 3 2-16,1-1 1 0,-1-2 1 15,2-1 1-15,-1-1 0 0,4-1 0 16,1 2-1-16,-2-2-2 0,6 3-3 16,0 2 0-16,2 0-1 0,3 5-1 15,5 0 1-15,3 9-1 0,3 2 0 16,6 2 1-16,3 3-1 0,3 5 1 0,-2 3 0 16,-1-1 0-16,2 0 0 0,-2-4 0 15,-2-1 1-15,1-4 0 0,1-5 1 16,6-6 0-16,5-3 2 0,-1 0 1 15,0-7 0-15,0 1 1 0,-5-3 0 16,0-1-1-16,-8-3-1 0,-3 0-1 16,-2-4-1-16,4 3-1 0,-1-2-1 15,6 4 0-15,2 2 0 0,1 4-1 16,-2 2 0-16,1 4 0 0,0 0 1 16,-4 5-1-16,-5 0 1 0,3 1 0 15,-3 1 1-15,3 0 1 0,3 0 0 0,7 2 2 16,5-1-1-16,0 5 0 0,6-2 0 15,-3 0-1-15,-2 2 0 0,-6-1-1 16,-6-2-1-16,-4-1 0 0,-8-6-1 16,-3-3 1-16,3 0 3 0,-4-8 2 15,5-3 2-15,-1-5 2 0,3-4 0 16,2-4 1-16,-2-3-1 0,-3-5-2 0,0-1-7 16,-3-3-12-16,-5 3-68 0,-2-3-28 15,1-3-77-15,-3 4-175 0</inkml:trace>
  <inkml:trace contextRef="#ctx0" brushRef="#br0" timeOffset="54338.537">10364 5423 324 0,'0'-7'76'0,"-3"-3"1"0,-2 1-50 0,5 3-6 16,0 1-5-16,0 0-4 0,0 2-3 16,0-1-1-16,0 4-2 0,0 0-3 15,0 0-1-15,0 0-1 0,0 4-1 16,0 0 0-16,-3 4 0 0,3 1 0 15,-5 1 0-15,5 1-1 0,-5-2 0 16,5-1 0-16,0 2-1 0,-6-3 1 16,6-1-1-16,-2 0 1 0,2-1 1 15,0 1-1-15,0-1 1 0,0 1-1 16,0 0 1-16,0 0-1 0,0-2 0 0,2-1 1 16,-2-3-1-16,6 6 2 0,0-6-1 15,-2 0 0-15,0 0 1 0,2 0 0 16,1 0-1-16,-1-4 1 0,1 4-1 15,-1-6 0-15,5 2 0 0,-3-1 1 16,0-1-1-16,3 0 0 0,-2-3 1 16,2 0-1-16,-1-2 2 0,1-3 0 15,-3 0 2-15,5-1 1 0,-3 0 2 0,-1-2 0 16,2 1 1-16,-2 0-1 0,2 1 0 16,3 1-2-16,-1 1-2 0,3 1-1 15,0 2-1-15,1 1-1 0,2 1 1 16,2 2-1-16,4 1 1 0,1-1-1 15,0 2 1-15,3 1-1 0,2 3 0 16,-4-5 0-16,7 5 1 0,-3-4-1 16,-3 4 0-16,6-8 0 0,-3 0 0 0,1-3 0 15,2 1 0-15,0-3 1 0,0 3-1 16,5 0 0-16,0 2 1 0,2 2 0 16,2-1 1-16,0 1 0 0,1 1 0 15,-1-1 1-15,2-2 0 0,3-1-1 16,3 2 0-16,4-2-1 0,2 0 1 15,-4 2-1-15,2 0 1 0,-4 2-1 16,-3 1 0-16,-1-1 1 0,-5 5-1 16,1-6 0-16,-2 6 0 0,6 0-1 0,4-3 1 15,0 3-1-15,1 0 0 0,0 0 0 16,1 0 0-16,-2 0 1 0,-2-5-1 16,-2 0 0-16,1-1 0 0,3 2 1 15,2 0 0-15,-1 4 0 0,3-3 0 16,-1 3 1-16,-2 0-1 0,-2 5 0 15,1-5 0-15,1 0 0 0,1 3-1 16,6-3 1-16,1 0-1 0,1 0 0 16,3 4 0-16,-3-4 1 0,2 0-1 0,-2-4 0 15,-1 4 0-15,0 0 0 0,1 0 0 16,2 0 0-16,-4 6 0 0,-3-1 0 16,-3 0 1-16,-3 0-1 0,-4 0 0 15,0-2 0-15,-2 3 0 0,5 0 0 16,0-2 0-16,-2 2 0 0,4-2 0 15,-2 1 1-15,0-1-1 0,-1-4 0 0,-2 0 0 16,2 3 1-16,4-3-1 0,5 5 1 16,1-5-1-16,-1 5 0 0,3-1 1 15,-2 1-1-15,-3 0 0 0,-3-5 0 16,0 5 1-16,0-2-1 0,0-3 0 16,2 5 0-16,2-1 0 0,-2-1 0 15,2 1 0-15,-4 0 1 0,-2-4-1 16,-2 0 0-16,-3 0 0 0,0 0 0 0,0 0 0 15,-3 0 0-15,1 0 0 0,-4 0 0 16,-2 5 0-16,-1 0 0 0,-2 1 0 16,-4-1 0-16,-1 1 0 0,-2 0 0 15,1-2 0-15,-4 0 0 0,0-4 0 16,0 0 1-16,-2 0-1 0,-2 0 0 16,-5 0 0-16,-1 0 0 0,-4 0-1 15,-3 0 1-15,-4 5-1 0,-3-2 1 16,3 2-1-16,-3-1 0 0,0-1 1 0,0-3-1 15,0 5 1-15,0-5 1 0,0 4-1 16,0-4 0-16,0 0 1 0,0 3-1 16,0-3 0-16,0 0 0 0,6 6 0 15,-6-3 0-15,0 2-1 0,0 0 1 16,-6 1-2-16,6 0 1 0,-6-1-1 16,2 1 0-16,0-1 1 0,-1-5 0 15,-1 5 1-15,-2-5 0 0,2 0 0 0,-2 0 1 16,-1-6 1-16,-2 2-1 0,-1 1 0 15,-1-2 0-15,-1 0-1 0,-3-1 1 16,2-3-1-16,-5 0 0 0,4-3 0 16,-5 1 1-16,-1-3-1 0,2 3 0 15,-1-1 0-15,-2 1 1 0,1 2 0 16,-1-2 0-16,3 2 1 0,2-3 0 16,-4 0-1-16,1-2 1 0,0-1 0 0,0-1-1 15,0-1 0-15,-2 0-1 0,3 0 0 16,-2 1 0-16,1 2 0 0,2 2 0 15,-1 4-1-15,-4 2 1 0,0 6-1 16,-1 0 1-16,-3 3 0 0,3 2 0 16,-1 1 0-16,-1 0 0 0,4 2 0 15,-2-1 0-15,3-2 0 0,2-5 0 16,1 0 1-16,3 0-1 0,0 0 2 0,5-6-1 16,2 1 1-16,2 0-1 0,2 5 1 15,5 0 0-15,-7 0-1 0,7 0 0 16,0 0-1-16,0 0 0 0,0 4 0 15,0-4 0-15,9 7-1 0,-2 2 1 16,5-1 1-16,6 0-1 0,3 1 1 16,3-1-1-16,3 0 1 0,2 0-1 15,4-2 1-15,-2-2-1 0,-4 1 1 0,1 0-1 16,-4-5 0-16,-1 6 0 0,-6-6 1 16,-1 4-1-16,-3-4 0 0,-4 0 0 15,0 0 0-15,-3 3 0 0,-3-3 0 16,1 5 0-16,-4-5 0 0,6 6 0 15,-6-3 0-15,3 2 0 0,-3 1 0 16,0-2 0-16,0 1-1 0,0 0 1 16,-4 1 0-16,-2 0 0 0,-3 2 0 0,-2 3 0 15,-3 1 0-15,-5 1 1 0,-1 3-1 16,-3 0 0-16,-3 2 1 0,-1 3-1 16,3 4 1-16,2 3 0 0,2 1 0 15,4 3-1-15,2 2 1 0,4 0 0 16,-1-5-1-16,2-2 1 0,0-5-1 15,0-4 0-15,1-4 1 0,2-4-1 16,1-3 0-16,0-3 1 0,5-4 2 16,-6 3 0-16,6-3 1 0,0 0 0 0,-5 0-1 15,5 0-2-15,0 0-2 0,0 0-6 16,0 4-11-16,6 0-89 0,-6 3-88 16,0 3-221-16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2-10T16:05:22.36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6221 6288 246 0,'0'-11'66'0,"0"1"4"0,0 0-35 0,0 2-4 0,-2 1-5 0,2 0-5 0,0 3-6 0,0 4-6 0,0 0-4 0,2 0-4 0,-2 0-1 0,6 8-2 0,-6-1 0 0,5 3 0 0,-5 0 0 0,6 2 1 0,-4 4 0 16,3 1 1-16,-2 3 0 0,3 2 0 0,5 5 1 0,-3 1 0 0,4 2 0 0,2 0 1 16,0-1-1-16,6 0 1 0,-2-5 1 15,3-4-1-15,0-5 1 0,5-5 1 16,-2-6-1-16,4-4 0 0,0 0 0 16,10-4 0-16,3-1-1 0,4 1-1 15,2-3 1-15,0 1-1 0,3-1 0 16,-4-5 0-16,-4-4 0 0,-4-6 1 0,-2-4 1 15,3-2 1-15,6-1 0 0,1-4 1 16,1 1 0-16,0 3 0 0,4 5 0 16,-4 2-2-16,-5 5-1 0,-3 1-1 15,-4 2 0-15,0 2 0 0,0 1 0 16,-3-1-1-16,-1 1 0 0,0 0 0 16,2 2 1-16,-2 4-1 0,-3 5 1 15,-1 6 0-15,-1 7-1 0,-2 0 1 0,-3 7 0 16,-5 6 0-16,1 3 0 0,-1 4 0 15,0-1 0-15,-2 1 0 0,3-1 0 16,1-4 0-16,-1-7 1 0,-2-7 2 16,-1-4 1-16,-2-6 0 0,0-4 1 15,-3-4 0-15,6-2 0 0,0 0-1 16,4-2-1-16,4-1-2 0,9-1 0 16,3 2-2-16,9-2 1 0,2-1 0 15,0-2-1-15,2-1 0 0,-1-5 0 0,2 0 0 16,-3-4 1-16,0 1 1 0,1 3 1 15,5-1 1-15,-1 8 0 0,1 5 0 16,3 3-1-16,-1 4 1 0,-5 11-2 16,0 1-1-16,-6 4-1 0,-2 3 1 15,-2 0 0-15,0 0-1 0,2-4 1 16,2-3-1-16,1-7 2 0,3-5 1 0,-1-3 1 16,2-6-1-16,-2-3 2 0,-1-1-1 15,-3-6 1-15,2-1-1 0,-4-5-2 16,-1-4 1-16,-4-2 0 0,-1 2-4 15,-3-4-6-15,-10 1-12 0,-2-1-85 16,-7-2-86-16,-4 0-217 0</inkml:trace>
  <inkml:trace contextRef="#ctx0" brushRef="#br0" timeOffset="19161.249">12581 4414 134 0,'-3'-4'40'0,"3"4"4"0,-5-6-17 0,5 6 3 0,-5-5 1 0,5 1 0 15,0 4 1-15,0-4-4 0,0 4-5 0,0 0-4 0,0 0-3 0,0 0-6 0,-2 0-5 0,2 7-4 0,-5-1-2 0,1 4 1 0,0 2 0 0,-5 0 2 0,0 2 1 0,2-2 3 0,-5 1 3 0,3-1 1 0,-1 2 3 0,1-1 1 0,-1 0 0 0,1 1 0 0,4 4-2 0,0 0-2 16,5 8-2-16,-6 1-1 0,6 4-1 16,0 0-2-16,0 9 0 0,5 1-2 15,-1 4 0-15,2-3-1 0,6 1 1 16,2-1-1-16,2-3 0 0,7-5 0 16,5-9 1-16,10-4 0 0,6-8 0 15,5-6 1-15,5-7-1 0,5 0 1 16,1-6-1-16,-2-6 1 0,-2-6-1 15,1-6-1-15,-3 0 0 0,0-5 1 0,-2-5-1 16,-5-2 1-16,-1-3 1 0,-8 4 1 16,-10-2 1-16,-3 0 1 0,-13-2 0 15,-6 3 1-15,-6 1 0 0,-12 2-1 16,-6-1-1-16,-2 2 0 0,-10 3-1 16,-6-3-2-16,-4 2 0 0,1 4-1 15,-4 2 0-15,2 4-1 0,0 6 0 16,3 4 0-16,0 10 1 0,0 0-2 0,-1 5 1 15,0 6 0-15,-1 6 0 0,0 3 0 16,3 4-1-16,-3 5 1 0,4 6 0 16,2 2 0-16,1 4 1 0,1 2-4 15,8 2-3-15,2 4-8 0,7 2-15 16,4-1-72-16,9-1-79 0,2-6-195 16</inkml:trace>
  <inkml:trace contextRef="#ctx0" brushRef="#br0" timeOffset="19983.383">12984 4881 241 0,'0'-15'62'0,"-6"1"3"0,6 2-35 16,-7 1-5-16,7 2-4 0,-6 3-6 15,6 1-4-15,-5 2-4 0,5 3-2 16,-6-4-3-16,2 4 1 0,-2 0 2 15,4-5 3-15,-2 5 2 0,4-6 2 16,-7 2 2-16,7 1 1 0,-2-3 1 16,2-1-2-16,-5 2-1 0,0-2-2 15,3 1 1-15,2 1-2 0,-6 2-1 0,6 3-2 16,-6-4-1-16,6 4-2 0,-4 0-1 16,4 0-1-16,-4 0-1 0,4 5 0 15,-6-2-1-15,1 4 0 0,5 0 1 16,-3 5-1-16,3 3 1 0,3 2 0 15,3 6 1-15,1 2 1 0,5 4 1 16,4 3 0-16,1 0 2 0,3-1-1 16,0 1 1-16,5-2 0 0,-4-1-1 0,5-1-1 15,1 1 0-15,0 0-1 16,2 0-1-16,1 4 0 0,-2 2 0 0,4 0-1 16,-1 1 0-16,-3-3 0 0,-2 0 0 15,-1 0 0-15,-3-3-2 0,-2-4-5 16,-2 1-10-16,-3 2-87 0,-2 2-87 15,-4 5-220-15</inkml:trace>
  <inkml:trace contextRef="#ctx0" brushRef="#br0" timeOffset="47284.632">6985 7421 52 0,'-24'26'11'0,"3"-1"2"15,7-1-9-15,-4-3-1 0,9-5 2 16,-2-3 0-16,3-1 2 0,0 0 0 16,2-3 1-16,1 1-1 0,0 0 1 15,5-1-2-15,0 2 0 0,-2-1-1 16,2 4-1-16,0 1-1 0,0 3-1 0,0-1 0 16,0 3 0-16,-7 0 2 0,2 4 4 15,-1 2 2-15,0-1 4 0,-1 6 1 16,-2 5 1-16,1 4 1 0,-2 3-2 15,-3 2-3-15,4 1-4 0,-2 2-2 16,1-1-1-16,0 2-2 0,2 1 1 16,2 2-1-16,0 2 0 0,6 1 0 15,0-2 0-15,8-2-1 0,-2-5 0 0,1-3 0 16,3-1-1-16,-1-9 1 0,-2-1 0 16,0 0 0-16,4-1 0 0,-3 0-1 15,4 1 1-15,0 1-1 0,-2 3 0 16,3 0 0-16,4 1 0 0,-3-2 1 15,1-2 1-15,3-4-1 0,1-4 1 16,-3-2 0-16,3-6-1 0,2-1 1 16,5-2-1-16,1 4 0 0,6-1-1 0,0 2 0 15,6 0 0-15,0 1 0 0,3 3 0 16,1 3 0-16,-4-3-1 0,-4 0 1 16,4 0-1-16,-1 1 1 0,-3-4 0 15,3-4 0-15,2-1 0 0,2-2 0 16,3-4 1-16,1 0-1 0,0-3 1 15,1 1-1-15,-4 0 0 0,1-3 0 16,-5 1-1-16,1-5 0 0,2 3 0 16,-5-3-1-16,1 4 0 0,-1-4 0 0,4 0 0 15,-2 0 1-15,-2-4 0 0,2 4 0 16,1-6 1-16,-2 3 0 0,0 3 1 16,0-4 0-16,1 4 0 0,2 0-2 15,-2 0-4-15,-4-3-4 0,4 3-2 16,0 0 1-16,-5-8-1 0,-2 1 2 15,-5-3 6-15,-4-4 9 0,-3 2 7 16,0-5 4-16,-4 0 0 0,-2 1 1 16,2 3-1-16,1 0-4 0,3 3-7 0,-2-3-5 15,3 4-6-15,0-1-4 0,3 1-4 16,0 0-2-16,0-3-1 0,0 0 0 16,2-3 3-16,-3-1 3 0,3-3 4 15,-5 0 4-15,1 1 1 0,0-3 1 16,-1 3 0-16,-2 3 0 0,-4 0 0 15,4 2-1-15,-3-3 0 0,1-2 0 16,-4 0 0-16,1-2 1 0,-3 0 0 0,-2-4 0 16,3 2 0-16,-5 0 0 0,-1 0 0 15,-2 3-1-15,-1 0-1 0,2-1 0 16,-2 4-1-16,-3-3-1 0,0 2-1 16,5 2-1-16,-5-1-2 0,0 2 2 15,-5-1-1-15,5 0 2 0,-5 1 0 16,2-1 2-16,3 4 2 0,-6-5 1 15,6 4 1-15,0 0 0 0,0 0 1 0,0 3-1 16,5-1 0-16,-1-1 1 0,1 0 0 16,1-3 0-16,1 1 1 0,2-5 2 15,0-3 1-15,-1-4 2 0,-2-1 0 16,1-2 1-16,0 2-1 0,0-1-1 16,-2 0-2-16,-3 2-3 0,-2 4-3 15,5 1-1-15,-5 2 0 0,0 3-1 16,0 2 0-16,0 1 2 0,-5-2 3 15,5 2 4-15,-3-5 4 0,-1 2 4 0,4-5 2 16,-7 2 2-16,7-3 0 0,0 2-1 16,0-2-3-16,0-2-2 0,0-2-3 15,0-3-1-15,0-3-2 0,0-1 0 16,0-2 0-16,-4-1 0 0,1-2-1 16,-1 4 0-16,4-1 0 0,-8-1-1 15,8 2-1-15,-3 4 0 0,3 2-1 0,-4 1-1 16,4-1-1-16,4 2 1 0,-2 0-1 15,4-2-1-15,-1-3 0 0,0 1 1 16,-5-4-1-16,4 0 0 0,-4-1 1 16,0 4-1-16,-7 2 1 0,0 1-1 15,-3 1 0-15,-3 2 1 0,-2 4-1 16,0 3 0-16,-4-1 1 0,2 2-1 16,-6 4 0-16,2 3 0 0,-5 2 0 0,-3 1-1 15,-2 6 1-15,-1-5 0 0,-1 5 0 16,0 0 0-16,1 0 0 0,1 0 0 15,1 0 0-15,-2 0 0 0,-1 0 0 16,0-5 0-16,-5 3 0 0,-1-3 0 16,-3 2 0-16,-3-1 0 0,0 4 0 15,1-4 1-15,-1 4-1 0,5 0-1 16,0 0 1-16,1 4 0 0,6-4 0 0,-1 4 0 16,1-4 0-16,0 0 0 0,-4 3 0 15,2-3 0-15,-1 0 1 0,-4 0-1 16,-4 0 0-16,-1 0 0 0,-6 0-1 15,-1-3 1-15,-8 3 0 0,-2 0-1 16,-2 9-1-16,-3-4 1 0,-1 6-1 16,2 3-2-16,0 4 0 0,-2 0-4 15,-3 1-2-15,-4 6-5 0,-5 4-8 16,2 3-16-16,-4 2-33 0,-3 3-13 0,4 3-49 16,3 0-94-16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CDB261C-854E-4DE0-8EF9-C88376CD1D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Latent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vaporisation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vapour</a:t>
            </a:r>
            <a:r>
              <a:rPr lang="de-DE" dirty="0"/>
              <a:t>. Same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HHV, different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fuel</a:t>
            </a:r>
            <a:r>
              <a:rPr lang="de-DE" dirty="0"/>
              <a:t> – </a:t>
            </a:r>
            <a:r>
              <a:rPr lang="de-DE" dirty="0" err="1"/>
              <a:t>by</a:t>
            </a:r>
            <a:r>
              <a:rPr lang="de-DE" dirty="0"/>
              <a:t> LHV (due </a:t>
            </a:r>
            <a:r>
              <a:rPr lang="de-DE" dirty="0" err="1"/>
              <a:t>to</a:t>
            </a:r>
            <a:r>
              <a:rPr lang="de-DE" dirty="0"/>
              <a:t> different hydrogen </a:t>
            </a:r>
            <a:r>
              <a:rPr lang="de-DE" dirty="0" err="1"/>
              <a:t>content</a:t>
            </a:r>
            <a:r>
              <a:rPr lang="de-DE" dirty="0"/>
              <a:t>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00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13EBFF1-42FF-4AC1-B19B-C9E8D43607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8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0534A37-F467-4360-8F69-0FF6DFA7E7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33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03.05.2017 | D. Schröder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66A7B7C-08CC-4993-82C8-3B54832252F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519113"/>
            <a:ext cx="3168650" cy="431800"/>
          </a:xfrm>
        </p:spPr>
        <p:txBody>
          <a:bodyPr/>
          <a:lstStyle>
            <a:lvl1pPr>
              <a:defRPr lang="de-DE" sz="1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Gliederungspunkt</a:t>
            </a:r>
          </a:p>
        </p:txBody>
      </p:sp>
    </p:spTree>
    <p:extLst>
      <p:ext uri="{BB962C8B-B14F-4D97-AF65-F5344CB8AC3E}">
        <p14:creationId xmlns:p14="http://schemas.microsoft.com/office/powerpoint/2010/main" val="32190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699646-8D76-45C1-A4D1-ADB95AEFC4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0B24EB3-407C-4619-928C-4FFE767EED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52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32089C-48BA-4FFA-B15F-550F5F96E8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35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6C82CA-C742-4A77-A832-FD3195E2DA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3C5A61-BD4D-4A2F-9BDC-17F2388A4C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D75F7A0-C4E5-4479-8E46-3C0827B29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13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9529DC1-5053-40CB-8504-2F4D3AFC8F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924050"/>
            <a:ext cx="676875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 err="1"/>
              <a:t>Xxx</a:t>
            </a:r>
            <a:endParaRPr lang="de-DE" dirty="0"/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21.05.2014 | L. Koch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383A9892-AD99-4BCA-8A0E-FE41FC512E8C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539750" y="4982166"/>
            <a:ext cx="8061325" cy="956672"/>
          </a:xfrm>
        </p:spPr>
        <p:txBody>
          <a:bodyPr/>
          <a:lstStyle/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Energy Systems</a:t>
            </a:r>
          </a:p>
          <a:p>
            <a:r>
              <a:rPr lang="de-DE" dirty="0"/>
              <a:t>Prof. Dr. Boris Heinz | Dr. Elena </a:t>
            </a:r>
            <a:r>
              <a:rPr lang="de-DE" dirty="0" err="1"/>
              <a:t>Timofeeva</a:t>
            </a:r>
            <a:endParaRPr lang="de-DE" dirty="0"/>
          </a:p>
          <a:p>
            <a:r>
              <a:rPr lang="de-DE" dirty="0"/>
              <a:t>elena.timofeeva@tu-berlin.de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72B61D-E828-A84A-8A11-1AEBDBE77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9084" y="3861048"/>
            <a:ext cx="8061325" cy="743280"/>
          </a:xfrm>
        </p:spPr>
        <p:txBody>
          <a:bodyPr/>
          <a:lstStyle/>
          <a:p>
            <a:r>
              <a:rPr lang="de-DE" altLang="de-DE" b="1" dirty="0"/>
              <a:t>Integrated course „Energy Economics“</a:t>
            </a:r>
            <a:br>
              <a:rPr lang="de-DE" altLang="de-DE" b="1" dirty="0"/>
            </a:br>
            <a:r>
              <a:rPr lang="de-DE" altLang="de-DE" b="1" dirty="0"/>
              <a:t>- Natural Gas </a:t>
            </a:r>
            <a:r>
              <a:rPr lang="de-DE" altLang="de-DE" b="1" dirty="0" err="1"/>
              <a:t>Markets</a:t>
            </a:r>
            <a:endParaRPr lang="de-DE" altLang="de-DE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C0B6B03-73C0-4A75-8B2E-574BB6C7C4BC}"/>
                  </a:ext>
                </a:extLst>
              </p14:cNvPr>
              <p14:cNvContentPartPr/>
              <p14:nvPr/>
            </p14:nvContentPartPr>
            <p14:xfrm>
              <a:off x="1116000" y="4953960"/>
              <a:ext cx="761040" cy="578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C0B6B03-73C0-4A75-8B2E-574BB6C7C4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6640" y="4944600"/>
                <a:ext cx="779760" cy="5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20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For reference: LNG imports Japan vs China 2018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948472-0E61-4870-8953-C14FE013740F}"/>
              </a:ext>
            </a:extLst>
          </p:cNvPr>
          <p:cNvSpPr txBox="1"/>
          <p:nvPr/>
        </p:nvSpPr>
        <p:spPr>
          <a:xfrm>
            <a:off x="3707904" y="3309559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BP Statistical Review </a:t>
            </a:r>
            <a:r>
              <a:rPr lang="de-DE" dirty="0" err="1"/>
              <a:t>of</a:t>
            </a:r>
            <a:r>
              <a:rPr lang="de-DE" dirty="0"/>
              <a:t> World Energy 2019 </a:t>
            </a:r>
          </a:p>
        </p:txBody>
      </p:sp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55132002-B1A7-4A7F-9B1C-E0239B21D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77089"/>
              </p:ext>
            </p:extLst>
          </p:nvPr>
        </p:nvGraphicFramePr>
        <p:xfrm>
          <a:off x="971600" y="4417555"/>
          <a:ext cx="2232248" cy="1112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197399545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35957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0" dirty="0"/>
                        <a:t>Pipeline </a:t>
                      </a:r>
                      <a:r>
                        <a:rPr lang="de-DE" sz="1400" b="0" dirty="0" err="1"/>
                        <a:t>imports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dirty="0"/>
                        <a:t>47,9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21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LNG </a:t>
                      </a:r>
                      <a:r>
                        <a:rPr lang="de-DE" sz="1400" dirty="0" err="1"/>
                        <a:t>imports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73,5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755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Total </a:t>
                      </a:r>
                      <a:r>
                        <a:rPr lang="de-DE" sz="1400" dirty="0" err="1"/>
                        <a:t>imports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121,3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52918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2B4BA0D8-315D-4DD4-9E05-C2321BBB6A66}"/>
              </a:ext>
            </a:extLst>
          </p:cNvPr>
          <p:cNvSpPr txBox="1"/>
          <p:nvPr/>
        </p:nvSpPr>
        <p:spPr>
          <a:xfrm>
            <a:off x="888373" y="1773702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/>
              <a:t>Primary </a:t>
            </a:r>
            <a:r>
              <a:rPr lang="de-DE" sz="1600" b="1" dirty="0" err="1"/>
              <a:t>energy</a:t>
            </a:r>
            <a:r>
              <a:rPr lang="de-DE" sz="1600" dirty="0"/>
              <a:t>: </a:t>
            </a:r>
            <a:r>
              <a:rPr lang="de-DE" sz="1600" dirty="0" err="1"/>
              <a:t>consumption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fuel</a:t>
            </a:r>
            <a:r>
              <a:rPr lang="de-DE" sz="1600" dirty="0"/>
              <a:t> </a:t>
            </a:r>
            <a:r>
              <a:rPr lang="en-GB" sz="1600" dirty="0"/>
              <a:t>[million toe]</a:t>
            </a:r>
            <a:endParaRPr lang="de-DE" sz="1600" dirty="0"/>
          </a:p>
        </p:txBody>
      </p:sp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D27883F9-AC82-44D3-BB1E-629A363D8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80998"/>
              </p:ext>
            </p:extLst>
          </p:nvPr>
        </p:nvGraphicFramePr>
        <p:xfrm>
          <a:off x="971600" y="2104252"/>
          <a:ext cx="6408710" cy="119893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5136">
                  <a:extLst>
                    <a:ext uri="{9D8B030D-6E8A-4147-A177-3AD203B41FA5}">
                      <a16:colId xmlns:a16="http://schemas.microsoft.com/office/drawing/2014/main" val="2117952928"/>
                    </a:ext>
                  </a:extLst>
                </a:gridCol>
                <a:gridCol w="699657">
                  <a:extLst>
                    <a:ext uri="{9D8B030D-6E8A-4147-A177-3AD203B41FA5}">
                      <a16:colId xmlns:a16="http://schemas.microsoft.com/office/drawing/2014/main" val="4192362848"/>
                    </a:ext>
                  </a:extLst>
                </a:gridCol>
                <a:gridCol w="855136">
                  <a:extLst>
                    <a:ext uri="{9D8B030D-6E8A-4147-A177-3AD203B41FA5}">
                      <a16:colId xmlns:a16="http://schemas.microsoft.com/office/drawing/2014/main" val="2321866487"/>
                    </a:ext>
                  </a:extLst>
                </a:gridCol>
                <a:gridCol w="855136">
                  <a:extLst>
                    <a:ext uri="{9D8B030D-6E8A-4147-A177-3AD203B41FA5}">
                      <a16:colId xmlns:a16="http://schemas.microsoft.com/office/drawing/2014/main" val="604299944"/>
                    </a:ext>
                  </a:extLst>
                </a:gridCol>
                <a:gridCol w="855136">
                  <a:extLst>
                    <a:ext uri="{9D8B030D-6E8A-4147-A177-3AD203B41FA5}">
                      <a16:colId xmlns:a16="http://schemas.microsoft.com/office/drawing/2014/main" val="2343614052"/>
                    </a:ext>
                  </a:extLst>
                </a:gridCol>
                <a:gridCol w="855136">
                  <a:extLst>
                    <a:ext uri="{9D8B030D-6E8A-4147-A177-3AD203B41FA5}">
                      <a16:colId xmlns:a16="http://schemas.microsoft.com/office/drawing/2014/main" val="1832120260"/>
                    </a:ext>
                  </a:extLst>
                </a:gridCol>
                <a:gridCol w="699657">
                  <a:extLst>
                    <a:ext uri="{9D8B030D-6E8A-4147-A177-3AD203B41FA5}">
                      <a16:colId xmlns:a16="http://schemas.microsoft.com/office/drawing/2014/main" val="596611150"/>
                    </a:ext>
                  </a:extLst>
                </a:gridCol>
                <a:gridCol w="733716">
                  <a:extLst>
                    <a:ext uri="{9D8B030D-6E8A-4147-A177-3AD203B41FA5}">
                      <a16:colId xmlns:a16="http://schemas.microsoft.com/office/drawing/2014/main" val="456718054"/>
                    </a:ext>
                  </a:extLst>
                </a:gridCol>
              </a:tblGrid>
              <a:tr h="462715">
                <a:tc>
                  <a:txBody>
                    <a:bodyPr/>
                    <a:lstStyle/>
                    <a:p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Oil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Natural gas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Coal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Nuclear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Hydro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RE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Total</a:t>
                      </a:r>
                      <a:endParaRPr lang="de-DE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713747"/>
                  </a:ext>
                </a:extLst>
              </a:tr>
              <a:tr h="272185">
                <a:tc>
                  <a:txBody>
                    <a:bodyPr/>
                    <a:lstStyle/>
                    <a:p>
                      <a:r>
                        <a:rPr lang="en-GB" sz="1400" dirty="0"/>
                        <a:t>Japan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182,4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99,5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117,5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11,1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18,3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25,4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454,1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465558"/>
                  </a:ext>
                </a:extLst>
              </a:tr>
              <a:tr h="375978">
                <a:tc>
                  <a:txBody>
                    <a:bodyPr/>
                    <a:lstStyle/>
                    <a:p>
                      <a:r>
                        <a:rPr lang="en-GB" sz="1400" dirty="0"/>
                        <a:t>China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641,2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243,3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1906,7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66,6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272,1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143,5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3273,5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420227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794F9466-27CB-4CE3-8B33-225CF4CC2055}"/>
              </a:ext>
            </a:extLst>
          </p:cNvPr>
          <p:cNvSpPr txBox="1"/>
          <p:nvPr/>
        </p:nvSpPr>
        <p:spPr>
          <a:xfrm>
            <a:off x="888373" y="5557831"/>
            <a:ext cx="143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BP, 2019 </a:t>
            </a:r>
          </a:p>
        </p:txBody>
      </p:sp>
      <p:pic>
        <p:nvPicPr>
          <p:cNvPr id="19" name="Grafik 1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4CC5CFA-A3A1-41EE-A9C0-53B9474BF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92" y="3584744"/>
            <a:ext cx="5711126" cy="2671696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AFFD758-B48B-4000-B9E4-B7AC18E97741}"/>
              </a:ext>
            </a:extLst>
          </p:cNvPr>
          <p:cNvSpPr txBox="1"/>
          <p:nvPr/>
        </p:nvSpPr>
        <p:spPr>
          <a:xfrm>
            <a:off x="3350997" y="6325357"/>
            <a:ext cx="5711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U.S. Energy Administration, </a:t>
            </a:r>
            <a:r>
              <a:rPr lang="de-DE" dirty="0" err="1"/>
              <a:t>based</a:t>
            </a:r>
            <a:r>
              <a:rPr lang="de-DE" dirty="0"/>
              <a:t> on China National Bureau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Statistics</a:t>
            </a:r>
            <a:r>
              <a:rPr lang="de-DE" dirty="0"/>
              <a:t> and IHS Markit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C03709-B810-4386-9FBA-BA41940E982B}"/>
              </a:ext>
            </a:extLst>
          </p:cNvPr>
          <p:cNvSpPr txBox="1"/>
          <p:nvPr/>
        </p:nvSpPr>
        <p:spPr>
          <a:xfrm>
            <a:off x="888373" y="3586558"/>
            <a:ext cx="2675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/>
              <a:t>Natural gas:</a:t>
            </a:r>
          </a:p>
          <a:p>
            <a:pPr algn="l"/>
            <a:r>
              <a:rPr lang="de-DE" sz="1600" dirty="0"/>
              <a:t>Inter-regional trade</a:t>
            </a:r>
          </a:p>
          <a:p>
            <a:pPr algn="l"/>
            <a:r>
              <a:rPr lang="de-DE" sz="1600" b="1" dirty="0"/>
              <a:t>China</a:t>
            </a:r>
            <a:r>
              <a:rPr lang="de-DE" sz="1600" dirty="0"/>
              <a:t> </a:t>
            </a:r>
            <a:r>
              <a:rPr lang="en-GB" sz="1600" dirty="0"/>
              <a:t>[billion cubic metres]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670720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Natural Gas in the EU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A7285C7-E3C6-4644-BA7A-3DA58A8EC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31" y="1819570"/>
            <a:ext cx="7262552" cy="427613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5B07EDE-0FE6-4489-8D07-7D659BD98E7D}"/>
              </a:ext>
            </a:extLst>
          </p:cNvPr>
          <p:cNvSpPr txBox="1"/>
          <p:nvPr/>
        </p:nvSpPr>
        <p:spPr>
          <a:xfrm>
            <a:off x="5220072" y="620018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315356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German Gas Imports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5B07EDE-0FE6-4489-8D07-7D659BD98E7D}"/>
              </a:ext>
            </a:extLst>
          </p:cNvPr>
          <p:cNvSpPr txBox="1"/>
          <p:nvPr/>
        </p:nvSpPr>
        <p:spPr>
          <a:xfrm>
            <a:off x="5220072" y="620018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D3A668-B640-4091-944A-3375DCC88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45527"/>
            <a:ext cx="6840760" cy="413649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9156B1B-39DB-4318-887A-A57B12BC53A0}"/>
              </a:ext>
            </a:extLst>
          </p:cNvPr>
          <p:cNvSpPr txBox="1"/>
          <p:nvPr/>
        </p:nvSpPr>
        <p:spPr>
          <a:xfrm>
            <a:off x="5076056" y="1738313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BAFA, 2015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344B88-1D73-4D31-A3FA-79FF51AB3BA2}"/>
              </a:ext>
            </a:extLst>
          </p:cNvPr>
          <p:cNvSpPr txBox="1"/>
          <p:nvPr/>
        </p:nvSpPr>
        <p:spPr>
          <a:xfrm>
            <a:off x="2843809" y="1956471"/>
            <a:ext cx="504056" cy="276999"/>
          </a:xfrm>
          <a:prstGeom prst="rect">
            <a:avLst/>
          </a:prstGeom>
          <a:solidFill>
            <a:srgbClr val="FFFFF3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[TJ]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52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Economics of Gas Pipelines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DC3926-11A7-4B27-8A6E-BA55CF22A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842176"/>
            <a:ext cx="7272610" cy="448777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3779912" y="6226085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C5E5F3-B70E-430F-B32D-532916CC733C}"/>
              </a:ext>
            </a:extLst>
          </p:cNvPr>
          <p:cNvSpPr txBox="1"/>
          <p:nvPr/>
        </p:nvSpPr>
        <p:spPr>
          <a:xfrm>
            <a:off x="971600" y="2859777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i="1" dirty="0" err="1">
                <a:solidFill>
                  <a:srgbClr val="002060"/>
                </a:solidFill>
              </a:rPr>
              <a:t>Throughput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is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the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volume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of</a:t>
            </a:r>
            <a:r>
              <a:rPr lang="de-DE" b="1" i="1" dirty="0">
                <a:solidFill>
                  <a:srgbClr val="002060"/>
                </a:solidFill>
              </a:rPr>
              <a:t> gas </a:t>
            </a:r>
            <a:r>
              <a:rPr lang="de-DE" b="1" i="1" dirty="0" err="1">
                <a:solidFill>
                  <a:srgbClr val="002060"/>
                </a:solidFill>
              </a:rPr>
              <a:t>passing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through</a:t>
            </a:r>
            <a:r>
              <a:rPr lang="de-DE" b="1" i="1" dirty="0">
                <a:solidFill>
                  <a:srgbClr val="002060"/>
                </a:solidFill>
              </a:rPr>
              <a:t> a </a:t>
            </a:r>
            <a:r>
              <a:rPr lang="de-DE" b="1" i="1" dirty="0" err="1">
                <a:solidFill>
                  <a:srgbClr val="002060"/>
                </a:solidFill>
              </a:rPr>
              <a:t>pipeline</a:t>
            </a:r>
            <a:r>
              <a:rPr lang="de-DE" b="1" i="1" dirty="0">
                <a:solidFill>
                  <a:srgbClr val="002060"/>
                </a:solidFill>
              </a:rPr>
              <a:t>  in a </a:t>
            </a:r>
            <a:r>
              <a:rPr lang="de-DE" b="1" i="1" dirty="0" err="1">
                <a:solidFill>
                  <a:srgbClr val="002060"/>
                </a:solidFill>
              </a:rPr>
              <a:t>period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of</a:t>
            </a:r>
            <a:r>
              <a:rPr lang="de-DE" b="1" i="1" dirty="0">
                <a:solidFill>
                  <a:srgbClr val="002060"/>
                </a:solidFill>
              </a:rPr>
              <a:t> time. </a:t>
            </a:r>
          </a:p>
          <a:p>
            <a:pPr algn="l"/>
            <a:r>
              <a:rPr lang="de-DE" b="1" i="1" dirty="0">
                <a:solidFill>
                  <a:srgbClr val="002060"/>
                </a:solidFill>
              </a:rPr>
              <a:t>                                            </a:t>
            </a:r>
            <a:r>
              <a:rPr lang="en-GB" b="1" i="1" dirty="0">
                <a:solidFill>
                  <a:srgbClr val="002060"/>
                </a:solidFill>
              </a:rPr>
              <a:t>[</a:t>
            </a:r>
            <a:r>
              <a:rPr lang="de-DE" b="1" i="1" dirty="0">
                <a:solidFill>
                  <a:srgbClr val="002060"/>
                </a:solidFill>
              </a:rPr>
              <a:t>m</a:t>
            </a:r>
            <a:r>
              <a:rPr lang="de-DE" b="1" i="1" baseline="30000" dirty="0">
                <a:solidFill>
                  <a:srgbClr val="002060"/>
                </a:solidFill>
              </a:rPr>
              <a:t>3</a:t>
            </a:r>
            <a:r>
              <a:rPr lang="de-DE" b="1" i="1" dirty="0">
                <a:solidFill>
                  <a:srgbClr val="002060"/>
                </a:solidFill>
              </a:rPr>
              <a:t>/h]</a:t>
            </a:r>
          </a:p>
          <a:p>
            <a:pPr algn="l"/>
            <a:r>
              <a:rPr lang="de-DE" b="1" i="1" dirty="0">
                <a:solidFill>
                  <a:srgbClr val="002060"/>
                </a:solidFill>
              </a:rPr>
              <a:t>Pipeline </a:t>
            </a:r>
            <a:r>
              <a:rPr lang="de-DE" b="1" i="1" dirty="0" err="1">
                <a:solidFill>
                  <a:srgbClr val="002060"/>
                </a:solidFill>
              </a:rPr>
              <a:t>capacity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is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the</a:t>
            </a:r>
            <a:r>
              <a:rPr lang="de-DE" b="1" i="1" dirty="0">
                <a:solidFill>
                  <a:srgbClr val="002060"/>
                </a:solidFill>
              </a:rPr>
              <a:t> maximum </a:t>
            </a:r>
            <a:r>
              <a:rPr lang="de-DE" b="1" i="1" dirty="0" err="1">
                <a:solidFill>
                  <a:srgbClr val="002060"/>
                </a:solidFill>
              </a:rPr>
              <a:t>throughput</a:t>
            </a:r>
            <a:r>
              <a:rPr lang="de-DE" b="1" i="1" dirty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699B2B7-F75F-43FB-853C-923C72492198}"/>
              </a:ext>
            </a:extLst>
          </p:cNvPr>
          <p:cNvCxnSpPr/>
          <p:nvPr/>
        </p:nvCxnSpPr>
        <p:spPr bwMode="auto">
          <a:xfrm flipV="1">
            <a:off x="1259631" y="2636912"/>
            <a:ext cx="345290" cy="222865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1837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Game Theory: Double </a:t>
            </a:r>
            <a:r>
              <a:rPr lang="en-US" dirty="0" err="1"/>
              <a:t>Marginalisation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3779912" y="6226085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D251DB-69D7-4CB2-ADCC-25AC9BCD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31" y="1888910"/>
            <a:ext cx="7272809" cy="430973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8EB0A9C-9AA1-4BE4-AB76-491944A86D66}"/>
              </a:ext>
            </a:extLst>
          </p:cNvPr>
          <p:cNvSpPr txBox="1"/>
          <p:nvPr/>
        </p:nvSpPr>
        <p:spPr>
          <a:xfrm>
            <a:off x="3896728" y="443711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i="1" dirty="0">
                <a:solidFill>
                  <a:srgbClr val="002060"/>
                </a:solidFill>
              </a:rPr>
              <a:t>Gas </a:t>
            </a:r>
            <a:r>
              <a:rPr lang="de-DE" b="1" i="1" dirty="0" err="1">
                <a:solidFill>
                  <a:srgbClr val="002060"/>
                </a:solidFill>
              </a:rPr>
              <a:t>producer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is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able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to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infer</a:t>
            </a:r>
            <a:r>
              <a:rPr lang="de-DE" b="1" i="1" dirty="0">
                <a:solidFill>
                  <a:srgbClr val="002060"/>
                </a:solidFill>
              </a:rPr>
              <a:t> on </a:t>
            </a:r>
            <a:r>
              <a:rPr lang="de-DE" b="1" i="1" dirty="0" err="1">
                <a:solidFill>
                  <a:srgbClr val="002060"/>
                </a:solidFill>
              </a:rPr>
              <a:t>the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import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price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resulting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from</a:t>
            </a:r>
            <a:r>
              <a:rPr lang="de-DE" b="1" i="1" dirty="0">
                <a:solidFill>
                  <a:srgbClr val="002060"/>
                </a:solidFill>
              </a:rPr>
              <a:t> gas </a:t>
            </a:r>
            <a:r>
              <a:rPr lang="de-DE" b="1" i="1" dirty="0" err="1">
                <a:solidFill>
                  <a:srgbClr val="002060"/>
                </a:solidFill>
              </a:rPr>
              <a:t>importer</a:t>
            </a:r>
            <a:r>
              <a:rPr lang="en-GB" b="1" i="1" dirty="0">
                <a:solidFill>
                  <a:srgbClr val="002060"/>
                </a:solidFill>
              </a:rPr>
              <a:t>’s optimisation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based</a:t>
            </a:r>
            <a:r>
              <a:rPr lang="de-DE" b="1" i="1" dirty="0">
                <a:solidFill>
                  <a:srgbClr val="002060"/>
                </a:solidFill>
              </a:rPr>
              <a:t> on </a:t>
            </a:r>
            <a:r>
              <a:rPr lang="de-DE" b="1" i="1" dirty="0" err="1">
                <a:solidFill>
                  <a:srgbClr val="002060"/>
                </a:solidFill>
              </a:rPr>
              <a:t>the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domestic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demand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curve</a:t>
            </a:r>
            <a:r>
              <a:rPr lang="de-DE" b="1" i="1" dirty="0">
                <a:solidFill>
                  <a:srgbClr val="002060"/>
                </a:solidFill>
              </a:rPr>
              <a:t>. </a:t>
            </a:r>
            <a:r>
              <a:rPr lang="de-DE" b="1" i="1" dirty="0" err="1">
                <a:solidFill>
                  <a:srgbClr val="002060"/>
                </a:solidFill>
              </a:rPr>
              <a:t>It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then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optimises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its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profit</a:t>
            </a:r>
            <a:r>
              <a:rPr lang="de-DE" b="1" i="1" dirty="0">
                <a:solidFill>
                  <a:srgbClr val="002060"/>
                </a:solidFill>
              </a:rPr>
              <a:t> at </a:t>
            </a:r>
            <a:r>
              <a:rPr lang="de-DE" b="1" i="1" dirty="0" err="1">
                <a:solidFill>
                  <a:srgbClr val="002060"/>
                </a:solidFill>
              </a:rPr>
              <a:t>the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given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import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price</a:t>
            </a:r>
            <a:r>
              <a:rPr lang="de-DE" b="1" i="1" dirty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A55429D-C2D2-40A5-A31A-C0DED140F59E}"/>
              </a:ext>
            </a:extLst>
          </p:cNvPr>
          <p:cNvCxnSpPr/>
          <p:nvPr/>
        </p:nvCxnSpPr>
        <p:spPr bwMode="auto">
          <a:xfrm flipH="1">
            <a:off x="3454376" y="4842903"/>
            <a:ext cx="432047" cy="425206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3950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Monopoly Pricing</a:t>
            </a:r>
          </a:p>
        </p:txBody>
      </p:sp>
      <p:pic>
        <p:nvPicPr>
          <p:cNvPr id="8" name="Inhaltsplatzhalter 1">
            <a:extLst>
              <a:ext uri="{FF2B5EF4-FFF2-40B4-BE49-F238E27FC236}">
                <a16:creationId xmlns:a16="http://schemas.microsoft.com/office/drawing/2014/main" id="{04B6E8BE-9F5D-4B2E-A3C9-3837383BD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4754" y="1774412"/>
            <a:ext cx="6624638" cy="4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42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Gas Price set by the Monopolistic Gas Importer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4190487" y="6280964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6CA3CD-6472-4571-8EAE-6415A0DB2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13" y="1881977"/>
            <a:ext cx="6499585" cy="43926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DC46BF8-45C6-4240-9D8B-6BD45C71958A}"/>
              </a:ext>
            </a:extLst>
          </p:cNvPr>
          <p:cNvSpPr txBox="1"/>
          <p:nvPr/>
        </p:nvSpPr>
        <p:spPr>
          <a:xfrm>
            <a:off x="7164388" y="4747915"/>
            <a:ext cx="1979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rgbClr val="002060"/>
                </a:solidFill>
              </a:rPr>
              <a:t>Importer’s marginal cost </a:t>
            </a:r>
            <a:r>
              <a:rPr lang="de-DE" b="1" i="1" dirty="0">
                <a:solidFill>
                  <a:srgbClr val="002060"/>
                </a:solidFill>
              </a:rPr>
              <a:t>=</a:t>
            </a:r>
            <a:r>
              <a:rPr lang="en-GB" b="1" i="1" dirty="0">
                <a:solidFill>
                  <a:srgbClr val="002060"/>
                </a:solidFill>
              </a:rPr>
              <a:t> import price</a:t>
            </a:r>
          </a:p>
          <a:p>
            <a:pPr algn="l"/>
            <a:r>
              <a:rPr lang="en-GB" b="1" i="1" dirty="0">
                <a:solidFill>
                  <a:srgbClr val="002060"/>
                </a:solidFill>
              </a:rPr>
              <a:t>(neglecting other cost elements)</a:t>
            </a:r>
            <a:endParaRPr lang="de-DE" b="1" i="1" dirty="0">
              <a:solidFill>
                <a:srgbClr val="00206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0E27885-BDFC-4530-97F2-3FB91C61FDBB}"/>
              </a:ext>
            </a:extLst>
          </p:cNvPr>
          <p:cNvSpPr txBox="1"/>
          <p:nvPr/>
        </p:nvSpPr>
        <p:spPr>
          <a:xfrm>
            <a:off x="-27709" y="1900168"/>
            <a:ext cx="1241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rgbClr val="002060"/>
                </a:solidFill>
              </a:rPr>
              <a:t>Willingness to pay for the first unit </a:t>
            </a:r>
            <a:r>
              <a:rPr lang="de-DE" b="1" i="1" dirty="0">
                <a:solidFill>
                  <a:srgbClr val="002060"/>
                </a:solidFill>
              </a:rPr>
              <a:t>= max. </a:t>
            </a:r>
            <a:r>
              <a:rPr lang="de-DE" b="1" i="1" dirty="0" err="1">
                <a:solidFill>
                  <a:srgbClr val="002060"/>
                </a:solidFill>
              </a:rPr>
              <a:t>retail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price</a:t>
            </a:r>
            <a:endParaRPr lang="de-DE" b="1" i="1" dirty="0">
              <a:solidFill>
                <a:srgbClr val="002060"/>
              </a:solidFill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6CE75EA-03F2-4E76-B5AC-3D609F677E3D}"/>
              </a:ext>
            </a:extLst>
          </p:cNvPr>
          <p:cNvCxnSpPr/>
          <p:nvPr/>
        </p:nvCxnSpPr>
        <p:spPr bwMode="auto">
          <a:xfrm>
            <a:off x="1033436" y="2283585"/>
            <a:ext cx="226195" cy="237004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F898A09D-6014-4AAC-9330-B5FC0C61C30A}"/>
              </a:ext>
            </a:extLst>
          </p:cNvPr>
          <p:cNvSpPr txBox="1"/>
          <p:nvPr/>
        </p:nvSpPr>
        <p:spPr>
          <a:xfrm>
            <a:off x="2915965" y="240208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i="1" dirty="0">
                <a:solidFill>
                  <a:srgbClr val="002060"/>
                </a:solidFill>
              </a:rPr>
              <a:t>Linear </a:t>
            </a:r>
            <a:r>
              <a:rPr lang="de-DE" b="1" i="1" dirty="0" err="1">
                <a:solidFill>
                  <a:srgbClr val="002060"/>
                </a:solidFill>
              </a:rPr>
              <a:t>demand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function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803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Game Theoretical View of the Gas Importer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4E2FC9-A8A6-434D-AAB2-9DC6D38E3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16" y="1827015"/>
            <a:ext cx="7207392" cy="464224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4190487" y="6280964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60B172F-AEE7-472E-BF6A-E336F52BB63C}"/>
                  </a:ext>
                </a:extLst>
              </p14:cNvPr>
              <p14:cNvContentPartPr/>
              <p14:nvPr/>
            </p14:nvContentPartPr>
            <p14:xfrm>
              <a:off x="1790280" y="1986120"/>
              <a:ext cx="3009600" cy="24238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60B172F-AEE7-472E-BF6A-E336F52BB6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920" y="1976760"/>
                <a:ext cx="3028320" cy="244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3745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Game Theoretical View of the Pipeline Operator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D5ADFAC-E8FD-433F-AB33-50874DFEE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68" y="1826263"/>
            <a:ext cx="7372087" cy="46593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4247575" y="6304585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B0955C8-4914-4B8A-BA67-13B286735D86}"/>
                  </a:ext>
                </a:extLst>
              </p14:cNvPr>
              <p14:cNvContentPartPr/>
              <p14:nvPr/>
            </p14:nvContentPartPr>
            <p14:xfrm>
              <a:off x="2274480" y="1780920"/>
              <a:ext cx="3540960" cy="648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B0955C8-4914-4B8A-BA67-13B286735D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5120" y="1771560"/>
                <a:ext cx="3559680" cy="66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858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Solution under “Cooperation”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086511F-09C1-47AB-9FCB-363F421F6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18" y="1801262"/>
            <a:ext cx="6488785" cy="464182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4247575" y="6304585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13E0F54-9BE1-4DA5-9717-C891822D2DB7}"/>
                  </a:ext>
                </a:extLst>
              </p14:cNvPr>
              <p14:cNvContentPartPr/>
              <p14:nvPr/>
            </p14:nvContentPartPr>
            <p14:xfrm>
              <a:off x="2238840" y="1569960"/>
              <a:ext cx="2598480" cy="18565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13E0F54-9BE1-4DA5-9717-C891822D2D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9480" y="1560600"/>
                <a:ext cx="2617200" cy="18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76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ighlight>
                  <a:srgbClr val="F79646"/>
                </a:highlight>
              </a:rPr>
              <a:t>Natural gas </a:t>
            </a:r>
            <a:r>
              <a:rPr lang="de-DE" dirty="0" err="1">
                <a:highlight>
                  <a:srgbClr val="F79646"/>
                </a:highlight>
              </a:rPr>
              <a:t>reserves</a:t>
            </a:r>
            <a:r>
              <a:rPr lang="de-DE" dirty="0">
                <a:highlight>
                  <a:srgbClr val="F79646"/>
                </a:highlight>
              </a:rPr>
              <a:t> and </a:t>
            </a:r>
            <a:r>
              <a:rPr lang="de-DE" dirty="0" err="1">
                <a:highlight>
                  <a:srgbClr val="F79646"/>
                </a:highlight>
              </a:rPr>
              <a:t>production</a:t>
            </a:r>
            <a:endParaRPr lang="de-DE" dirty="0">
              <a:highlight>
                <a:srgbClr val="F79646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ighlight>
                  <a:srgbClr val="F79646"/>
                </a:highlight>
              </a:rPr>
              <a:t>Long </a:t>
            </a:r>
            <a:r>
              <a:rPr lang="de-DE" dirty="0" err="1">
                <a:highlight>
                  <a:srgbClr val="F79646"/>
                </a:highlight>
              </a:rPr>
              <a:t>distance</a:t>
            </a:r>
            <a:r>
              <a:rPr lang="de-DE" dirty="0">
                <a:highlight>
                  <a:srgbClr val="F79646"/>
                </a:highlight>
              </a:rPr>
              <a:t> gas </a:t>
            </a:r>
            <a:r>
              <a:rPr lang="de-DE" dirty="0" err="1">
                <a:highlight>
                  <a:srgbClr val="F79646"/>
                </a:highlight>
              </a:rPr>
              <a:t>pipelines</a:t>
            </a:r>
            <a:endParaRPr lang="de-DE" dirty="0">
              <a:highlight>
                <a:srgbClr val="F79646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ighlight>
                  <a:srgbClr val="F79646"/>
                </a:highlight>
              </a:rPr>
              <a:t>Gas </a:t>
            </a:r>
            <a:r>
              <a:rPr lang="de-DE" dirty="0" err="1">
                <a:highlight>
                  <a:srgbClr val="F79646"/>
                </a:highlight>
              </a:rPr>
              <a:t>storage</a:t>
            </a:r>
            <a:endParaRPr lang="de-DE" dirty="0">
              <a:highlight>
                <a:srgbClr val="F79646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ighlight>
                  <a:srgbClr val="F79646"/>
                </a:highlight>
              </a:rPr>
              <a:t>LNG </a:t>
            </a:r>
            <a:r>
              <a:rPr lang="de-DE" dirty="0" err="1">
                <a:highlight>
                  <a:srgbClr val="F79646"/>
                </a:highlight>
              </a:rPr>
              <a:t>markets</a:t>
            </a:r>
            <a:endParaRPr lang="de-DE" dirty="0">
              <a:highlight>
                <a:srgbClr val="F79646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markets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gas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Retail gas </a:t>
            </a:r>
            <a:r>
              <a:rPr lang="de-DE" dirty="0" err="1"/>
              <a:t>markets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2123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067175"/>
          </a:xfrm>
        </p:spPr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Decision of the Pipeline Investor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CD870B-2F7E-46E7-A333-40B6519BE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17" y="1795055"/>
            <a:ext cx="7174451" cy="460178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4247575" y="6304585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  </a:t>
            </a:r>
          </a:p>
        </p:txBody>
      </p:sp>
    </p:spTree>
    <p:extLst>
      <p:ext uri="{BB962C8B-B14F-4D97-AF65-F5344CB8AC3E}">
        <p14:creationId xmlns:p14="http://schemas.microsoft.com/office/powerpoint/2010/main" val="155822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067175"/>
          </a:xfrm>
        </p:spPr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Transportation Cost of Hydrocarbons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4067944" y="6419463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Zweifel / </a:t>
            </a:r>
            <a:r>
              <a:rPr lang="de-DE" dirty="0" err="1"/>
              <a:t>Praktiknjo</a:t>
            </a:r>
            <a:r>
              <a:rPr lang="de-DE" dirty="0"/>
              <a:t> / Erdmann, 2017 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F7502E-D1AF-4B25-9CAF-703889E65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828905"/>
            <a:ext cx="7272808" cy="448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57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067175"/>
          </a:xfrm>
        </p:spPr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LNG Process Chain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2659944" y="6497571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BV 2009 / GIIGNL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89EB8B-5A54-48F5-9CD5-94317E6C6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569"/>
            <a:ext cx="9144000" cy="29660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42627A6-A239-4903-A13D-2766628FA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1" y="5192202"/>
            <a:ext cx="5608371" cy="134848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951EBBF-68D1-4AE2-96E3-521462FCD614}"/>
              </a:ext>
            </a:extLst>
          </p:cNvPr>
          <p:cNvSpPr txBox="1"/>
          <p:nvPr/>
        </p:nvSpPr>
        <p:spPr>
          <a:xfrm>
            <a:off x="569597" y="4673444"/>
            <a:ext cx="4752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err="1"/>
              <a:t>Boiling</a:t>
            </a:r>
            <a:r>
              <a:rPr lang="de-DE" sz="1600" dirty="0"/>
              <a:t> </a:t>
            </a:r>
            <a:r>
              <a:rPr lang="de-DE" sz="1600" dirty="0" err="1"/>
              <a:t>point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methane</a:t>
            </a:r>
            <a:r>
              <a:rPr lang="de-DE" sz="1600" dirty="0"/>
              <a:t> −162 °C (−259.6 °F)</a:t>
            </a:r>
          </a:p>
          <a:p>
            <a:pPr algn="l"/>
            <a:r>
              <a:rPr lang="de-DE" sz="1600" dirty="0" err="1"/>
              <a:t>Approx</a:t>
            </a:r>
            <a:r>
              <a:rPr lang="de-DE" sz="1600" dirty="0"/>
              <a:t>. 600 </a:t>
            </a:r>
            <a:r>
              <a:rPr lang="de-DE" sz="1600" dirty="0" err="1"/>
              <a:t>times</a:t>
            </a:r>
            <a:r>
              <a:rPr lang="de-DE" sz="1600" dirty="0"/>
              <a:t> </a:t>
            </a:r>
            <a:r>
              <a:rPr lang="de-DE" sz="1600" dirty="0" err="1"/>
              <a:t>volume</a:t>
            </a:r>
            <a:r>
              <a:rPr lang="de-DE" sz="1600" dirty="0"/>
              <a:t> </a:t>
            </a:r>
            <a:r>
              <a:rPr lang="de-DE" sz="1600" dirty="0" err="1"/>
              <a:t>reduction</a:t>
            </a:r>
            <a:endParaRPr lang="de-DE" sz="1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97F2125-2D88-480B-BEBD-B0B5333F9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71567" y="3784163"/>
            <a:ext cx="1843962" cy="247766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65BBBC9-914A-43E2-9AAF-D54108D5A697}"/>
              </a:ext>
            </a:extLst>
          </p:cNvPr>
          <p:cNvSpPr txBox="1"/>
          <p:nvPr/>
        </p:nvSpPr>
        <p:spPr>
          <a:xfrm>
            <a:off x="6472814" y="6197336"/>
            <a:ext cx="184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Osaka Gas</a:t>
            </a:r>
          </a:p>
        </p:txBody>
      </p:sp>
    </p:spTree>
    <p:extLst>
      <p:ext uri="{BB962C8B-B14F-4D97-AF65-F5344CB8AC3E}">
        <p14:creationId xmlns:p14="http://schemas.microsoft.com/office/powerpoint/2010/main" val="2271193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067175"/>
          </a:xfrm>
        </p:spPr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Major LNG Trading Flows in 2018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5724128" y="6419463"/>
            <a:ext cx="2448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GIIGNL, 2019</a:t>
            </a:r>
          </a:p>
        </p:txBody>
      </p:sp>
      <p:pic>
        <p:nvPicPr>
          <p:cNvPr id="11" name="Grafik 10" descr="Ein Bild, das Karte enthält.&#10;&#10;Automatisch generierte Beschreibung">
            <a:extLst>
              <a:ext uri="{FF2B5EF4-FFF2-40B4-BE49-F238E27FC236}">
                <a16:creationId xmlns:a16="http://schemas.microsoft.com/office/drawing/2014/main" id="{BB74A89A-CD66-40AB-9F83-CBF88AA3C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48" y="2075066"/>
            <a:ext cx="2952328" cy="448289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D290095-05F2-4C86-B880-6BAEB5D1F6B4}"/>
              </a:ext>
            </a:extLst>
          </p:cNvPr>
          <p:cNvSpPr txBox="1"/>
          <p:nvPr/>
        </p:nvSpPr>
        <p:spPr>
          <a:xfrm>
            <a:off x="2482180" y="177833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EXPORT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40997-D397-4D8A-AF57-F3A4F0C42B72}"/>
              </a:ext>
            </a:extLst>
          </p:cNvPr>
          <p:cNvSpPr txBox="1"/>
          <p:nvPr/>
        </p:nvSpPr>
        <p:spPr>
          <a:xfrm>
            <a:off x="5437686" y="177833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IMPORT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2D30758-5330-4F65-B228-E3C3E2DE7DEB}"/>
              </a:ext>
            </a:extLst>
          </p:cNvPr>
          <p:cNvSpPr txBox="1"/>
          <p:nvPr/>
        </p:nvSpPr>
        <p:spPr>
          <a:xfrm>
            <a:off x="2051720" y="226641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Algeria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AEB2771-26A0-4CC6-A9ED-75952927E65F}"/>
              </a:ext>
            </a:extLst>
          </p:cNvPr>
          <p:cNvSpPr txBox="1"/>
          <p:nvPr/>
        </p:nvSpPr>
        <p:spPr>
          <a:xfrm>
            <a:off x="2051720" y="255339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Australia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FA232AE-5093-45FE-83EA-7FEBB78B14DB}"/>
              </a:ext>
            </a:extLst>
          </p:cNvPr>
          <p:cNvSpPr txBox="1"/>
          <p:nvPr/>
        </p:nvSpPr>
        <p:spPr>
          <a:xfrm>
            <a:off x="2051720" y="289962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Brunei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6343E6B-AD9D-440C-8B73-D694F25DC0F8}"/>
              </a:ext>
            </a:extLst>
          </p:cNvPr>
          <p:cNvSpPr txBox="1"/>
          <p:nvPr/>
        </p:nvSpPr>
        <p:spPr>
          <a:xfrm>
            <a:off x="2051720" y="3196355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Indonesia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20220BD-3DEB-4418-81A7-90093B0F331D}"/>
              </a:ext>
            </a:extLst>
          </p:cNvPr>
          <p:cNvSpPr txBox="1"/>
          <p:nvPr/>
        </p:nvSpPr>
        <p:spPr>
          <a:xfrm>
            <a:off x="2051720" y="355258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Malaysia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D7071FE-2ACA-4FD9-A984-BD973AACB5EF}"/>
              </a:ext>
            </a:extLst>
          </p:cNvPr>
          <p:cNvSpPr txBox="1"/>
          <p:nvPr/>
        </p:nvSpPr>
        <p:spPr>
          <a:xfrm>
            <a:off x="2051720" y="391055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Nigeria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631F94E-2325-4BEC-809D-DBFF5EFE98D3}"/>
              </a:ext>
            </a:extLst>
          </p:cNvPr>
          <p:cNvSpPr txBox="1"/>
          <p:nvPr/>
        </p:nvSpPr>
        <p:spPr>
          <a:xfrm>
            <a:off x="2047319" y="426677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Oman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5B458F9-D4AE-4F38-94AB-5CB5C379C5F1}"/>
              </a:ext>
            </a:extLst>
          </p:cNvPr>
          <p:cNvSpPr txBox="1"/>
          <p:nvPr/>
        </p:nvSpPr>
        <p:spPr>
          <a:xfrm>
            <a:off x="2010111" y="449949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Papua New Guinea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98B1681-7E41-4E99-B04B-49CF7957F24D}"/>
              </a:ext>
            </a:extLst>
          </p:cNvPr>
          <p:cNvSpPr txBox="1"/>
          <p:nvPr/>
        </p:nvSpPr>
        <p:spPr>
          <a:xfrm>
            <a:off x="2047319" y="490974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Quatar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EDC4547-EED0-4EE1-BBB7-368ED3C3FED4}"/>
              </a:ext>
            </a:extLst>
          </p:cNvPr>
          <p:cNvSpPr txBox="1"/>
          <p:nvPr/>
        </p:nvSpPr>
        <p:spPr>
          <a:xfrm>
            <a:off x="2047319" y="524956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Russia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4856226-5906-453C-B782-1792534F52F2}"/>
              </a:ext>
            </a:extLst>
          </p:cNvPr>
          <p:cNvSpPr txBox="1"/>
          <p:nvPr/>
        </p:nvSpPr>
        <p:spPr>
          <a:xfrm>
            <a:off x="2047319" y="558939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UAE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D5F2E1D-CA5C-49F9-9D06-73D9FDCD5242}"/>
              </a:ext>
            </a:extLst>
          </p:cNvPr>
          <p:cNvSpPr txBox="1"/>
          <p:nvPr/>
        </p:nvSpPr>
        <p:spPr>
          <a:xfrm>
            <a:off x="2010111" y="588262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USA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21F4DC5-D6F6-4F28-AB66-565332142EDB}"/>
              </a:ext>
            </a:extLst>
          </p:cNvPr>
          <p:cNvSpPr txBox="1"/>
          <p:nvPr/>
        </p:nvSpPr>
        <p:spPr>
          <a:xfrm>
            <a:off x="5835818" y="196297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China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F19BA8A-E8A7-42ED-8506-169595042314}"/>
              </a:ext>
            </a:extLst>
          </p:cNvPr>
          <p:cNvSpPr txBox="1"/>
          <p:nvPr/>
        </p:nvSpPr>
        <p:spPr>
          <a:xfrm>
            <a:off x="5864968" y="230845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France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9E6B558-1C36-454A-A2FC-08DC5836ECB4}"/>
              </a:ext>
            </a:extLst>
          </p:cNvPr>
          <p:cNvSpPr txBox="1"/>
          <p:nvPr/>
        </p:nvSpPr>
        <p:spPr>
          <a:xfrm>
            <a:off x="5843253" y="263462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India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326CED1-9388-419D-92DC-DE8949155EEB}"/>
              </a:ext>
            </a:extLst>
          </p:cNvPr>
          <p:cNvSpPr txBox="1"/>
          <p:nvPr/>
        </p:nvSpPr>
        <p:spPr>
          <a:xfrm>
            <a:off x="5866484" y="295163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Italy</a:t>
            </a:r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61998D0-E124-4E0C-B5EA-1BF3EFB7B05D}"/>
              </a:ext>
            </a:extLst>
          </p:cNvPr>
          <p:cNvSpPr txBox="1"/>
          <p:nvPr/>
        </p:nvSpPr>
        <p:spPr>
          <a:xfrm>
            <a:off x="5864968" y="329050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Japan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2775D48-818E-4A06-92D9-4CFF7C4FDF60}"/>
              </a:ext>
            </a:extLst>
          </p:cNvPr>
          <p:cNvSpPr txBox="1"/>
          <p:nvPr/>
        </p:nvSpPr>
        <p:spPr>
          <a:xfrm>
            <a:off x="5860938" y="362697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Mexico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2C97278-A61F-4E3C-A337-8DFD8F047EE4}"/>
              </a:ext>
            </a:extLst>
          </p:cNvPr>
          <p:cNvSpPr txBox="1"/>
          <p:nvPr/>
        </p:nvSpPr>
        <p:spPr>
          <a:xfrm>
            <a:off x="5843253" y="394038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Pakistan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C5C429B-8DE5-4E95-B331-1DA3DFC48461}"/>
              </a:ext>
            </a:extLst>
          </p:cNvPr>
          <p:cNvSpPr txBox="1"/>
          <p:nvPr/>
        </p:nvSpPr>
        <p:spPr>
          <a:xfrm>
            <a:off x="5860938" y="427255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Singapore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74C43E1-69AD-4A6B-AF26-07A363C56CE8}"/>
              </a:ext>
            </a:extLst>
          </p:cNvPr>
          <p:cNvSpPr txBox="1"/>
          <p:nvPr/>
        </p:nvSpPr>
        <p:spPr>
          <a:xfrm>
            <a:off x="5848011" y="458596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South Korea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517CB3A-5268-4896-92EC-23C6C43785B8}"/>
              </a:ext>
            </a:extLst>
          </p:cNvPr>
          <p:cNvSpPr txBox="1"/>
          <p:nvPr/>
        </p:nvSpPr>
        <p:spPr>
          <a:xfrm>
            <a:off x="5869369" y="491115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Spain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3377E03-B142-40EA-88BE-F71BE4C184B9}"/>
              </a:ext>
            </a:extLst>
          </p:cNvPr>
          <p:cNvSpPr txBox="1"/>
          <p:nvPr/>
        </p:nvSpPr>
        <p:spPr>
          <a:xfrm>
            <a:off x="5857247" y="522457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Taiwan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F693F8A9-D501-4B3F-98C0-46B752039706}"/>
              </a:ext>
            </a:extLst>
          </p:cNvPr>
          <p:cNvSpPr txBox="1"/>
          <p:nvPr/>
        </p:nvSpPr>
        <p:spPr>
          <a:xfrm>
            <a:off x="5843253" y="553798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Thailand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80745D4-0851-456C-97EA-E79A0E00577F}"/>
              </a:ext>
            </a:extLst>
          </p:cNvPr>
          <p:cNvSpPr txBox="1"/>
          <p:nvPr/>
        </p:nvSpPr>
        <p:spPr>
          <a:xfrm>
            <a:off x="5906577" y="588278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Turkey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6E770CAC-DA5D-4CBB-8856-08EF2AA5C9E6}"/>
              </a:ext>
            </a:extLst>
          </p:cNvPr>
          <p:cNvSpPr txBox="1"/>
          <p:nvPr/>
        </p:nvSpPr>
        <p:spPr>
          <a:xfrm>
            <a:off x="5960483" y="6175254"/>
            <a:ext cx="128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United Kingdom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533BA284-3FC6-4244-A760-F219D2D323D2}"/>
              </a:ext>
            </a:extLst>
          </p:cNvPr>
          <p:cNvSpPr txBox="1"/>
          <p:nvPr/>
        </p:nvSpPr>
        <p:spPr>
          <a:xfrm>
            <a:off x="2948606" y="623801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2 - 3 MT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4ADBD2D-E335-4A5F-9C4B-75E0D4175D81}"/>
              </a:ext>
            </a:extLst>
          </p:cNvPr>
          <p:cNvSpPr txBox="1"/>
          <p:nvPr/>
        </p:nvSpPr>
        <p:spPr>
          <a:xfrm>
            <a:off x="3652210" y="624159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3 - 5 MT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18044C42-67D8-4A1B-B79F-C55288339E07}"/>
              </a:ext>
            </a:extLst>
          </p:cNvPr>
          <p:cNvSpPr txBox="1"/>
          <p:nvPr/>
        </p:nvSpPr>
        <p:spPr>
          <a:xfrm>
            <a:off x="4381815" y="624517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5 - 10 MT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2374881-57E7-428F-8D75-1680431245FA}"/>
              </a:ext>
            </a:extLst>
          </p:cNvPr>
          <p:cNvSpPr txBox="1"/>
          <p:nvPr/>
        </p:nvSpPr>
        <p:spPr>
          <a:xfrm>
            <a:off x="5048400" y="623547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&gt;10 MT</a:t>
            </a:r>
          </a:p>
        </p:txBody>
      </p:sp>
    </p:spTree>
    <p:extLst>
      <p:ext uri="{BB962C8B-B14F-4D97-AF65-F5344CB8AC3E}">
        <p14:creationId xmlns:p14="http://schemas.microsoft.com/office/powerpoint/2010/main" val="3764996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067175"/>
          </a:xfrm>
        </p:spPr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LNG Flows in 2018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7B89982-5AF2-4E24-84BB-9DCC982B7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707"/>
            <a:ext cx="9144000" cy="358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9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Cost Structure of LNG Process Chain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91B58C-AF6A-4BC9-95A5-B4A6F1C8C2A7}"/>
              </a:ext>
            </a:extLst>
          </p:cNvPr>
          <p:cNvSpPr txBox="1"/>
          <p:nvPr/>
        </p:nvSpPr>
        <p:spPr>
          <a:xfrm>
            <a:off x="2987824" y="6198636"/>
            <a:ext cx="4896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Zweifel / </a:t>
            </a:r>
            <a:r>
              <a:rPr lang="de-DE" dirty="0" err="1"/>
              <a:t>Praktiknjo</a:t>
            </a:r>
            <a:r>
              <a:rPr lang="de-DE" dirty="0"/>
              <a:t> / Erdmann (2017), after </a:t>
            </a:r>
            <a:r>
              <a:rPr lang="de-DE" dirty="0" err="1"/>
              <a:t>Cayrade</a:t>
            </a:r>
            <a:r>
              <a:rPr lang="de-DE" dirty="0"/>
              <a:t> (2014)</a:t>
            </a:r>
          </a:p>
        </p:txBody>
      </p:sp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7C380378-39EB-47A5-B28E-AFA8363CB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75049"/>
              </p:ext>
            </p:extLst>
          </p:nvPr>
        </p:nvGraphicFramePr>
        <p:xfrm>
          <a:off x="971600" y="1899185"/>
          <a:ext cx="6624637" cy="39537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13509">
                  <a:extLst>
                    <a:ext uri="{9D8B030D-6E8A-4147-A177-3AD203B41FA5}">
                      <a16:colId xmlns:a16="http://schemas.microsoft.com/office/drawing/2014/main" val="1104236524"/>
                    </a:ext>
                  </a:extLst>
                </a:gridCol>
                <a:gridCol w="2911128">
                  <a:extLst>
                    <a:ext uri="{9D8B030D-6E8A-4147-A177-3AD203B41FA5}">
                      <a16:colId xmlns:a16="http://schemas.microsoft.com/office/drawing/2014/main" val="1054714670"/>
                    </a:ext>
                  </a:extLst>
                </a:gridCol>
              </a:tblGrid>
              <a:tr h="368185">
                <a:tc>
                  <a:txBody>
                    <a:bodyPr/>
                    <a:lstStyle/>
                    <a:p>
                      <a:r>
                        <a:rPr lang="de-DE" b="0" dirty="0" err="1"/>
                        <a:t>Liquefaction</a:t>
                      </a:r>
                      <a:r>
                        <a:rPr lang="de-DE" b="0" dirty="0"/>
                        <a:t> plant: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017122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pPr lvl="1"/>
                      <a:r>
                        <a:rPr lang="de-DE" dirty="0"/>
                        <a:t>Investment </a:t>
                      </a:r>
                      <a:r>
                        <a:rPr lang="de-DE" dirty="0" err="1"/>
                        <a:t>outlay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900M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152501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pPr lvl="1"/>
                      <a:r>
                        <a:rPr lang="de-DE" dirty="0"/>
                        <a:t>Operating </a:t>
                      </a:r>
                      <a:r>
                        <a:rPr lang="de-DE" dirty="0" err="1"/>
                        <a:t>expenses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0,04 €/m</a:t>
                      </a:r>
                      <a:r>
                        <a:rPr lang="de-DE" baseline="30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714310"/>
                  </a:ext>
                </a:extLst>
              </a:tr>
              <a:tr h="635498">
                <a:tc>
                  <a:txBody>
                    <a:bodyPr/>
                    <a:lstStyle/>
                    <a:p>
                      <a:r>
                        <a:rPr lang="de-DE" dirty="0"/>
                        <a:t>LNG </a:t>
                      </a:r>
                      <a:r>
                        <a:rPr lang="de-DE" dirty="0" err="1"/>
                        <a:t>tanker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fleet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dirty="0"/>
                        <a:t>e.g. 2 </a:t>
                      </a:r>
                      <a:r>
                        <a:rPr lang="de-DE" i="1" dirty="0" err="1"/>
                        <a:t>vessels</a:t>
                      </a:r>
                      <a:r>
                        <a:rPr lang="de-DE" i="1" dirty="0"/>
                        <a:t> á 135T t </a:t>
                      </a:r>
                      <a:r>
                        <a:rPr lang="de-DE" i="1" dirty="0" err="1"/>
                        <a:t>each</a:t>
                      </a:r>
                      <a:endParaRPr lang="de-D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475266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Investment </a:t>
                      </a:r>
                      <a:r>
                        <a:rPr lang="de-DE" dirty="0" err="1"/>
                        <a:t>outlay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360M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963073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Operating </a:t>
                      </a:r>
                      <a:r>
                        <a:rPr lang="de-DE" dirty="0" err="1"/>
                        <a:t>expenses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0,014 €/m</a:t>
                      </a:r>
                      <a:r>
                        <a:rPr lang="de-DE" baseline="30000" dirty="0"/>
                        <a:t>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139744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Regasification</a:t>
                      </a:r>
                      <a:r>
                        <a:rPr lang="de-DE" dirty="0"/>
                        <a:t> plant w. </a:t>
                      </a:r>
                      <a:r>
                        <a:rPr lang="de-DE" dirty="0" err="1"/>
                        <a:t>storage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e.g. 80T m</a:t>
                      </a:r>
                      <a:r>
                        <a:rPr lang="de-DE" baseline="30000" dirty="0"/>
                        <a:t>3</a:t>
                      </a:r>
                      <a:r>
                        <a:rPr lang="de-DE" baseline="0" dirty="0"/>
                        <a:t> (Cartagena)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245737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Investment </a:t>
                      </a:r>
                      <a:r>
                        <a:rPr lang="de-DE" dirty="0" err="1"/>
                        <a:t>outlay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320M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599604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Operating </a:t>
                      </a:r>
                      <a:r>
                        <a:rPr lang="de-DE" dirty="0" err="1"/>
                        <a:t>expenses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0,015 €/m</a:t>
                      </a:r>
                      <a:r>
                        <a:rPr lang="de-DE" baseline="30000" dirty="0"/>
                        <a:t>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068533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Own gas </a:t>
                      </a:r>
                      <a:r>
                        <a:rPr lang="de-DE" dirty="0" err="1"/>
                        <a:t>requirement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1/3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transported</a:t>
                      </a:r>
                      <a:r>
                        <a:rPr lang="de-DE" dirty="0"/>
                        <a:t>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800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466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067175"/>
          </a:xfrm>
        </p:spPr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66A7B7C-08CC-4993-82C8-3B54832252F2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Cost Comparison of LNG Projects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B6077D7-3194-455C-A4E1-D494D5FCE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85" y="1844824"/>
            <a:ext cx="8695630" cy="458417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493D748-804A-405E-9BAB-63EDE76C8BE9}"/>
              </a:ext>
            </a:extLst>
          </p:cNvPr>
          <p:cNvSpPr txBox="1"/>
          <p:nvPr/>
        </p:nvSpPr>
        <p:spPr>
          <a:xfrm>
            <a:off x="5076056" y="6410525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Songhurst, OIES, 2018</a:t>
            </a:r>
          </a:p>
        </p:txBody>
      </p:sp>
    </p:spTree>
    <p:extLst>
      <p:ext uri="{BB962C8B-B14F-4D97-AF65-F5344CB8AC3E}">
        <p14:creationId xmlns:p14="http://schemas.microsoft.com/office/powerpoint/2010/main" val="3183534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LNG trade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regional gas </a:t>
            </a:r>
            <a:r>
              <a:rPr lang="de-DE" dirty="0" err="1"/>
              <a:t>markets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LNG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flexible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LNG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remote gas </a:t>
            </a:r>
            <a:r>
              <a:rPr lang="de-DE" dirty="0" err="1"/>
              <a:t>fields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Diversification</a:t>
            </a:r>
            <a:r>
              <a:rPr lang="de-DE" dirty="0"/>
              <a:t>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mitigate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holdup</a:t>
            </a:r>
            <a:r>
              <a:rPr lang="de-DE" dirty="0"/>
              <a:t> </a:t>
            </a:r>
            <a:r>
              <a:rPr lang="de-DE" dirty="0" err="1"/>
              <a:t>problem</a:t>
            </a:r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LNG Impact on Global Gas Markets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91B58C-AF6A-4BC9-95A5-B4A6F1C8C2A7}"/>
              </a:ext>
            </a:extLst>
          </p:cNvPr>
          <p:cNvSpPr txBox="1"/>
          <p:nvPr/>
        </p:nvSpPr>
        <p:spPr>
          <a:xfrm>
            <a:off x="5004048" y="6280964"/>
            <a:ext cx="3312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Zweifel / </a:t>
            </a:r>
            <a:r>
              <a:rPr lang="de-DE" dirty="0" err="1"/>
              <a:t>Praktiknjo</a:t>
            </a:r>
            <a:r>
              <a:rPr lang="de-DE" dirty="0"/>
              <a:t> / Erdmann, 2017</a:t>
            </a:r>
          </a:p>
        </p:txBody>
      </p:sp>
    </p:spTree>
    <p:extLst>
      <p:ext uri="{BB962C8B-B14F-4D97-AF65-F5344CB8AC3E}">
        <p14:creationId xmlns:p14="http://schemas.microsoft.com/office/powerpoint/2010/main" val="411674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Gas storage technologies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A4D36D-0976-4F54-9B9A-DB28BFA69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34" y="2120588"/>
            <a:ext cx="6377341" cy="403302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C2F155D-7C9D-4224-BF36-8304F3C09B30}"/>
              </a:ext>
            </a:extLst>
          </p:cNvPr>
          <p:cNvSpPr txBox="1"/>
          <p:nvPr/>
        </p:nvSpPr>
        <p:spPr>
          <a:xfrm>
            <a:off x="326957" y="6171966"/>
            <a:ext cx="2228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E.ON Ruhrgas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8A1FD8-C3C2-4004-A610-729C0DF3B4CA}"/>
              </a:ext>
            </a:extLst>
          </p:cNvPr>
          <p:cNvSpPr txBox="1"/>
          <p:nvPr/>
        </p:nvSpPr>
        <p:spPr>
          <a:xfrm>
            <a:off x="3059832" y="173691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Station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397A5A-F776-4F10-A724-4EFD1E3169FD}"/>
              </a:ext>
            </a:extLst>
          </p:cNvPr>
          <p:cNvSpPr txBox="1"/>
          <p:nvPr/>
        </p:nvSpPr>
        <p:spPr>
          <a:xfrm>
            <a:off x="6290064" y="173293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Station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B8D86F-75C4-4BAB-841A-776BADDE7D80}"/>
              </a:ext>
            </a:extLst>
          </p:cNvPr>
          <p:cNvSpPr txBox="1"/>
          <p:nvPr/>
        </p:nvSpPr>
        <p:spPr>
          <a:xfrm>
            <a:off x="683568" y="278266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Observation </a:t>
            </a:r>
            <a:r>
              <a:rPr lang="de-DE" sz="1800" dirty="0" err="1"/>
              <a:t>well</a:t>
            </a:r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CBDC213-AC98-48E5-A918-0B94CDE3800B}"/>
              </a:ext>
            </a:extLst>
          </p:cNvPr>
          <p:cNvSpPr txBox="1"/>
          <p:nvPr/>
        </p:nvSpPr>
        <p:spPr>
          <a:xfrm>
            <a:off x="683568" y="4033575"/>
            <a:ext cx="18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Aquifer/</a:t>
            </a:r>
          </a:p>
          <a:p>
            <a:r>
              <a:rPr lang="de-DE" sz="1800" dirty="0" err="1"/>
              <a:t>Production</a:t>
            </a:r>
            <a:r>
              <a:rPr lang="de-DE" sz="1800" dirty="0"/>
              <a:t> </a:t>
            </a:r>
            <a:r>
              <a:rPr lang="de-DE" sz="1800" dirty="0" err="1"/>
              <a:t>field</a:t>
            </a:r>
            <a:endParaRPr lang="de-DE" sz="1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3098B2-AD42-4732-85A7-5A61ED4D47A7}"/>
              </a:ext>
            </a:extLst>
          </p:cNvPr>
          <p:cNvSpPr txBox="1"/>
          <p:nvPr/>
        </p:nvSpPr>
        <p:spPr>
          <a:xfrm>
            <a:off x="2737631" y="6134132"/>
            <a:ext cx="22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Porous</a:t>
            </a:r>
            <a:r>
              <a:rPr lang="de-DE" sz="1800" dirty="0"/>
              <a:t> rock </a:t>
            </a:r>
            <a:r>
              <a:rPr lang="de-DE" sz="1800" dirty="0" err="1"/>
              <a:t>storage</a:t>
            </a:r>
            <a:endParaRPr lang="de-DE" sz="1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1749BEF-D80D-4858-B799-ABE93F4A61FB}"/>
              </a:ext>
            </a:extLst>
          </p:cNvPr>
          <p:cNvSpPr txBox="1"/>
          <p:nvPr/>
        </p:nvSpPr>
        <p:spPr>
          <a:xfrm>
            <a:off x="5805828" y="6150148"/>
            <a:ext cx="22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Cavern</a:t>
            </a:r>
            <a:r>
              <a:rPr lang="de-DE" sz="1800" dirty="0"/>
              <a:t> </a:t>
            </a:r>
            <a:r>
              <a:rPr lang="de-DE" sz="1800" dirty="0" err="1"/>
              <a:t>storage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78381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Porous</a:t>
            </a:r>
            <a:r>
              <a:rPr lang="de-DE" dirty="0"/>
              <a:t> rock </a:t>
            </a:r>
            <a:r>
              <a:rPr lang="de-DE" dirty="0" err="1"/>
              <a:t>storage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uses</a:t>
            </a:r>
            <a:r>
              <a:rPr lang="de-DE" sz="1600" dirty="0"/>
              <a:t> </a:t>
            </a:r>
            <a:r>
              <a:rPr lang="de-DE" sz="1600" dirty="0" err="1"/>
              <a:t>existing</a:t>
            </a:r>
            <a:r>
              <a:rPr lang="de-DE" sz="1600" dirty="0"/>
              <a:t> </a:t>
            </a:r>
            <a:r>
              <a:rPr lang="de-DE" sz="1600" dirty="0" err="1"/>
              <a:t>geological</a:t>
            </a:r>
            <a:r>
              <a:rPr lang="de-DE" sz="1600" dirty="0"/>
              <a:t> </a:t>
            </a:r>
            <a:r>
              <a:rPr lang="de-DE" sz="1600" dirty="0" err="1"/>
              <a:t>underground</a:t>
            </a:r>
            <a:r>
              <a:rPr lang="de-DE" sz="1600" dirty="0"/>
              <a:t> </a:t>
            </a:r>
            <a:r>
              <a:rPr lang="de-DE" sz="1600" dirty="0" err="1"/>
              <a:t>formations</a:t>
            </a:r>
            <a:r>
              <a:rPr lang="de-DE" sz="1600" dirty="0"/>
              <a:t> (e.g. </a:t>
            </a:r>
            <a:r>
              <a:rPr lang="de-DE" sz="1600" dirty="0" err="1"/>
              <a:t>depleted</a:t>
            </a:r>
            <a:r>
              <a:rPr lang="de-DE" sz="1600" dirty="0"/>
              <a:t> </a:t>
            </a:r>
            <a:r>
              <a:rPr lang="de-DE" sz="1600" dirty="0" err="1"/>
              <a:t>oil</a:t>
            </a:r>
            <a:r>
              <a:rPr lang="de-DE" sz="1600" dirty="0"/>
              <a:t> and gas </a:t>
            </a:r>
            <a:r>
              <a:rPr lang="de-DE" sz="1600" dirty="0" err="1"/>
              <a:t>fields</a:t>
            </a:r>
            <a:r>
              <a:rPr lang="de-DE" sz="1600" dirty="0"/>
              <a:t>, </a:t>
            </a:r>
            <a:r>
              <a:rPr lang="de-DE" sz="1600" dirty="0" err="1"/>
              <a:t>aquifers</a:t>
            </a:r>
            <a:r>
              <a:rPr lang="de-DE" sz="1600" dirty="0"/>
              <a:t>)</a:t>
            </a:r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relatively</a:t>
            </a:r>
            <a:r>
              <a:rPr lang="de-DE" sz="1600" dirty="0"/>
              <a:t> </a:t>
            </a:r>
            <a:r>
              <a:rPr lang="de-DE" sz="1600" dirty="0" err="1"/>
              <a:t>inexpensive</a:t>
            </a:r>
            <a:r>
              <a:rPr lang="de-DE" sz="1600" dirty="0"/>
              <a:t> (but </a:t>
            </a:r>
            <a:r>
              <a:rPr lang="de-DE" sz="1600" dirty="0" err="1"/>
              <a:t>higher</a:t>
            </a:r>
            <a:r>
              <a:rPr lang="de-DE" sz="1600" dirty="0"/>
              <a:t> </a:t>
            </a:r>
            <a:r>
              <a:rPr lang="de-DE" sz="1600" dirty="0" err="1"/>
              <a:t>investment</a:t>
            </a:r>
            <a:r>
              <a:rPr lang="de-DE" sz="1600" dirty="0"/>
              <a:t> </a:t>
            </a:r>
            <a:r>
              <a:rPr lang="de-DE" sz="1600" dirty="0" err="1"/>
              <a:t>costs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aquifers</a:t>
            </a:r>
            <a:r>
              <a:rPr lang="de-DE" sz="1600" dirty="0"/>
              <a:t>)</a:t>
            </a:r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/>
              <a:t>large </a:t>
            </a:r>
            <a:r>
              <a:rPr lang="de-DE" sz="1600" dirty="0" err="1"/>
              <a:t>storage</a:t>
            </a:r>
            <a:r>
              <a:rPr lang="de-DE" sz="1600" dirty="0"/>
              <a:t> </a:t>
            </a:r>
            <a:r>
              <a:rPr lang="de-DE" sz="1600" dirty="0" err="1"/>
              <a:t>volume</a:t>
            </a:r>
            <a:endParaRPr lang="de-DE" sz="1600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more</a:t>
            </a:r>
            <a:r>
              <a:rPr lang="de-DE" sz="1600" dirty="0"/>
              <a:t> </a:t>
            </a:r>
            <a:r>
              <a:rPr lang="de-DE" sz="1600" dirty="0" err="1"/>
              <a:t>cushion</a:t>
            </a:r>
            <a:r>
              <a:rPr lang="de-DE" sz="1600" dirty="0"/>
              <a:t> gas </a:t>
            </a:r>
            <a:r>
              <a:rPr lang="de-DE" sz="1600" dirty="0" err="1"/>
              <a:t>required</a:t>
            </a:r>
            <a:endParaRPr lang="de-DE" sz="1600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low</a:t>
            </a:r>
            <a:r>
              <a:rPr lang="de-DE" sz="1600" dirty="0"/>
              <a:t> </a:t>
            </a:r>
            <a:r>
              <a:rPr lang="de-DE" sz="1600" dirty="0" err="1"/>
              <a:t>injection</a:t>
            </a:r>
            <a:r>
              <a:rPr lang="de-DE" sz="1600" dirty="0"/>
              <a:t> and </a:t>
            </a:r>
            <a:r>
              <a:rPr lang="de-DE" sz="1600" dirty="0" err="1"/>
              <a:t>withdrawal</a:t>
            </a:r>
            <a:r>
              <a:rPr lang="de-DE" sz="1600" dirty="0"/>
              <a:t>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Cavern</a:t>
            </a:r>
            <a:r>
              <a:rPr lang="de-DE" dirty="0"/>
              <a:t> </a:t>
            </a:r>
            <a:r>
              <a:rPr lang="de-DE" dirty="0" err="1"/>
              <a:t>storage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artificial</a:t>
            </a:r>
            <a:r>
              <a:rPr lang="de-DE" sz="1600" dirty="0"/>
              <a:t> </a:t>
            </a:r>
            <a:r>
              <a:rPr lang="de-DE" sz="1600" dirty="0" err="1"/>
              <a:t>hollows</a:t>
            </a:r>
            <a:r>
              <a:rPr lang="de-DE" sz="1600" dirty="0"/>
              <a:t> </a:t>
            </a:r>
            <a:r>
              <a:rPr lang="de-DE" sz="1600" dirty="0" err="1"/>
              <a:t>carved</a:t>
            </a:r>
            <a:r>
              <a:rPr lang="de-DE" sz="1600" dirty="0"/>
              <a:t> out in </a:t>
            </a:r>
            <a:r>
              <a:rPr lang="de-DE" sz="1600" dirty="0" err="1"/>
              <a:t>underground</a:t>
            </a:r>
            <a:r>
              <a:rPr lang="de-DE" sz="1600" dirty="0"/>
              <a:t> rock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salt</a:t>
            </a:r>
            <a:r>
              <a:rPr lang="de-DE" sz="1600" dirty="0"/>
              <a:t> </a:t>
            </a:r>
            <a:r>
              <a:rPr lang="de-DE" sz="1600" dirty="0" err="1"/>
              <a:t>formations</a:t>
            </a:r>
            <a:endParaRPr lang="de-DE" sz="1600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higher</a:t>
            </a:r>
            <a:r>
              <a:rPr lang="de-DE" sz="1600" dirty="0"/>
              <a:t> </a:t>
            </a:r>
            <a:r>
              <a:rPr lang="de-DE" sz="1600" dirty="0" err="1"/>
              <a:t>investment</a:t>
            </a:r>
            <a:endParaRPr lang="de-DE" sz="1600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less</a:t>
            </a:r>
            <a:r>
              <a:rPr lang="de-DE" sz="1600" dirty="0"/>
              <a:t> </a:t>
            </a:r>
            <a:r>
              <a:rPr lang="de-DE" sz="1600" dirty="0" err="1"/>
              <a:t>cushion</a:t>
            </a:r>
            <a:r>
              <a:rPr lang="de-DE" sz="1600" dirty="0"/>
              <a:t> gas </a:t>
            </a:r>
            <a:r>
              <a:rPr lang="de-DE" sz="1600" dirty="0" err="1"/>
              <a:t>required</a:t>
            </a:r>
            <a:endParaRPr lang="de-DE" sz="1600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higher</a:t>
            </a:r>
            <a:r>
              <a:rPr lang="de-DE" sz="1600" dirty="0"/>
              <a:t> </a:t>
            </a:r>
            <a:r>
              <a:rPr lang="de-DE" sz="1600" dirty="0" err="1"/>
              <a:t>withdrawal</a:t>
            </a:r>
            <a:r>
              <a:rPr lang="de-DE" sz="1600" dirty="0"/>
              <a:t> rate</a:t>
            </a:r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/>
              <a:t>fast </a:t>
            </a:r>
            <a:r>
              <a:rPr lang="de-DE" sz="1600" dirty="0" err="1"/>
              <a:t>switching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</a:t>
            </a:r>
            <a:r>
              <a:rPr lang="de-DE" sz="1600" dirty="0" err="1"/>
              <a:t>injection</a:t>
            </a:r>
            <a:r>
              <a:rPr lang="de-DE" sz="1600" dirty="0"/>
              <a:t> and </a:t>
            </a:r>
            <a:r>
              <a:rPr lang="de-DE" sz="1600" dirty="0" err="1"/>
              <a:t>withdrawal</a:t>
            </a:r>
            <a:r>
              <a:rPr lang="de-DE" sz="1600" dirty="0"/>
              <a:t> </a:t>
            </a:r>
            <a:r>
              <a:rPr lang="de-DE" sz="1600" dirty="0" err="1"/>
              <a:t>mode</a:t>
            </a:r>
            <a:endParaRPr lang="de-DE" sz="1600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provide</a:t>
            </a:r>
            <a:r>
              <a:rPr lang="de-DE" sz="1600" dirty="0"/>
              <a:t> </a:t>
            </a:r>
            <a:r>
              <a:rPr lang="de-DE" sz="1600" dirty="0" err="1"/>
              <a:t>short</a:t>
            </a:r>
            <a:r>
              <a:rPr lang="de-DE" sz="1600" dirty="0"/>
              <a:t>-term </a:t>
            </a:r>
            <a:r>
              <a:rPr lang="de-DE" sz="1600" dirty="0" err="1"/>
              <a:t>flexibility</a:t>
            </a:r>
            <a:endParaRPr lang="de-DE" sz="1600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Gas storage facilities: Underground</a:t>
            </a:r>
          </a:p>
        </p:txBody>
      </p:sp>
    </p:spTree>
    <p:extLst>
      <p:ext uri="{BB962C8B-B14F-4D97-AF65-F5344CB8AC3E}">
        <p14:creationId xmlns:p14="http://schemas.microsoft.com/office/powerpoint/2010/main" val="228938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Natural gas – </a:t>
            </a:r>
            <a:r>
              <a:rPr lang="de-DE" dirty="0" err="1"/>
              <a:t>mainly</a:t>
            </a:r>
            <a:r>
              <a:rPr lang="de-DE" dirty="0"/>
              <a:t> </a:t>
            </a:r>
            <a:r>
              <a:rPr lang="de-DE" dirty="0" err="1"/>
              <a:t>methane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/>
              <a:t>H gas – high-</a:t>
            </a:r>
            <a:r>
              <a:rPr lang="de-DE" dirty="0" err="1"/>
              <a:t>calorific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gas (</a:t>
            </a:r>
            <a:r>
              <a:rPr lang="de-DE" dirty="0" err="1"/>
              <a:t>higher</a:t>
            </a:r>
            <a:r>
              <a:rPr lang="de-DE" dirty="0"/>
              <a:t> CH</a:t>
            </a:r>
            <a:r>
              <a:rPr lang="de-DE" baseline="-25000" dirty="0"/>
              <a:t>4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→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)</a:t>
            </a:r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/>
              <a:t>L gas – </a:t>
            </a:r>
            <a:r>
              <a:rPr lang="de-DE" dirty="0" err="1"/>
              <a:t>low-calorific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gas (</a:t>
            </a:r>
            <a:r>
              <a:rPr lang="de-DE" dirty="0" err="1"/>
              <a:t>produced</a:t>
            </a:r>
            <a:r>
              <a:rPr lang="de-DE" dirty="0"/>
              <a:t> in GE &amp;NL) 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Liquefied</a:t>
            </a:r>
            <a:r>
              <a:rPr lang="de-DE" dirty="0"/>
              <a:t> </a:t>
            </a:r>
            <a:r>
              <a:rPr lang="de-DE" dirty="0" err="1"/>
              <a:t>petroleum</a:t>
            </a:r>
            <a:r>
              <a:rPr lang="de-DE" dirty="0"/>
              <a:t> gas (LPG) – </a:t>
            </a:r>
            <a:r>
              <a:rPr lang="de-DE" dirty="0" err="1"/>
              <a:t>mainly</a:t>
            </a:r>
            <a:r>
              <a:rPr lang="de-DE" dirty="0"/>
              <a:t> </a:t>
            </a:r>
            <a:r>
              <a:rPr lang="de-DE" dirty="0" err="1"/>
              <a:t>propane</a:t>
            </a:r>
            <a:r>
              <a:rPr lang="de-DE" dirty="0"/>
              <a:t> and </a:t>
            </a:r>
            <a:r>
              <a:rPr lang="de-DE" dirty="0" err="1"/>
              <a:t>butane</a:t>
            </a:r>
            <a:r>
              <a:rPr lang="de-DE" dirty="0"/>
              <a:t>, </a:t>
            </a:r>
            <a:r>
              <a:rPr lang="de-DE" dirty="0" err="1"/>
              <a:t>byproduct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oil</a:t>
            </a:r>
            <a:r>
              <a:rPr lang="de-DE" dirty="0"/>
              <a:t> </a:t>
            </a:r>
            <a:r>
              <a:rPr lang="de-DE" dirty="0" err="1"/>
              <a:t>refinery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Town gas (</a:t>
            </a:r>
            <a:r>
              <a:rPr lang="de-DE" dirty="0" err="1"/>
              <a:t>cooking</a:t>
            </a:r>
            <a:r>
              <a:rPr lang="de-DE" dirty="0"/>
              <a:t> gas) – </a:t>
            </a:r>
            <a:r>
              <a:rPr lang="de-DE" dirty="0" err="1"/>
              <a:t>byproduct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coke</a:t>
            </a:r>
            <a:r>
              <a:rPr lang="de-DE" dirty="0"/>
              <a:t> plants</a:t>
            </a:r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Gaseous Fuels</a:t>
            </a:r>
          </a:p>
        </p:txBody>
      </p:sp>
    </p:spTree>
    <p:extLst>
      <p:ext uri="{BB962C8B-B14F-4D97-AF65-F5344CB8AC3E}">
        <p14:creationId xmlns:p14="http://schemas.microsoft.com/office/powerpoint/2010/main" val="2712433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LNG </a:t>
            </a:r>
            <a:r>
              <a:rPr lang="de-DE" dirty="0" err="1"/>
              <a:t>storage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Insulated</a:t>
            </a:r>
            <a:r>
              <a:rPr lang="de-DE" sz="1600" dirty="0"/>
              <a:t> </a:t>
            </a:r>
            <a:r>
              <a:rPr lang="de-DE" sz="1600" dirty="0" err="1"/>
              <a:t>tanks</a:t>
            </a:r>
            <a:r>
              <a:rPr lang="de-DE" sz="1600" dirty="0"/>
              <a:t> at LNG </a:t>
            </a:r>
            <a:r>
              <a:rPr lang="de-DE" sz="1600" dirty="0" err="1"/>
              <a:t>terminals</a:t>
            </a:r>
            <a:endParaRPr lang="de-DE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cushion</a:t>
            </a:r>
            <a:r>
              <a:rPr lang="de-DE" sz="1600" dirty="0"/>
              <a:t> gas </a:t>
            </a:r>
            <a:r>
              <a:rPr lang="de-DE" sz="1600" dirty="0" err="1"/>
              <a:t>needed</a:t>
            </a:r>
            <a:endParaRPr lang="de-DE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/>
              <a:t>High </a:t>
            </a:r>
            <a:r>
              <a:rPr lang="de-DE" sz="1600" dirty="0" err="1"/>
              <a:t>injection</a:t>
            </a:r>
            <a:r>
              <a:rPr lang="de-DE" sz="1600" dirty="0"/>
              <a:t>/</a:t>
            </a:r>
            <a:r>
              <a:rPr lang="de-DE" sz="1600" dirty="0" err="1"/>
              <a:t>withdrawal</a:t>
            </a:r>
            <a:r>
              <a:rPr lang="de-DE" sz="1600" dirty="0"/>
              <a:t> </a:t>
            </a:r>
            <a:r>
              <a:rPr lang="de-DE" sz="1600" dirty="0" err="1"/>
              <a:t>rates</a:t>
            </a:r>
            <a:endParaRPr lang="de-DE" sz="1600" dirty="0"/>
          </a:p>
          <a:p>
            <a:pPr marL="0" indent="0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Gas </a:t>
            </a:r>
            <a:r>
              <a:rPr lang="de-DE" dirty="0" err="1"/>
              <a:t>tanks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/>
              <a:t>Law </a:t>
            </a:r>
            <a:r>
              <a:rPr lang="de-DE" sz="1600" dirty="0" err="1"/>
              <a:t>or</a:t>
            </a:r>
            <a:r>
              <a:rPr lang="de-DE" sz="1600" dirty="0"/>
              <a:t> high </a:t>
            </a:r>
            <a:r>
              <a:rPr lang="de-DE" sz="1600" dirty="0" err="1"/>
              <a:t>pressure</a:t>
            </a:r>
            <a:endParaRPr lang="de-DE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/>
              <a:t>Not </a:t>
            </a:r>
            <a:r>
              <a:rPr lang="de-DE" sz="1600" dirty="0" err="1"/>
              <a:t>economical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high </a:t>
            </a:r>
            <a:r>
              <a:rPr lang="de-DE" sz="1600" dirty="0" err="1"/>
              <a:t>volumes</a:t>
            </a:r>
            <a:endParaRPr lang="de-DE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Local</a:t>
            </a:r>
            <a:r>
              <a:rPr lang="de-DE" sz="1600" dirty="0"/>
              <a:t> </a:t>
            </a:r>
            <a:r>
              <a:rPr lang="de-DE" sz="1600" dirty="0" err="1"/>
              <a:t>storage</a:t>
            </a:r>
            <a:endParaRPr lang="de-DE" sz="1600" dirty="0"/>
          </a:p>
          <a:p>
            <a:pPr marL="0" indent="0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Line pack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/>
              <a:t>Gas </a:t>
            </a:r>
            <a:r>
              <a:rPr lang="de-DE" sz="1600" dirty="0" err="1"/>
              <a:t>stored</a:t>
            </a:r>
            <a:r>
              <a:rPr lang="de-DE" sz="1600" dirty="0"/>
              <a:t> </a:t>
            </a:r>
            <a:r>
              <a:rPr lang="de-DE" sz="1600" dirty="0" err="1"/>
              <a:t>inside</a:t>
            </a:r>
            <a:r>
              <a:rPr lang="de-DE" sz="1600" dirty="0"/>
              <a:t> </a:t>
            </a:r>
            <a:r>
              <a:rPr lang="de-DE" sz="1600" dirty="0" err="1"/>
              <a:t>pipeline</a:t>
            </a:r>
            <a:r>
              <a:rPr lang="de-DE" sz="1600" dirty="0"/>
              <a:t> </a:t>
            </a:r>
            <a:r>
              <a:rPr lang="de-DE" sz="1600" dirty="0" err="1"/>
              <a:t>through</a:t>
            </a:r>
            <a:r>
              <a:rPr lang="de-DE" sz="1600" dirty="0"/>
              <a:t> </a:t>
            </a:r>
            <a:r>
              <a:rPr lang="de-DE" sz="1600" dirty="0" err="1"/>
              <a:t>increased</a:t>
            </a:r>
            <a:r>
              <a:rPr lang="de-DE" sz="1600" dirty="0"/>
              <a:t> </a:t>
            </a:r>
            <a:r>
              <a:rPr lang="de-DE" sz="1600" dirty="0" err="1"/>
              <a:t>pressure</a:t>
            </a:r>
            <a:endParaRPr lang="de-DE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Used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balance</a:t>
            </a:r>
            <a:r>
              <a:rPr lang="de-DE" sz="1600" dirty="0"/>
              <a:t> </a:t>
            </a:r>
            <a:r>
              <a:rPr lang="de-DE" sz="1600" dirty="0" err="1"/>
              <a:t>daily</a:t>
            </a:r>
            <a:r>
              <a:rPr lang="de-DE" sz="1600" dirty="0"/>
              <a:t> </a:t>
            </a:r>
            <a:r>
              <a:rPr lang="de-DE" sz="1600" dirty="0" err="1"/>
              <a:t>demand</a:t>
            </a:r>
            <a:r>
              <a:rPr lang="de-DE" sz="1600" dirty="0"/>
              <a:t> </a:t>
            </a:r>
            <a:r>
              <a:rPr lang="de-DE" sz="1600" dirty="0" err="1"/>
              <a:t>fluctuations</a:t>
            </a:r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Gas storage facilities: Above ground</a:t>
            </a:r>
          </a:p>
        </p:txBody>
      </p:sp>
    </p:spTree>
    <p:extLst>
      <p:ext uri="{BB962C8B-B14F-4D97-AF65-F5344CB8AC3E}">
        <p14:creationId xmlns:p14="http://schemas.microsoft.com/office/powerpoint/2010/main" val="3612961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Gas storage facilities in Germany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4CB8652-AB60-4E40-A878-8613F1B78687}"/>
              </a:ext>
            </a:extLst>
          </p:cNvPr>
          <p:cNvSpPr txBox="1"/>
          <p:nvPr/>
        </p:nvSpPr>
        <p:spPr>
          <a:xfrm>
            <a:off x="611560" y="1916832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Max. </a:t>
            </a:r>
            <a:r>
              <a:rPr lang="de-DE" dirty="0" err="1"/>
              <a:t>usable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gas </a:t>
            </a:r>
            <a:r>
              <a:rPr lang="de-DE" dirty="0" err="1"/>
              <a:t>volume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31.12.2018, in TWh</a:t>
            </a:r>
          </a:p>
        </p:txBody>
      </p:sp>
      <p:pic>
        <p:nvPicPr>
          <p:cNvPr id="9" name="Inhaltsplatzhalter 8" descr="Ein Bild, das Screenshot, Zeichnung enthält.&#10;&#10;Automatisch generierte Beschreibung">
            <a:extLst>
              <a:ext uri="{FF2B5EF4-FFF2-40B4-BE49-F238E27FC236}">
                <a16:creationId xmlns:a16="http://schemas.microsoft.com/office/drawing/2014/main" id="{E55B9689-E89D-4D42-B2CF-A74FA2CAE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09" y="2193831"/>
            <a:ext cx="6971606" cy="3142853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6A64A98-A2C5-467A-8A29-6260AD96C20D}"/>
              </a:ext>
            </a:extLst>
          </p:cNvPr>
          <p:cNvSpPr txBox="1"/>
          <p:nvPr/>
        </p:nvSpPr>
        <p:spPr>
          <a:xfrm>
            <a:off x="1187624" y="472514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Total</a:t>
            </a:r>
          </a:p>
          <a:p>
            <a:r>
              <a:rPr lang="de-DE" dirty="0"/>
              <a:t>33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facilities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0A43642-4359-4E00-8119-6FB3B56D398E}"/>
              </a:ext>
            </a:extLst>
          </p:cNvPr>
          <p:cNvSpPr txBox="1"/>
          <p:nvPr/>
        </p:nvSpPr>
        <p:spPr>
          <a:xfrm>
            <a:off x="2348136" y="4725143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Cavern</a:t>
            </a:r>
            <a:r>
              <a:rPr lang="de-DE" dirty="0"/>
              <a:t> </a:t>
            </a:r>
            <a:r>
              <a:rPr lang="de-DE" dirty="0" err="1"/>
              <a:t>storage</a:t>
            </a:r>
            <a:endParaRPr lang="de-DE" dirty="0"/>
          </a:p>
          <a:p>
            <a:r>
              <a:rPr lang="de-DE" dirty="0"/>
              <a:t>17 </a:t>
            </a:r>
            <a:r>
              <a:rPr lang="de-DE" dirty="0" err="1"/>
              <a:t>facilities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DCA9E19-6A47-4B84-894C-60B042D49ACC}"/>
              </a:ext>
            </a:extLst>
          </p:cNvPr>
          <p:cNvSpPr txBox="1"/>
          <p:nvPr/>
        </p:nvSpPr>
        <p:spPr>
          <a:xfrm>
            <a:off x="3356248" y="4725143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Porous</a:t>
            </a:r>
            <a:r>
              <a:rPr lang="de-DE" dirty="0"/>
              <a:t> rock </a:t>
            </a:r>
            <a:r>
              <a:rPr lang="de-DE" dirty="0" err="1"/>
              <a:t>storage</a:t>
            </a:r>
            <a:r>
              <a:rPr lang="de-DE" dirty="0"/>
              <a:t> </a:t>
            </a:r>
          </a:p>
          <a:p>
            <a:r>
              <a:rPr lang="de-DE" dirty="0"/>
              <a:t>15 </a:t>
            </a:r>
            <a:r>
              <a:rPr lang="de-DE" dirty="0" err="1"/>
              <a:t>facilities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47C0A32-0FC5-466E-8FD3-24731E004D29}"/>
              </a:ext>
            </a:extLst>
          </p:cNvPr>
          <p:cNvSpPr txBox="1"/>
          <p:nvPr/>
        </p:nvSpPr>
        <p:spPr>
          <a:xfrm>
            <a:off x="4364360" y="472514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Other </a:t>
            </a:r>
          </a:p>
          <a:p>
            <a:r>
              <a:rPr lang="de-DE" dirty="0"/>
              <a:t>1 </a:t>
            </a:r>
            <a:r>
              <a:rPr lang="de-DE" dirty="0" err="1"/>
              <a:t>facility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43DDA2E-A0F7-467A-8CDB-6C20896D1249}"/>
              </a:ext>
            </a:extLst>
          </p:cNvPr>
          <p:cNvSpPr txBox="1"/>
          <p:nvPr/>
        </p:nvSpPr>
        <p:spPr>
          <a:xfrm>
            <a:off x="5706231" y="469035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H-Gas</a:t>
            </a:r>
          </a:p>
          <a:p>
            <a:r>
              <a:rPr lang="de-DE" dirty="0"/>
              <a:t>29 </a:t>
            </a:r>
            <a:r>
              <a:rPr lang="de-DE" dirty="0" err="1"/>
              <a:t>facilities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8349A35-50BE-4FD3-B215-BE03BF79B814}"/>
              </a:ext>
            </a:extLst>
          </p:cNvPr>
          <p:cNvSpPr txBox="1"/>
          <p:nvPr/>
        </p:nvSpPr>
        <p:spPr>
          <a:xfrm>
            <a:off x="6710927" y="469035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L-Gas</a:t>
            </a:r>
          </a:p>
          <a:p>
            <a:r>
              <a:rPr lang="de-DE" dirty="0"/>
              <a:t>4 </a:t>
            </a:r>
            <a:r>
              <a:rPr lang="de-DE" dirty="0" err="1"/>
              <a:t>facilities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B7478C8-E005-487F-B984-1290760C850A}"/>
              </a:ext>
            </a:extLst>
          </p:cNvPr>
          <p:cNvSpPr txBox="1"/>
          <p:nvPr/>
        </p:nvSpPr>
        <p:spPr>
          <a:xfrm>
            <a:off x="4788024" y="616530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BNetzA, 2019</a:t>
            </a:r>
          </a:p>
        </p:txBody>
      </p:sp>
    </p:spTree>
    <p:extLst>
      <p:ext uri="{BB962C8B-B14F-4D97-AF65-F5344CB8AC3E}">
        <p14:creationId xmlns:p14="http://schemas.microsoft.com/office/powerpoint/2010/main" val="493638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Merchant Use of a Gas Storage</a:t>
            </a:r>
          </a:p>
        </p:txBody>
      </p:sp>
      <p:pic>
        <p:nvPicPr>
          <p:cNvPr id="27" name="Inhaltsplatzhalter 2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B1D36A9-004F-4B51-B34D-71B66E30F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408712" cy="4121326"/>
          </a:xfr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6C8C6AC2-B535-48F5-9331-92F22B1FFC0F}"/>
              </a:ext>
            </a:extLst>
          </p:cNvPr>
          <p:cNvSpPr txBox="1"/>
          <p:nvPr/>
        </p:nvSpPr>
        <p:spPr>
          <a:xfrm>
            <a:off x="4577765" y="6242828"/>
            <a:ext cx="3097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2286212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German gas storage: Filling level development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B7478C8-E005-487F-B984-1290760C850A}"/>
              </a:ext>
            </a:extLst>
          </p:cNvPr>
          <p:cNvSpPr txBox="1"/>
          <p:nvPr/>
        </p:nvSpPr>
        <p:spPr>
          <a:xfrm>
            <a:off x="4788024" y="616530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BNetzA, 2019</a:t>
            </a:r>
          </a:p>
        </p:txBody>
      </p:sp>
      <p:pic>
        <p:nvPicPr>
          <p:cNvPr id="19" name="Inhaltsplatzhalter 1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97606D7D-B7B2-4847-8D3A-A03AD8182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3" y="1929053"/>
            <a:ext cx="6624588" cy="4251384"/>
          </a:xfr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E5F434E-17F8-48BF-8947-FD30DE4D8708}"/>
              </a:ext>
            </a:extLst>
          </p:cNvPr>
          <p:cNvSpPr txBox="1"/>
          <p:nvPr/>
        </p:nvSpPr>
        <p:spPr>
          <a:xfrm>
            <a:off x="3852069" y="5622677"/>
            <a:ext cx="3384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Range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filling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04/2011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970C7D9-6A8A-4D58-B6BE-E69419B6B298}"/>
              </a:ext>
            </a:extLst>
          </p:cNvPr>
          <p:cNvSpPr txBox="1"/>
          <p:nvPr/>
        </p:nvSpPr>
        <p:spPr>
          <a:xfrm>
            <a:off x="3852068" y="5885945"/>
            <a:ext cx="3888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Filling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 –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 Nov 2019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C1823C-9916-4A5D-B461-9556B436DBBF}"/>
              </a:ext>
            </a:extLst>
          </p:cNvPr>
          <p:cNvSpPr txBox="1"/>
          <p:nvPr/>
        </p:nvSpPr>
        <p:spPr>
          <a:xfrm>
            <a:off x="827584" y="1929053"/>
            <a:ext cx="323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Storage </a:t>
            </a:r>
            <a:r>
              <a:rPr lang="de-DE" dirty="0" err="1"/>
              <a:t>year</a:t>
            </a:r>
            <a:r>
              <a:rPr lang="de-DE" dirty="0"/>
              <a:t> 2018/19 –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years</a:t>
            </a:r>
            <a:endParaRPr lang="de-DE" dirty="0"/>
          </a:p>
          <a:p>
            <a:pPr algn="l"/>
            <a:r>
              <a:rPr lang="en-GB" dirty="0"/>
              <a:t>[%]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54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Storage </a:t>
            </a:r>
            <a:r>
              <a:rPr lang="de-DE" dirty="0" err="1"/>
              <a:t>buffers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and (</a:t>
            </a:r>
            <a:r>
              <a:rPr lang="de-DE" dirty="0" err="1"/>
              <a:t>daily</a:t>
            </a:r>
            <a:r>
              <a:rPr lang="de-DE" dirty="0"/>
              <a:t> &amp; </a:t>
            </a:r>
            <a:r>
              <a:rPr lang="de-DE" dirty="0" err="1"/>
              <a:t>seasonally</a:t>
            </a:r>
            <a:r>
              <a:rPr lang="de-DE" dirty="0"/>
              <a:t> </a:t>
            </a:r>
            <a:r>
              <a:rPr lang="de-DE" dirty="0" err="1"/>
              <a:t>fluctuating</a:t>
            </a:r>
            <a:r>
              <a:rPr lang="de-DE" dirty="0"/>
              <a:t>) </a:t>
            </a:r>
            <a:r>
              <a:rPr lang="de-DE" dirty="0" err="1"/>
              <a:t>demand</a:t>
            </a:r>
            <a:endParaRPr lang="de-DE" dirty="0"/>
          </a:p>
          <a:p>
            <a:pPr marL="0" indent="0"/>
            <a:r>
              <a:rPr lang="de-DE" dirty="0"/>
              <a:t>Value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determined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alternative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flexibility</a:t>
            </a:r>
            <a:r>
              <a:rPr lang="de-DE" dirty="0"/>
              <a:t> (</a:t>
            </a:r>
            <a:r>
              <a:rPr lang="de-DE" dirty="0" err="1"/>
              <a:t>transportation</a:t>
            </a:r>
            <a:r>
              <a:rPr lang="de-DE" dirty="0"/>
              <a:t> and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charges</a:t>
            </a:r>
            <a:r>
              <a:rPr lang="de-DE" dirty="0"/>
              <a:t>):</a:t>
            </a:r>
          </a:p>
          <a:p>
            <a:pPr marL="0" indent="0"/>
            <a:r>
              <a:rPr lang="de-DE" dirty="0" err="1"/>
              <a:t>production</a:t>
            </a:r>
            <a:r>
              <a:rPr lang="de-DE" dirty="0"/>
              <a:t> swing, </a:t>
            </a:r>
            <a:r>
              <a:rPr lang="de-DE" dirty="0" err="1"/>
              <a:t>take-or-pay</a:t>
            </a:r>
            <a:r>
              <a:rPr lang="de-DE" dirty="0"/>
              <a:t>, </a:t>
            </a:r>
            <a:r>
              <a:rPr lang="de-DE" dirty="0" err="1"/>
              <a:t>interruptible</a:t>
            </a:r>
            <a:r>
              <a:rPr lang="de-DE" dirty="0"/>
              <a:t> </a:t>
            </a:r>
            <a:r>
              <a:rPr lang="de-DE" dirty="0" err="1"/>
              <a:t>contracts</a:t>
            </a:r>
            <a:r>
              <a:rPr lang="de-DE" dirty="0"/>
              <a:t>, </a:t>
            </a:r>
            <a:r>
              <a:rPr lang="de-DE" dirty="0" err="1"/>
              <a:t>spot</a:t>
            </a:r>
            <a:r>
              <a:rPr lang="de-DE" dirty="0"/>
              <a:t> </a:t>
            </a:r>
            <a:r>
              <a:rPr lang="de-DE" dirty="0" err="1"/>
              <a:t>market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Intrinsic</a:t>
            </a:r>
            <a:r>
              <a:rPr lang="de-DE" dirty="0"/>
              <a:t> </a:t>
            </a:r>
            <a:r>
              <a:rPr lang="de-DE" dirty="0" err="1"/>
              <a:t>value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 err="1"/>
              <a:t>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inject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gas in </a:t>
            </a:r>
            <a:r>
              <a:rPr lang="de-DE" dirty="0" err="1"/>
              <a:t>summer</a:t>
            </a:r>
            <a:r>
              <a:rPr lang="de-DE" dirty="0"/>
              <a:t> and </a:t>
            </a:r>
            <a:r>
              <a:rPr lang="de-DE" dirty="0" err="1"/>
              <a:t>withdraw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in </a:t>
            </a:r>
            <a:r>
              <a:rPr lang="de-DE" dirty="0" err="1"/>
              <a:t>winter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withdrawal</a:t>
            </a:r>
            <a:r>
              <a:rPr lang="de-DE" dirty="0"/>
              <a:t> minus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injection</a:t>
            </a:r>
            <a:r>
              <a:rPr lang="de-DE" dirty="0"/>
              <a:t>, i.e. </a:t>
            </a:r>
            <a:r>
              <a:rPr lang="de-DE" dirty="0" err="1"/>
              <a:t>seasonal</a:t>
            </a:r>
            <a:r>
              <a:rPr lang="de-DE" dirty="0"/>
              <a:t> </a:t>
            </a:r>
            <a:r>
              <a:rPr lang="de-DE" dirty="0" err="1"/>
              <a:t>spread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Extrinsic</a:t>
            </a:r>
            <a:r>
              <a:rPr lang="de-DE" dirty="0"/>
              <a:t> </a:t>
            </a:r>
            <a:r>
              <a:rPr lang="de-DE" dirty="0" err="1"/>
              <a:t>value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 err="1"/>
              <a:t>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utilise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volume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once</a:t>
            </a:r>
            <a:r>
              <a:rPr lang="de-DE" dirty="0"/>
              <a:t> (</a:t>
            </a:r>
            <a:r>
              <a:rPr lang="de-DE" dirty="0" err="1"/>
              <a:t>inject</a:t>
            </a:r>
            <a:r>
              <a:rPr lang="de-DE" dirty="0"/>
              <a:t> and </a:t>
            </a:r>
            <a:r>
              <a:rPr lang="de-DE" dirty="0" err="1"/>
              <a:t>withdraw</a:t>
            </a:r>
            <a:r>
              <a:rPr lang="de-DE" dirty="0"/>
              <a:t> gas)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season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profit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-term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volatility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66A7B7C-08CC-4993-82C8-3B54832252F2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Value of gas storage</a:t>
            </a:r>
          </a:p>
        </p:txBody>
      </p:sp>
    </p:spTree>
    <p:extLst>
      <p:ext uri="{BB962C8B-B14F-4D97-AF65-F5344CB8AC3E}">
        <p14:creationId xmlns:p14="http://schemas.microsoft.com/office/powerpoint/2010/main" val="1858626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Non-</a:t>
            </a:r>
            <a:r>
              <a:rPr lang="de-DE" dirty="0" err="1"/>
              <a:t>discriminatory</a:t>
            </a:r>
            <a:r>
              <a:rPr lang="de-DE" dirty="0"/>
              <a:t> (</a:t>
            </a:r>
            <a:r>
              <a:rPr lang="de-DE" dirty="0" err="1"/>
              <a:t>effective</a:t>
            </a:r>
            <a:r>
              <a:rPr lang="de-DE" dirty="0"/>
              <a:t> and transparent)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gas </a:t>
            </a:r>
            <a:r>
              <a:rPr lang="de-DE" dirty="0" err="1"/>
              <a:t>transportation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crucial</a:t>
            </a:r>
            <a:r>
              <a:rPr lang="de-DE" dirty="0"/>
              <a:t> </a:t>
            </a:r>
            <a:r>
              <a:rPr lang="de-DE" dirty="0" err="1"/>
              <a:t>prerequisite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liquid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gas.</a:t>
            </a:r>
          </a:p>
          <a:p>
            <a:pPr marL="0" indent="0">
              <a:spcBef>
                <a:spcPts val="0"/>
              </a:spcBef>
            </a:pPr>
            <a:endParaRPr lang="de-DE" sz="800" dirty="0"/>
          </a:p>
          <a:p>
            <a:pPr marL="0" indent="0">
              <a:spcBef>
                <a:spcPts val="0"/>
              </a:spcBef>
            </a:pPr>
            <a:r>
              <a:rPr lang="de-DE" dirty="0" err="1"/>
              <a:t>Unbundling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gas TSOs (</a:t>
            </a:r>
            <a:r>
              <a:rPr lang="de-DE" dirty="0" err="1"/>
              <a:t>see</a:t>
            </a:r>
            <a:r>
              <a:rPr lang="de-DE" dirty="0"/>
              <a:t> EU Gas </a:t>
            </a:r>
            <a:r>
              <a:rPr lang="de-DE" dirty="0" err="1"/>
              <a:t>Directive</a:t>
            </a:r>
            <a:r>
              <a:rPr lang="de-DE" dirty="0"/>
              <a:t> 2009/73/EC):</a:t>
            </a:r>
          </a:p>
          <a:p>
            <a:pPr marL="0" indent="0"/>
            <a:r>
              <a:rPr lang="de-DE" dirty="0"/>
              <a:t>Transmission and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separated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chain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Ownership </a:t>
            </a:r>
            <a:r>
              <a:rPr lang="de-DE" dirty="0" err="1"/>
              <a:t>unbundling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Independent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(ISO)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Independent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(ITO)</a:t>
            </a:r>
          </a:p>
          <a:p>
            <a:pPr marL="0" indent="0">
              <a:spcBef>
                <a:spcPts val="0"/>
              </a:spcBef>
            </a:pPr>
            <a:endParaRPr lang="de-DE" sz="800" dirty="0"/>
          </a:p>
          <a:p>
            <a:pPr marL="0" indent="0">
              <a:spcBef>
                <a:spcPts val="0"/>
              </a:spcBef>
            </a:pPr>
            <a:r>
              <a:rPr lang="de-DE" dirty="0" err="1"/>
              <a:t>Certification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ensure</a:t>
            </a:r>
            <a:r>
              <a:rPr lang="de-DE" dirty="0"/>
              <a:t> </a:t>
            </a:r>
            <a:r>
              <a:rPr lang="de-DE" dirty="0" err="1"/>
              <a:t>compliance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unbundling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owner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TSO </a:t>
            </a: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(s)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country</a:t>
            </a:r>
            <a:r>
              <a:rPr lang="de-DE" dirty="0"/>
              <a:t>(</a:t>
            </a:r>
            <a:r>
              <a:rPr lang="de-DE" dirty="0" err="1"/>
              <a:t>ies</a:t>
            </a:r>
            <a:r>
              <a:rPr lang="de-DE" dirty="0"/>
              <a:t>)</a:t>
            </a:r>
          </a:p>
          <a:p>
            <a:pPr marL="0" indent="0"/>
            <a:r>
              <a:rPr lang="de-DE" dirty="0"/>
              <a:t>„Gazprom </a:t>
            </a:r>
            <a:r>
              <a:rPr lang="de-DE" dirty="0" err="1"/>
              <a:t>clause</a:t>
            </a:r>
            <a:r>
              <a:rPr lang="de-DE" dirty="0"/>
              <a:t>“</a:t>
            </a:r>
          </a:p>
          <a:p>
            <a:pPr marL="0" indent="0"/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Third-Party Access to Gas Infrastructure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2717130-5518-475A-9420-658340C8278E}"/>
              </a:ext>
            </a:extLst>
          </p:cNvPr>
          <p:cNvSpPr txBox="1"/>
          <p:nvPr/>
        </p:nvSpPr>
        <p:spPr>
          <a:xfrm>
            <a:off x="6084168" y="386104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See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lecture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10</a:t>
            </a:r>
          </a:p>
          <a:p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unbundling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equivalent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rationale and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requirements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apply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gas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sector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3877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Point-</a:t>
            </a:r>
            <a:r>
              <a:rPr lang="de-DE" b="1" dirty="0" err="1"/>
              <a:t>to</a:t>
            </a:r>
            <a:r>
              <a:rPr lang="de-DE" b="1" dirty="0"/>
              <a:t>-point </a:t>
            </a:r>
            <a:r>
              <a:rPr lang="de-DE" b="1" dirty="0" err="1"/>
              <a:t>system</a:t>
            </a:r>
            <a:endParaRPr lang="de-DE" b="1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gas </a:t>
            </a:r>
            <a:r>
              <a:rPr lang="de-DE" dirty="0" err="1"/>
              <a:t>traders</a:t>
            </a:r>
            <a:r>
              <a:rPr lang="de-DE" dirty="0"/>
              <a:t> </a:t>
            </a:r>
            <a:r>
              <a:rPr lang="de-DE" dirty="0" err="1"/>
              <a:t>book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transportation</a:t>
            </a:r>
            <a:r>
              <a:rPr lang="de-DE" dirty="0"/>
              <a:t> route </a:t>
            </a:r>
            <a:r>
              <a:rPr lang="de-DE" dirty="0" err="1"/>
              <a:t>from</a:t>
            </a:r>
            <a:r>
              <a:rPr lang="de-DE" dirty="0"/>
              <a:t> an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an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point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distance-based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flatrate</a:t>
            </a:r>
            <a:r>
              <a:rPr lang="de-DE" dirty="0"/>
              <a:t> </a:t>
            </a:r>
            <a:r>
              <a:rPr lang="de-DE" dirty="0" err="1"/>
              <a:t>fee</a:t>
            </a:r>
            <a:endParaRPr lang="de-DE" dirty="0"/>
          </a:p>
          <a:p>
            <a:pPr marL="0" indent="0">
              <a:spcBef>
                <a:spcPts val="0"/>
              </a:spcBef>
            </a:pPr>
            <a:endParaRPr lang="de-DE" sz="8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Entry-exit </a:t>
            </a:r>
            <a:r>
              <a:rPr lang="de-DE" b="1" dirty="0" err="1"/>
              <a:t>system</a:t>
            </a:r>
            <a:endParaRPr lang="de-DE" b="1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entry</a:t>
            </a:r>
            <a:r>
              <a:rPr lang="de-DE" dirty="0"/>
              <a:t> and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capacities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booked</a:t>
            </a:r>
            <a:r>
              <a:rPr lang="de-DE" dirty="0"/>
              <a:t> </a:t>
            </a:r>
            <a:r>
              <a:rPr lang="de-DE" dirty="0" err="1"/>
              <a:t>separately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fee</a:t>
            </a:r>
            <a:r>
              <a:rPr lang="de-DE" dirty="0"/>
              <a:t> and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fee</a:t>
            </a:r>
            <a:r>
              <a:rPr lang="de-DE" dirty="0"/>
              <a:t> –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distance-related</a:t>
            </a:r>
            <a:r>
              <a:rPr lang="de-DE" dirty="0"/>
              <a:t> </a:t>
            </a:r>
            <a:r>
              <a:rPr lang="de-DE" dirty="0" err="1"/>
              <a:t>fee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traders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capacities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sell</a:t>
            </a:r>
            <a:r>
              <a:rPr lang="de-DE" dirty="0"/>
              <a:t> gas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traders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capacities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supplied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point</a:t>
            </a:r>
            <a:endParaRPr lang="de-DE" dirty="0"/>
          </a:p>
          <a:p>
            <a:pPr marL="285750" indent="-285750"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de-DE" sz="800" dirty="0"/>
          </a:p>
          <a:p>
            <a:pPr marL="0" indent="0">
              <a:spcBef>
                <a:spcPts val="0"/>
              </a:spcBef>
            </a:pPr>
            <a:r>
              <a:rPr lang="de-DE" dirty="0"/>
              <a:t>Entry-exit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enables</a:t>
            </a:r>
            <a:r>
              <a:rPr lang="de-DE" dirty="0"/>
              <a:t> </a:t>
            </a:r>
            <a:r>
              <a:rPr lang="de-DE" dirty="0" err="1"/>
              <a:t>wholegas</a:t>
            </a:r>
            <a:r>
              <a:rPr lang="de-DE" dirty="0"/>
              <a:t> gas </a:t>
            </a:r>
            <a:r>
              <a:rPr lang="de-DE" dirty="0" err="1"/>
              <a:t>trading</a:t>
            </a:r>
            <a:r>
              <a:rPr lang="de-DE" dirty="0"/>
              <a:t> on virtual </a:t>
            </a:r>
            <a:r>
              <a:rPr lang="de-DE" dirty="0" err="1"/>
              <a:t>trading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(</a:t>
            </a:r>
            <a:r>
              <a:rPr lang="de-DE" b="1" dirty="0"/>
              <a:t>virtual hub</a:t>
            </a:r>
            <a:r>
              <a:rPr lang="de-DE" dirty="0"/>
              <a:t>) /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: gas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traded</a:t>
            </a:r>
            <a:r>
              <a:rPr lang="de-DE" dirty="0"/>
              <a:t> </a:t>
            </a:r>
            <a:r>
              <a:rPr lang="de-DE" dirty="0" err="1"/>
              <a:t>independently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location</a:t>
            </a:r>
            <a:r>
              <a:rPr lang="de-DE" dirty="0"/>
              <a:t> in a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.</a:t>
            </a:r>
          </a:p>
          <a:p>
            <a:pPr marL="0" indent="0"/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Gas Network Access Models</a:t>
            </a:r>
          </a:p>
        </p:txBody>
      </p:sp>
    </p:spTree>
    <p:extLst>
      <p:ext uri="{BB962C8B-B14F-4D97-AF65-F5344CB8AC3E}">
        <p14:creationId xmlns:p14="http://schemas.microsoft.com/office/powerpoint/2010/main" val="2300992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European gas regions, markets and hubs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85B8D6B-EA3B-4D0D-B3CC-7227BF97A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94" y="1761128"/>
            <a:ext cx="7173968" cy="493533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D71CB77-9080-45C7-A7FA-01D274262A86}"/>
              </a:ext>
            </a:extLst>
          </p:cNvPr>
          <p:cNvSpPr txBox="1"/>
          <p:nvPr/>
        </p:nvSpPr>
        <p:spPr>
          <a:xfrm>
            <a:off x="425587" y="6495663"/>
            <a:ext cx="56216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OIES (2017)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www.worldatlasbook.com and P. Heather</a:t>
            </a:r>
          </a:p>
        </p:txBody>
      </p:sp>
    </p:spTree>
    <p:extLst>
      <p:ext uri="{BB962C8B-B14F-4D97-AF65-F5344CB8AC3E}">
        <p14:creationId xmlns:p14="http://schemas.microsoft.com/office/powerpoint/2010/main" val="374066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Properties of Gaseous Fuels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2A728C5-C493-4FEC-9A91-1DF8DB0CD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57" y="1893400"/>
            <a:ext cx="7020271" cy="43811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4FA7B7E-4069-4DF7-888F-27228A3E3994}"/>
              </a:ext>
            </a:extLst>
          </p:cNvPr>
          <p:cNvSpPr txBox="1"/>
          <p:nvPr/>
        </p:nvSpPr>
        <p:spPr>
          <a:xfrm>
            <a:off x="4860032" y="6381328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755EF85-E0B2-47AB-84D7-DCBBCB508B0E}"/>
                  </a:ext>
                </a:extLst>
              </p14:cNvPr>
              <p14:cNvContentPartPr/>
              <p14:nvPr/>
            </p14:nvContentPartPr>
            <p14:xfrm>
              <a:off x="54360" y="3322080"/>
              <a:ext cx="1056240" cy="18450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755EF85-E0B2-47AB-84D7-DCBBCB508B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00" y="3312720"/>
                <a:ext cx="1074960" cy="18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841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Conventional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gas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Extracted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gas </a:t>
            </a:r>
            <a:r>
              <a:rPr lang="de-DE" dirty="0" err="1"/>
              <a:t>deposits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conventional</a:t>
            </a:r>
            <a:r>
              <a:rPr lang="de-DE" dirty="0"/>
              <a:t> </a:t>
            </a:r>
            <a:r>
              <a:rPr lang="de-DE" dirty="0" err="1"/>
              <a:t>means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Associated gas – </a:t>
            </a:r>
            <a:r>
              <a:rPr lang="de-DE" dirty="0" err="1"/>
              <a:t>released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oil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(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flared</a:t>
            </a:r>
            <a:r>
              <a:rPr lang="de-DE" dirty="0"/>
              <a:t> but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utilised</a:t>
            </a:r>
            <a:r>
              <a:rPr lang="de-DE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Unconventional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gas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Shale</a:t>
            </a:r>
            <a:r>
              <a:rPr lang="de-DE" dirty="0"/>
              <a:t> gas (&gt;1000 m </a:t>
            </a:r>
            <a:r>
              <a:rPr lang="de-DE" dirty="0" err="1"/>
              <a:t>deep</a:t>
            </a:r>
            <a:r>
              <a:rPr lang="de-DE" dirty="0"/>
              <a:t>) – </a:t>
            </a:r>
            <a:r>
              <a:rPr lang="de-DE" dirty="0" err="1"/>
              <a:t>extracted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fracking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Coal </a:t>
            </a:r>
            <a:r>
              <a:rPr lang="de-DE" dirty="0" err="1"/>
              <a:t>bed</a:t>
            </a:r>
            <a:r>
              <a:rPr lang="de-DE" dirty="0"/>
              <a:t> </a:t>
            </a:r>
            <a:r>
              <a:rPr lang="de-DE" dirty="0" err="1"/>
              <a:t>methane</a:t>
            </a:r>
            <a:r>
              <a:rPr lang="de-DE" dirty="0"/>
              <a:t> – </a:t>
            </a:r>
            <a:r>
              <a:rPr lang="de-DE" dirty="0" err="1"/>
              <a:t>found</a:t>
            </a:r>
            <a:r>
              <a:rPr lang="de-DE" dirty="0"/>
              <a:t> in </a:t>
            </a:r>
            <a:r>
              <a:rPr lang="de-DE" dirty="0" err="1"/>
              <a:t>coal</a:t>
            </a:r>
            <a:r>
              <a:rPr lang="de-DE" dirty="0"/>
              <a:t> </a:t>
            </a:r>
            <a:r>
              <a:rPr lang="de-DE" dirty="0" err="1"/>
              <a:t>formations</a:t>
            </a:r>
            <a:r>
              <a:rPr lang="de-DE" dirty="0"/>
              <a:t> (300-1000 m </a:t>
            </a:r>
            <a:r>
              <a:rPr lang="de-DE" dirty="0" err="1"/>
              <a:t>deep</a:t>
            </a:r>
            <a:r>
              <a:rPr lang="de-DE" dirty="0"/>
              <a:t>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Methane</a:t>
            </a:r>
            <a:r>
              <a:rPr lang="de-DE" dirty="0"/>
              <a:t> </a:t>
            </a:r>
            <a:r>
              <a:rPr lang="de-DE" dirty="0" err="1"/>
              <a:t>hydrates</a:t>
            </a:r>
            <a:r>
              <a:rPr lang="de-DE" dirty="0"/>
              <a:t> – </a:t>
            </a:r>
            <a:r>
              <a:rPr lang="de-DE" dirty="0" err="1"/>
              <a:t>found</a:t>
            </a:r>
            <a:r>
              <a:rPr lang="de-DE" dirty="0"/>
              <a:t> on </a:t>
            </a:r>
            <a:r>
              <a:rPr lang="de-DE" dirty="0" err="1"/>
              <a:t>ocean</a:t>
            </a:r>
            <a:r>
              <a:rPr lang="de-DE" dirty="0"/>
              <a:t> </a:t>
            </a:r>
            <a:r>
              <a:rPr lang="de-DE" dirty="0" err="1"/>
              <a:t>seabed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Natural gas</a:t>
            </a:r>
          </a:p>
        </p:txBody>
      </p:sp>
    </p:spTree>
    <p:extLst>
      <p:ext uri="{BB962C8B-B14F-4D97-AF65-F5344CB8AC3E}">
        <p14:creationId xmlns:p14="http://schemas.microsoft.com/office/powerpoint/2010/main" val="183577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Natural gas value chain</a:t>
            </a:r>
          </a:p>
        </p:txBody>
      </p:sp>
      <p:pic>
        <p:nvPicPr>
          <p:cNvPr id="8" name="Inhaltsplatzhalter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84FBB72-45DC-433D-B541-B941B9BFF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3" y="1809828"/>
            <a:ext cx="7946538" cy="4699709"/>
          </a:xfrm>
        </p:spPr>
      </p:pic>
    </p:spTree>
    <p:extLst>
      <p:ext uri="{BB962C8B-B14F-4D97-AF65-F5344CB8AC3E}">
        <p14:creationId xmlns:p14="http://schemas.microsoft.com/office/powerpoint/2010/main" val="142712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Global Gas Resources</a:t>
            </a:r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20E63BF1-9015-4ABF-A1DD-15BFB9F52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940" y="1893067"/>
            <a:ext cx="6769100" cy="385666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BEB8820-FD7C-4EDA-81D2-53D339AC9B1A}"/>
              </a:ext>
            </a:extLst>
          </p:cNvPr>
          <p:cNvSpPr txBox="1"/>
          <p:nvPr/>
        </p:nvSpPr>
        <p:spPr>
          <a:xfrm>
            <a:off x="5076056" y="5760473"/>
            <a:ext cx="288032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BGR, 2013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D2061C0-9BC6-4C00-8684-214A2DAEA9B6}"/>
                  </a:ext>
                </a:extLst>
              </p14:cNvPr>
              <p14:cNvContentPartPr/>
              <p14:nvPr/>
            </p14:nvContentPartPr>
            <p14:xfrm>
              <a:off x="1254960" y="5003280"/>
              <a:ext cx="1558440" cy="6030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D2061C0-9BC6-4C00-8684-214A2DAEA9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5600" y="4993920"/>
                <a:ext cx="1577160" cy="6217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BAD9FF17-E8EE-4534-AC8A-BFC9846447C8}"/>
              </a:ext>
            </a:extLst>
          </p:cNvPr>
          <p:cNvSpPr txBox="1"/>
          <p:nvPr/>
        </p:nvSpPr>
        <p:spPr>
          <a:xfrm>
            <a:off x="683568" y="6021288"/>
            <a:ext cx="662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Resources </a:t>
            </a:r>
            <a:r>
              <a:rPr lang="de-DE" dirty="0" err="1"/>
              <a:t>are</a:t>
            </a:r>
            <a:r>
              <a:rPr lang="de-DE" dirty="0"/>
              <a:t> all </a:t>
            </a:r>
            <a:r>
              <a:rPr lang="de-DE" dirty="0" err="1"/>
              <a:t>useful</a:t>
            </a:r>
            <a:r>
              <a:rPr lang="de-DE" dirty="0"/>
              <a:t> </a:t>
            </a:r>
            <a:r>
              <a:rPr lang="de-DE" dirty="0" err="1"/>
              <a:t>raw</a:t>
            </a:r>
            <a:r>
              <a:rPr lang="de-DE" dirty="0"/>
              <a:t> </a:t>
            </a:r>
            <a:r>
              <a:rPr lang="de-DE" dirty="0" err="1"/>
              <a:t>materials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in </a:t>
            </a:r>
            <a:r>
              <a:rPr lang="de-DE" dirty="0" err="1"/>
              <a:t>nature</a:t>
            </a:r>
            <a:r>
              <a:rPr lang="de-DE" dirty="0"/>
              <a:t>.</a:t>
            </a:r>
          </a:p>
          <a:p>
            <a:pPr algn="l"/>
            <a:r>
              <a:rPr lang="de-DE" dirty="0" err="1"/>
              <a:t>Reserves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high </a:t>
            </a:r>
            <a:r>
              <a:rPr lang="de-DE" dirty="0" err="1"/>
              <a:t>probability</a:t>
            </a:r>
            <a:r>
              <a:rPr lang="de-DE" dirty="0"/>
              <a:t> and </a:t>
            </a:r>
            <a:r>
              <a:rPr lang="de-DE" dirty="0" err="1"/>
              <a:t>economically</a:t>
            </a:r>
            <a:r>
              <a:rPr lang="de-DE" dirty="0"/>
              <a:t> </a:t>
            </a:r>
            <a:r>
              <a:rPr lang="de-DE" dirty="0" err="1"/>
              <a:t>feasible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9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Reserves and extraction of natural gas</a:t>
            </a:r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1B80FCF6-7B8B-4F8A-93F6-38784A41D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50" y="2358563"/>
            <a:ext cx="7345363" cy="29655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E3AF6E6-83F9-485C-827A-6EEC35DB5FDD}"/>
              </a:ext>
            </a:extLst>
          </p:cNvPr>
          <p:cNvSpPr txBox="1"/>
          <p:nvPr/>
        </p:nvSpPr>
        <p:spPr>
          <a:xfrm>
            <a:off x="3491880" y="6165304"/>
            <a:ext cx="4393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Zweifel / </a:t>
            </a:r>
            <a:r>
              <a:rPr lang="de-DE" dirty="0" err="1"/>
              <a:t>Praktiknjo</a:t>
            </a:r>
            <a:r>
              <a:rPr lang="de-DE" dirty="0"/>
              <a:t> / Erdmann (2017) after BP (2014)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94FA3B-6961-425D-AAE2-C1F6E61D4FD0}"/>
              </a:ext>
            </a:extLst>
          </p:cNvPr>
          <p:cNvSpPr txBox="1"/>
          <p:nvPr/>
        </p:nvSpPr>
        <p:spPr>
          <a:xfrm>
            <a:off x="1691680" y="3674809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1FF9D9A-D12F-45EF-B764-CD1694990382}"/>
              </a:ext>
            </a:extLst>
          </p:cNvPr>
          <p:cNvSpPr txBox="1"/>
          <p:nvPr/>
        </p:nvSpPr>
        <p:spPr>
          <a:xfrm>
            <a:off x="323528" y="5322476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Persian</a:t>
            </a:r>
            <a:r>
              <a:rPr lang="de-DE" dirty="0"/>
              <a:t> </a:t>
            </a:r>
            <a:r>
              <a:rPr lang="de-DE" dirty="0" err="1"/>
              <a:t>Gulf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Caspian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areas</a:t>
            </a:r>
            <a:endParaRPr lang="de-DE" dirty="0"/>
          </a:p>
          <a:p>
            <a:pPr algn="l"/>
            <a:endParaRPr lang="de-DE" dirty="0"/>
          </a:p>
          <a:p>
            <a:pPr lvl="1" algn="l"/>
            <a:r>
              <a:rPr lang="de-DE" sz="1000" dirty="0">
                <a:solidFill>
                  <a:srgbClr val="002060"/>
                </a:solidFill>
              </a:rPr>
              <a:t>(Bahrain, Iran, Iraq, Kuwait, Oman, Qatar, Saudi Arabia, </a:t>
            </a:r>
            <a:r>
              <a:rPr lang="de-DE" sz="1000" dirty="0" err="1">
                <a:solidFill>
                  <a:srgbClr val="002060"/>
                </a:solidFill>
              </a:rPr>
              <a:t>Syria</a:t>
            </a:r>
            <a:r>
              <a:rPr lang="de-DE" sz="1000" dirty="0">
                <a:solidFill>
                  <a:srgbClr val="002060"/>
                </a:solidFill>
              </a:rPr>
              <a:t>, UAE, </a:t>
            </a:r>
            <a:r>
              <a:rPr lang="de-DE" sz="1000" dirty="0" err="1">
                <a:solidFill>
                  <a:srgbClr val="002060"/>
                </a:solidFill>
              </a:rPr>
              <a:t>Yemen</a:t>
            </a:r>
            <a:r>
              <a:rPr lang="de-DE" sz="1000" dirty="0">
                <a:solidFill>
                  <a:srgbClr val="002060"/>
                </a:solidFill>
              </a:rPr>
              <a:t>, </a:t>
            </a:r>
            <a:r>
              <a:rPr lang="de-DE" sz="1000" dirty="0" err="1">
                <a:solidFill>
                  <a:srgbClr val="002060"/>
                </a:solidFill>
              </a:rPr>
              <a:t>other</a:t>
            </a:r>
            <a:r>
              <a:rPr lang="de-DE" sz="1000" dirty="0">
                <a:solidFill>
                  <a:srgbClr val="002060"/>
                </a:solidFill>
              </a:rPr>
              <a:t> Middle East;</a:t>
            </a:r>
          </a:p>
          <a:p>
            <a:pPr lvl="1" algn="l"/>
            <a:r>
              <a:rPr lang="de-DE" sz="1000" dirty="0" err="1">
                <a:solidFill>
                  <a:srgbClr val="002060"/>
                </a:solidFill>
              </a:rPr>
              <a:t>Azerbaijan</a:t>
            </a:r>
            <a:r>
              <a:rPr lang="de-DE" sz="1000" dirty="0">
                <a:solidFill>
                  <a:srgbClr val="002060"/>
                </a:solidFill>
              </a:rPr>
              <a:t>, </a:t>
            </a:r>
            <a:r>
              <a:rPr lang="de-DE" sz="1000" dirty="0" err="1">
                <a:solidFill>
                  <a:srgbClr val="002060"/>
                </a:solidFill>
              </a:rPr>
              <a:t>Kazakhstan</a:t>
            </a:r>
            <a:r>
              <a:rPr lang="de-DE" sz="1000" dirty="0">
                <a:solidFill>
                  <a:srgbClr val="002060"/>
                </a:solidFill>
              </a:rPr>
              <a:t>, Russia, Turkmenistan, </a:t>
            </a:r>
            <a:r>
              <a:rPr lang="de-DE" sz="1000" dirty="0" err="1">
                <a:solidFill>
                  <a:srgbClr val="002060"/>
                </a:solidFill>
              </a:rPr>
              <a:t>Uzbekistan</a:t>
            </a:r>
            <a:r>
              <a:rPr lang="de-DE" sz="1000" dirty="0">
                <a:solidFill>
                  <a:srgbClr val="002060"/>
                </a:solidFill>
              </a:rPr>
              <a:t>, </a:t>
            </a:r>
            <a:r>
              <a:rPr lang="de-DE" sz="1000" dirty="0" err="1">
                <a:solidFill>
                  <a:srgbClr val="002060"/>
                </a:solidFill>
              </a:rPr>
              <a:t>other</a:t>
            </a:r>
            <a:r>
              <a:rPr lang="de-DE" sz="1000" dirty="0">
                <a:solidFill>
                  <a:srgbClr val="002060"/>
                </a:solidFill>
              </a:rPr>
              <a:t> Europe &amp; </a:t>
            </a:r>
            <a:r>
              <a:rPr lang="de-DE" sz="1000" dirty="0" err="1">
                <a:solidFill>
                  <a:srgbClr val="002060"/>
                </a:solidFill>
              </a:rPr>
              <a:t>Eurasia</a:t>
            </a:r>
            <a:r>
              <a:rPr lang="de-DE" sz="1000" dirty="0">
                <a:solidFill>
                  <a:srgbClr val="002060"/>
                </a:solidFill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1F0237C-DD37-44CC-B85D-1A19AE2B22ED}"/>
                  </a:ext>
                </a:extLst>
              </p14:cNvPr>
              <p14:cNvContentPartPr/>
              <p14:nvPr/>
            </p14:nvContentPartPr>
            <p14:xfrm>
              <a:off x="313920" y="2962440"/>
              <a:ext cx="176040" cy="7070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1F0237C-DD37-44CC-B85D-1A19AE2B22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560" y="2953080"/>
                <a:ext cx="194760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B53B58D-1889-42B1-9087-4A2B97986F4B}"/>
                  </a:ext>
                </a:extLst>
              </p14:cNvPr>
              <p14:cNvContentPartPr/>
              <p14:nvPr/>
            </p14:nvContentPartPr>
            <p14:xfrm>
              <a:off x="180720" y="2871720"/>
              <a:ext cx="315720" cy="10681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B53B58D-1889-42B1-9087-4A2B97986F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360" y="2862360"/>
                <a:ext cx="334440" cy="10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75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LNG imports by source (billion cubic meters)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5B3FBB8-7F62-402D-81B8-4064AB555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76" y="1760339"/>
            <a:ext cx="7488633" cy="477559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948472-0E61-4870-8953-C14FE013740F}"/>
              </a:ext>
            </a:extLst>
          </p:cNvPr>
          <p:cNvSpPr txBox="1"/>
          <p:nvPr/>
        </p:nvSpPr>
        <p:spPr>
          <a:xfrm>
            <a:off x="4599609" y="6531293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BP Statistical Review </a:t>
            </a:r>
            <a:r>
              <a:rPr lang="de-DE" dirty="0" err="1"/>
              <a:t>of</a:t>
            </a:r>
            <a:r>
              <a:rPr lang="de-DE" dirty="0"/>
              <a:t> World Energy 2019 </a:t>
            </a:r>
          </a:p>
        </p:txBody>
      </p:sp>
    </p:spTree>
    <p:extLst>
      <p:ext uri="{BB962C8B-B14F-4D97-AF65-F5344CB8AC3E}">
        <p14:creationId xmlns:p14="http://schemas.microsoft.com/office/powerpoint/2010/main" val="472032487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TU_PPT_Master_ohneBild_HDL-zweizeilig</Template>
  <TotalTime>0</TotalTime>
  <Words>1557</Words>
  <Application>Microsoft Office PowerPoint</Application>
  <PresentationFormat>Bildschirmpräsentation (4:3)</PresentationFormat>
  <Paragraphs>351</Paragraphs>
  <Slides>37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0" baseType="lpstr">
      <vt:lpstr>Arial</vt:lpstr>
      <vt:lpstr>Symbol</vt:lpstr>
      <vt:lpstr>Technische Universität Berlin | PowerPoint Master</vt:lpstr>
      <vt:lpstr>Integrated course „Energy Economics“ - Natural Gas Markets</vt:lpstr>
      <vt:lpstr>Outline</vt:lpstr>
      <vt:lpstr>Gaseous Fuels</vt:lpstr>
      <vt:lpstr>Properties of Gaseous Fuels</vt:lpstr>
      <vt:lpstr>Natural gas</vt:lpstr>
      <vt:lpstr>Natural gas value chain</vt:lpstr>
      <vt:lpstr>Global Gas Resources</vt:lpstr>
      <vt:lpstr>Reserves and extraction of natural gas</vt:lpstr>
      <vt:lpstr>LNG imports by source (billion cubic meters)</vt:lpstr>
      <vt:lpstr>For reference: LNG imports Japan vs China 2018</vt:lpstr>
      <vt:lpstr>Natural Gas in the EU</vt:lpstr>
      <vt:lpstr>German Gas Imports</vt:lpstr>
      <vt:lpstr>Economics of Gas Pipelines</vt:lpstr>
      <vt:lpstr>Game Theory: Double Marginalisation</vt:lpstr>
      <vt:lpstr>Monopoly Pricing</vt:lpstr>
      <vt:lpstr>Retail Gas Price set by the Monopolistic Gas Importer</vt:lpstr>
      <vt:lpstr>Game Theoretical View of the Gas Importer</vt:lpstr>
      <vt:lpstr>Game Theoretical View of the Pipeline Operator</vt:lpstr>
      <vt:lpstr>Solution under “Cooperation”</vt:lpstr>
      <vt:lpstr>Decision of the Pipeline Investor</vt:lpstr>
      <vt:lpstr>Transportation Cost of Hydrocarbons</vt:lpstr>
      <vt:lpstr>LNG Process Chain</vt:lpstr>
      <vt:lpstr>Major LNG Trading Flows in 2018</vt:lpstr>
      <vt:lpstr>LNG Flows in 2018</vt:lpstr>
      <vt:lpstr>Cost Structure of LNG Process Chain</vt:lpstr>
      <vt:lpstr>Cost Comparison of LNG Projects</vt:lpstr>
      <vt:lpstr>LNG Impact on Global Gas Markets</vt:lpstr>
      <vt:lpstr>Gas storage technologies</vt:lpstr>
      <vt:lpstr>Gas storage facilities: Underground</vt:lpstr>
      <vt:lpstr>Gas storage facilities: Above ground</vt:lpstr>
      <vt:lpstr>Gas storage facilities in Germany</vt:lpstr>
      <vt:lpstr>Merchant Use of a Gas Storage</vt:lpstr>
      <vt:lpstr>German gas storage: Filling level development</vt:lpstr>
      <vt:lpstr>Value of gas storage</vt:lpstr>
      <vt:lpstr>Third-Party Access to Gas Infrastructure</vt:lpstr>
      <vt:lpstr>Gas Network Access Models</vt:lpstr>
      <vt:lpstr>European gas regions, markets and hubs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EnSys_SS19_LP</dc:title>
  <dc:creator>David Schröder</dc:creator>
  <cp:lastModifiedBy>Elena Timofeeva</cp:lastModifiedBy>
  <cp:revision>989</cp:revision>
  <cp:lastPrinted>2019-05-29T15:10:21Z</cp:lastPrinted>
  <dcterms:created xsi:type="dcterms:W3CDTF">2013-12-11T15:42:54Z</dcterms:created>
  <dcterms:modified xsi:type="dcterms:W3CDTF">2020-01-09T08:59:29Z</dcterms:modified>
</cp:coreProperties>
</file>